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0"/>
  </p:notesMasterIdLst>
  <p:sldIdLst>
    <p:sldId id="580" r:id="rId5"/>
    <p:sldId id="539" r:id="rId6"/>
    <p:sldId id="572" r:id="rId7"/>
    <p:sldId id="573" r:id="rId8"/>
    <p:sldId id="574" r:id="rId9"/>
    <p:sldId id="575" r:id="rId10"/>
    <p:sldId id="576" r:id="rId11"/>
    <p:sldId id="579" r:id="rId12"/>
    <p:sldId id="577" r:id="rId13"/>
    <p:sldId id="578" r:id="rId14"/>
    <p:sldId id="412" r:id="rId15"/>
    <p:sldId id="537" r:id="rId16"/>
    <p:sldId id="553" r:id="rId17"/>
    <p:sldId id="507" r:id="rId18"/>
    <p:sldId id="538" r:id="rId19"/>
    <p:sldId id="413" r:id="rId20"/>
    <p:sldId id="558" r:id="rId21"/>
    <p:sldId id="559" r:id="rId22"/>
    <p:sldId id="414" r:id="rId23"/>
    <p:sldId id="415" r:id="rId24"/>
    <p:sldId id="416" r:id="rId25"/>
    <p:sldId id="417" r:id="rId26"/>
    <p:sldId id="418" r:id="rId27"/>
    <p:sldId id="552" r:id="rId28"/>
    <p:sldId id="513" r:id="rId29"/>
    <p:sldId id="554" r:id="rId30"/>
    <p:sldId id="560" r:id="rId31"/>
    <p:sldId id="506" r:id="rId32"/>
    <p:sldId id="508" r:id="rId33"/>
    <p:sldId id="421" r:id="rId34"/>
    <p:sldId id="562" r:id="rId35"/>
    <p:sldId id="551" r:id="rId36"/>
    <p:sldId id="563" r:id="rId37"/>
    <p:sldId id="561" r:id="rId38"/>
    <p:sldId id="557" r:id="rId39"/>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3E98"/>
    <a:srgbClr val="CE6B08"/>
    <a:srgbClr val="FFE500"/>
    <a:srgbClr val="C7D301"/>
    <a:srgbClr val="E30613"/>
    <a:srgbClr val="009FE3"/>
    <a:srgbClr val="B0209F"/>
    <a:srgbClr val="003A79"/>
    <a:srgbClr val="004077"/>
    <a:srgbClr val="D6D8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38" autoAdjust="0"/>
  </p:normalViewPr>
  <p:slideViewPr>
    <p:cSldViewPr snapToGrid="0">
      <p:cViewPr varScale="1">
        <p:scale>
          <a:sx n="88" d="100"/>
          <a:sy n="88" d="100"/>
        </p:scale>
        <p:origin x="22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Zusammensetzung der verwendeten Metalle</c:v>
                </c:pt>
              </c:strCache>
            </c:strRef>
          </c:tx>
          <c:dPt>
            <c:idx val="0"/>
            <c:bubble3D val="0"/>
            <c:spPr>
              <a:solidFill>
                <a:srgbClr val="009FE3">
                  <a:alpha val="70000"/>
                </a:srgbClr>
              </a:solidFill>
              <a:ln w="19050">
                <a:solidFill>
                  <a:schemeClr val="lt1"/>
                </a:solidFill>
              </a:ln>
              <a:effectLst/>
            </c:spPr>
            <c:extLst>
              <c:ext xmlns:c16="http://schemas.microsoft.com/office/drawing/2014/chart" uri="{C3380CC4-5D6E-409C-BE32-E72D297353CC}">
                <c16:uniqueId val="{00000001-BA45-455A-AEC8-E8B4D92AA476}"/>
              </c:ext>
            </c:extLst>
          </c:dPt>
          <c:dPt>
            <c:idx val="1"/>
            <c:bubble3D val="0"/>
            <c:spPr>
              <a:solidFill>
                <a:srgbClr val="E30613">
                  <a:alpha val="70000"/>
                </a:srgbClr>
              </a:solidFill>
              <a:ln w="19050">
                <a:solidFill>
                  <a:schemeClr val="lt1"/>
                </a:solidFill>
              </a:ln>
              <a:effectLst/>
            </c:spPr>
            <c:extLst>
              <c:ext xmlns:c16="http://schemas.microsoft.com/office/drawing/2014/chart" uri="{C3380CC4-5D6E-409C-BE32-E72D297353CC}">
                <c16:uniqueId val="{00000003-BA45-455A-AEC8-E8B4D92AA476}"/>
              </c:ext>
            </c:extLst>
          </c:dPt>
          <c:dPt>
            <c:idx val="2"/>
            <c:bubble3D val="0"/>
            <c:spPr>
              <a:solidFill>
                <a:srgbClr val="C7D301">
                  <a:alpha val="70000"/>
                </a:srgbClr>
              </a:solidFill>
              <a:ln w="19050">
                <a:solidFill>
                  <a:schemeClr val="lt1"/>
                </a:solidFill>
              </a:ln>
              <a:effectLst/>
            </c:spPr>
            <c:extLst>
              <c:ext xmlns:c16="http://schemas.microsoft.com/office/drawing/2014/chart" uri="{C3380CC4-5D6E-409C-BE32-E72D297353CC}">
                <c16:uniqueId val="{00000005-BA45-455A-AEC8-E8B4D92AA476}"/>
              </c:ext>
            </c:extLst>
          </c:dPt>
          <c:dPt>
            <c:idx val="3"/>
            <c:bubble3D val="0"/>
            <c:spPr>
              <a:solidFill>
                <a:srgbClr val="FFE500"/>
              </a:solidFill>
              <a:ln w="19050">
                <a:solidFill>
                  <a:schemeClr val="lt1"/>
                </a:solidFill>
              </a:ln>
              <a:effectLst/>
            </c:spPr>
            <c:extLst>
              <c:ext xmlns:c16="http://schemas.microsoft.com/office/drawing/2014/chart" uri="{C3380CC4-5D6E-409C-BE32-E72D297353CC}">
                <c16:uniqueId val="{00000007-BA45-455A-AEC8-E8B4D92AA476}"/>
              </c:ext>
            </c:extLst>
          </c:dPt>
          <c:dPt>
            <c:idx val="4"/>
            <c:bubble3D val="0"/>
            <c:spPr>
              <a:solidFill>
                <a:srgbClr val="CE6B08">
                  <a:alpha val="70000"/>
                </a:srgbClr>
              </a:solidFill>
              <a:ln w="19050">
                <a:solidFill>
                  <a:schemeClr val="lt1"/>
                </a:solidFill>
              </a:ln>
              <a:effectLst/>
            </c:spPr>
            <c:extLst>
              <c:ext xmlns:c16="http://schemas.microsoft.com/office/drawing/2014/chart" uri="{C3380CC4-5D6E-409C-BE32-E72D297353CC}">
                <c16:uniqueId val="{00000009-BA45-455A-AEC8-E8B4D92AA476}"/>
              </c:ext>
            </c:extLst>
          </c:dPt>
          <c:dPt>
            <c:idx val="5"/>
            <c:bubble3D val="0"/>
            <c:spPr>
              <a:solidFill>
                <a:srgbClr val="923E98">
                  <a:alpha val="70000"/>
                </a:srgbClr>
              </a:solidFill>
              <a:ln w="19050">
                <a:solidFill>
                  <a:schemeClr val="lt1"/>
                </a:solidFill>
              </a:ln>
              <a:effectLst/>
            </c:spPr>
            <c:extLst>
              <c:ext xmlns:c16="http://schemas.microsoft.com/office/drawing/2014/chart" uri="{C3380CC4-5D6E-409C-BE32-E72D297353CC}">
                <c16:uniqueId val="{0000000B-BA45-455A-AEC8-E8B4D92AA476}"/>
              </c:ext>
            </c:extLst>
          </c:dPt>
          <c:dLbls>
            <c:delete val="1"/>
          </c:dLbls>
          <c:cat>
            <c:strRef>
              <c:f>Tabelle1!$A$2:$A$7</c:f>
              <c:strCache>
                <c:ptCount val="4"/>
                <c:pt idx="0">
                  <c:v>Kunststoffe</c:v>
                </c:pt>
                <c:pt idx="1">
                  <c:v>Metalle</c:v>
                </c:pt>
                <c:pt idx="2">
                  <c:v>Glas und Keramik</c:v>
                </c:pt>
                <c:pt idx="3">
                  <c:v>Sonstiges</c:v>
                </c:pt>
              </c:strCache>
            </c:strRef>
          </c:cat>
          <c:val>
            <c:numRef>
              <c:f>Tabelle1!$B$2:$B$7</c:f>
              <c:numCache>
                <c:formatCode>General</c:formatCode>
                <c:ptCount val="6"/>
                <c:pt idx="0">
                  <c:v>56</c:v>
                </c:pt>
                <c:pt idx="1">
                  <c:v>25</c:v>
                </c:pt>
                <c:pt idx="2">
                  <c:v>16</c:v>
                </c:pt>
                <c:pt idx="3">
                  <c:v>3</c:v>
                </c:pt>
              </c:numCache>
            </c:numRef>
          </c:val>
          <c:extLst>
            <c:ext xmlns:c16="http://schemas.microsoft.com/office/drawing/2014/chart" uri="{C3380CC4-5D6E-409C-BE32-E72D297353CC}">
              <c16:uniqueId val="{0000000C-BA45-455A-AEC8-E8B4D92AA476}"/>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Zusammensetzung der verwendeten Metalle</c:v>
                </c:pt>
              </c:strCache>
            </c:strRef>
          </c:tx>
          <c:dPt>
            <c:idx val="0"/>
            <c:bubble3D val="0"/>
            <c:spPr>
              <a:solidFill>
                <a:srgbClr val="009FE3">
                  <a:alpha val="70000"/>
                </a:srgbClr>
              </a:solidFill>
              <a:ln w="19050">
                <a:solidFill>
                  <a:schemeClr val="lt1"/>
                </a:solidFill>
              </a:ln>
              <a:effectLst/>
            </c:spPr>
            <c:extLst>
              <c:ext xmlns:c16="http://schemas.microsoft.com/office/drawing/2014/chart" uri="{C3380CC4-5D6E-409C-BE32-E72D297353CC}">
                <c16:uniqueId val="{00000001-BA45-455A-AEC8-E8B4D92AA476}"/>
              </c:ext>
            </c:extLst>
          </c:dPt>
          <c:dPt>
            <c:idx val="1"/>
            <c:bubble3D val="0"/>
            <c:spPr>
              <a:solidFill>
                <a:srgbClr val="E30613">
                  <a:alpha val="70000"/>
                </a:srgbClr>
              </a:solidFill>
              <a:ln w="19050">
                <a:solidFill>
                  <a:schemeClr val="lt1"/>
                </a:solidFill>
              </a:ln>
              <a:effectLst/>
            </c:spPr>
            <c:extLst>
              <c:ext xmlns:c16="http://schemas.microsoft.com/office/drawing/2014/chart" uri="{C3380CC4-5D6E-409C-BE32-E72D297353CC}">
                <c16:uniqueId val="{00000003-BA45-455A-AEC8-E8B4D92AA476}"/>
              </c:ext>
            </c:extLst>
          </c:dPt>
          <c:dPt>
            <c:idx val="2"/>
            <c:bubble3D val="0"/>
            <c:spPr>
              <a:solidFill>
                <a:srgbClr val="C7D301">
                  <a:alpha val="70000"/>
                </a:srgbClr>
              </a:solidFill>
              <a:ln w="19050">
                <a:solidFill>
                  <a:schemeClr val="lt1"/>
                </a:solidFill>
              </a:ln>
              <a:effectLst/>
            </c:spPr>
            <c:extLst>
              <c:ext xmlns:c16="http://schemas.microsoft.com/office/drawing/2014/chart" uri="{C3380CC4-5D6E-409C-BE32-E72D297353CC}">
                <c16:uniqueId val="{00000005-BA45-455A-AEC8-E8B4D92AA476}"/>
              </c:ext>
            </c:extLst>
          </c:dPt>
          <c:dPt>
            <c:idx val="3"/>
            <c:bubble3D val="0"/>
            <c:spPr>
              <a:solidFill>
                <a:srgbClr val="FFE500"/>
              </a:solidFill>
              <a:ln w="19050">
                <a:solidFill>
                  <a:schemeClr val="lt1"/>
                </a:solidFill>
              </a:ln>
              <a:effectLst/>
            </c:spPr>
            <c:extLst>
              <c:ext xmlns:c16="http://schemas.microsoft.com/office/drawing/2014/chart" uri="{C3380CC4-5D6E-409C-BE32-E72D297353CC}">
                <c16:uniqueId val="{00000007-BA45-455A-AEC8-E8B4D92AA476}"/>
              </c:ext>
            </c:extLst>
          </c:dPt>
          <c:dPt>
            <c:idx val="4"/>
            <c:bubble3D val="0"/>
            <c:spPr>
              <a:solidFill>
                <a:srgbClr val="CE6B08">
                  <a:alpha val="70000"/>
                </a:srgbClr>
              </a:solidFill>
              <a:ln w="19050">
                <a:solidFill>
                  <a:schemeClr val="lt1"/>
                </a:solidFill>
              </a:ln>
              <a:effectLst/>
            </c:spPr>
            <c:extLst>
              <c:ext xmlns:c16="http://schemas.microsoft.com/office/drawing/2014/chart" uri="{C3380CC4-5D6E-409C-BE32-E72D297353CC}">
                <c16:uniqueId val="{00000009-BA45-455A-AEC8-E8B4D92AA476}"/>
              </c:ext>
            </c:extLst>
          </c:dPt>
          <c:dPt>
            <c:idx val="5"/>
            <c:bubble3D val="0"/>
            <c:spPr>
              <a:solidFill>
                <a:srgbClr val="923E98">
                  <a:alpha val="70000"/>
                </a:srgbClr>
              </a:solidFill>
              <a:ln w="19050">
                <a:solidFill>
                  <a:schemeClr val="lt1"/>
                </a:solidFill>
              </a:ln>
              <a:effectLst/>
            </c:spPr>
            <c:extLst>
              <c:ext xmlns:c16="http://schemas.microsoft.com/office/drawing/2014/chart" uri="{C3380CC4-5D6E-409C-BE32-E72D297353CC}">
                <c16:uniqueId val="{0000000B-BA45-455A-AEC8-E8B4D92AA476}"/>
              </c:ext>
            </c:extLst>
          </c:dPt>
          <c:dLbls>
            <c:delete val="1"/>
          </c:dLbls>
          <c:cat>
            <c:strRef>
              <c:f>Tabelle1!$A$2:$A$7</c:f>
              <c:strCache>
                <c:ptCount val="6"/>
                <c:pt idx="0">
                  <c:v>Kupfer</c:v>
                </c:pt>
                <c:pt idx="1">
                  <c:v>Eisen</c:v>
                </c:pt>
                <c:pt idx="2">
                  <c:v>Aluminium</c:v>
                </c:pt>
                <c:pt idx="3">
                  <c:v>Nickel</c:v>
                </c:pt>
                <c:pt idx="4">
                  <c:v>Zinn</c:v>
                </c:pt>
                <c:pt idx="5">
                  <c:v>Seltene Metalle und seltene Erden</c:v>
                </c:pt>
              </c:strCache>
            </c:strRef>
          </c:cat>
          <c:val>
            <c:numRef>
              <c:f>Tabelle1!$B$2:$B$7</c:f>
              <c:numCache>
                <c:formatCode>General</c:formatCode>
                <c:ptCount val="6"/>
                <c:pt idx="0">
                  <c:v>60</c:v>
                </c:pt>
                <c:pt idx="1">
                  <c:v>12</c:v>
                </c:pt>
                <c:pt idx="2">
                  <c:v>12</c:v>
                </c:pt>
                <c:pt idx="3">
                  <c:v>8</c:v>
                </c:pt>
                <c:pt idx="4">
                  <c:v>4</c:v>
                </c:pt>
                <c:pt idx="5">
                  <c:v>4</c:v>
                </c:pt>
              </c:numCache>
            </c:numRef>
          </c:val>
          <c:extLst>
            <c:ext xmlns:c16="http://schemas.microsoft.com/office/drawing/2014/chart" uri="{C3380CC4-5D6E-409C-BE32-E72D297353CC}">
              <c16:uniqueId val="{0000000C-BA45-455A-AEC8-E8B4D92AA476}"/>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Zusammensetzung der verwendeten Metalle</c:v>
                </c:pt>
              </c:strCache>
            </c:strRef>
          </c:tx>
          <c:dPt>
            <c:idx val="0"/>
            <c:bubble3D val="0"/>
            <c:spPr>
              <a:solidFill>
                <a:srgbClr val="009FE3">
                  <a:alpha val="70000"/>
                </a:srgbClr>
              </a:solidFill>
              <a:ln w="19050">
                <a:solidFill>
                  <a:schemeClr val="lt1"/>
                </a:solidFill>
              </a:ln>
              <a:effectLst/>
            </c:spPr>
            <c:extLst>
              <c:ext xmlns:c16="http://schemas.microsoft.com/office/drawing/2014/chart" uri="{C3380CC4-5D6E-409C-BE32-E72D297353CC}">
                <c16:uniqueId val="{00000001-BA45-455A-AEC8-E8B4D92AA476}"/>
              </c:ext>
            </c:extLst>
          </c:dPt>
          <c:dPt>
            <c:idx val="1"/>
            <c:bubble3D val="0"/>
            <c:spPr>
              <a:solidFill>
                <a:srgbClr val="E30613">
                  <a:alpha val="70000"/>
                </a:srgbClr>
              </a:solidFill>
              <a:ln w="19050">
                <a:solidFill>
                  <a:schemeClr val="lt1"/>
                </a:solidFill>
              </a:ln>
              <a:effectLst/>
            </c:spPr>
            <c:extLst>
              <c:ext xmlns:c16="http://schemas.microsoft.com/office/drawing/2014/chart" uri="{C3380CC4-5D6E-409C-BE32-E72D297353CC}">
                <c16:uniqueId val="{00000003-BA45-455A-AEC8-E8B4D92AA476}"/>
              </c:ext>
            </c:extLst>
          </c:dPt>
          <c:dPt>
            <c:idx val="2"/>
            <c:bubble3D val="0"/>
            <c:spPr>
              <a:solidFill>
                <a:srgbClr val="C7D301">
                  <a:alpha val="70000"/>
                </a:srgbClr>
              </a:solidFill>
              <a:ln w="19050">
                <a:solidFill>
                  <a:schemeClr val="lt1"/>
                </a:solidFill>
              </a:ln>
              <a:effectLst/>
            </c:spPr>
            <c:extLst>
              <c:ext xmlns:c16="http://schemas.microsoft.com/office/drawing/2014/chart" uri="{C3380CC4-5D6E-409C-BE32-E72D297353CC}">
                <c16:uniqueId val="{00000005-BA45-455A-AEC8-E8B4D92AA476}"/>
              </c:ext>
            </c:extLst>
          </c:dPt>
          <c:dPt>
            <c:idx val="3"/>
            <c:bubble3D val="0"/>
            <c:spPr>
              <a:solidFill>
                <a:srgbClr val="FFE500"/>
              </a:solidFill>
              <a:ln w="19050">
                <a:solidFill>
                  <a:schemeClr val="lt1"/>
                </a:solidFill>
              </a:ln>
              <a:effectLst/>
            </c:spPr>
            <c:extLst>
              <c:ext xmlns:c16="http://schemas.microsoft.com/office/drawing/2014/chart" uri="{C3380CC4-5D6E-409C-BE32-E72D297353CC}">
                <c16:uniqueId val="{00000007-BA45-455A-AEC8-E8B4D92AA476}"/>
              </c:ext>
            </c:extLst>
          </c:dPt>
          <c:dPt>
            <c:idx val="4"/>
            <c:bubble3D val="0"/>
            <c:spPr>
              <a:solidFill>
                <a:srgbClr val="CE6B08">
                  <a:alpha val="70000"/>
                </a:srgbClr>
              </a:solidFill>
              <a:ln w="19050">
                <a:solidFill>
                  <a:schemeClr val="lt1"/>
                </a:solidFill>
              </a:ln>
              <a:effectLst/>
            </c:spPr>
            <c:extLst>
              <c:ext xmlns:c16="http://schemas.microsoft.com/office/drawing/2014/chart" uri="{C3380CC4-5D6E-409C-BE32-E72D297353CC}">
                <c16:uniqueId val="{00000009-BA45-455A-AEC8-E8B4D92AA476}"/>
              </c:ext>
            </c:extLst>
          </c:dPt>
          <c:dPt>
            <c:idx val="5"/>
            <c:bubble3D val="0"/>
            <c:spPr>
              <a:solidFill>
                <a:srgbClr val="923E98">
                  <a:alpha val="70000"/>
                </a:srgbClr>
              </a:solidFill>
              <a:ln w="19050">
                <a:solidFill>
                  <a:schemeClr val="lt1"/>
                </a:solidFill>
              </a:ln>
              <a:effectLst/>
            </c:spPr>
            <c:extLst>
              <c:ext xmlns:c16="http://schemas.microsoft.com/office/drawing/2014/chart" uri="{C3380CC4-5D6E-409C-BE32-E72D297353CC}">
                <c16:uniqueId val="{0000000B-BA45-455A-AEC8-E8B4D92AA47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8F9-4B5A-B31F-20BB2626383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8F9-4B5A-B31F-20BB26263835}"/>
              </c:ext>
            </c:extLst>
          </c:dPt>
          <c:dLbls>
            <c:delete val="1"/>
          </c:dLbls>
          <c:cat>
            <c:strRef>
              <c:f>Tabelle1!$A$2:$A$9</c:f>
              <c:strCache>
                <c:ptCount val="8"/>
                <c:pt idx="0">
                  <c:v>In Schublade</c:v>
                </c:pt>
                <c:pt idx="1">
                  <c:v>In 2. Hand</c:v>
                </c:pt>
                <c:pt idx="2">
                  <c:v>In seltener Nutzung</c:v>
                </c:pt>
                <c:pt idx="3">
                  <c:v>Verkauf</c:v>
                </c:pt>
                <c:pt idx="4">
                  <c:v>Repariert</c:v>
                </c:pt>
                <c:pt idx="5">
                  <c:v>Gespendet</c:v>
                </c:pt>
                <c:pt idx="6">
                  <c:v>landet im Müll</c:v>
                </c:pt>
                <c:pt idx="7">
                  <c:v>Zurück an Hersteller</c:v>
                </c:pt>
              </c:strCache>
            </c:strRef>
          </c:cat>
          <c:val>
            <c:numRef>
              <c:f>Tabelle1!$B$2:$B$9</c:f>
              <c:numCache>
                <c:formatCode>General</c:formatCode>
                <c:ptCount val="8"/>
                <c:pt idx="0">
                  <c:v>56</c:v>
                </c:pt>
                <c:pt idx="1">
                  <c:v>22</c:v>
                </c:pt>
                <c:pt idx="2">
                  <c:v>13</c:v>
                </c:pt>
                <c:pt idx="3">
                  <c:v>3</c:v>
                </c:pt>
                <c:pt idx="4">
                  <c:v>2</c:v>
                </c:pt>
                <c:pt idx="5">
                  <c:v>2</c:v>
                </c:pt>
                <c:pt idx="6">
                  <c:v>1</c:v>
                </c:pt>
                <c:pt idx="7">
                  <c:v>1</c:v>
                </c:pt>
              </c:numCache>
            </c:numRef>
          </c:val>
          <c:extLst>
            <c:ext xmlns:c16="http://schemas.microsoft.com/office/drawing/2014/chart" uri="{C3380CC4-5D6E-409C-BE32-E72D297353CC}">
              <c16:uniqueId val="{0000000C-BA45-455A-AEC8-E8B4D92AA476}"/>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Tabelle1!$B$1</c:f>
              <c:strCache>
                <c:ptCount val="1"/>
                <c:pt idx="0">
                  <c:v>Reines Gold</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Tabelle1!$A$2:$A$3</c:f>
              <c:strCache>
                <c:ptCount val="2"/>
                <c:pt idx="0">
                  <c:v>Golderz</c:v>
                </c:pt>
                <c:pt idx="1">
                  <c:v>Alt-Smartphones</c:v>
                </c:pt>
              </c:strCache>
            </c:strRef>
          </c:cat>
          <c:val>
            <c:numRef>
              <c:f>Tabelle1!$B$2:$B$3</c:f>
              <c:numCache>
                <c:formatCode>General</c:formatCode>
                <c:ptCount val="2"/>
                <c:pt idx="0">
                  <c:v>5.0000000000000001E-3</c:v>
                </c:pt>
                <c:pt idx="1">
                  <c:v>0.3</c:v>
                </c:pt>
              </c:numCache>
            </c:numRef>
          </c:val>
          <c:extLst>
            <c:ext xmlns:c16="http://schemas.microsoft.com/office/drawing/2014/chart" uri="{C3380CC4-5D6E-409C-BE32-E72D297353CC}">
              <c16:uniqueId val="{00000000-48EA-4294-AB0A-293C39E6B8B2}"/>
            </c:ext>
          </c:extLst>
        </c:ser>
        <c:ser>
          <c:idx val="1"/>
          <c:order val="1"/>
          <c:tx>
            <c:strRef>
              <c:f>Tabelle1!$C$1</c:f>
              <c:strCache>
                <c:ptCount val="1"/>
                <c:pt idx="0">
                  <c:v>Sonstige Bestandteile</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Tabelle1!$A$2:$A$3</c:f>
              <c:strCache>
                <c:ptCount val="2"/>
                <c:pt idx="0">
                  <c:v>Golderz</c:v>
                </c:pt>
                <c:pt idx="1">
                  <c:v>Alt-Smartphones</c:v>
                </c:pt>
              </c:strCache>
            </c:strRef>
          </c:cat>
          <c:val>
            <c:numRef>
              <c:f>Tabelle1!$C$2:$C$3</c:f>
              <c:numCache>
                <c:formatCode>General</c:formatCode>
                <c:ptCount val="2"/>
                <c:pt idx="0">
                  <c:v>999.995</c:v>
                </c:pt>
                <c:pt idx="1">
                  <c:v>999.7</c:v>
                </c:pt>
              </c:numCache>
            </c:numRef>
          </c:val>
          <c:extLst>
            <c:ext xmlns:c16="http://schemas.microsoft.com/office/drawing/2014/chart" uri="{C3380CC4-5D6E-409C-BE32-E72D297353CC}">
              <c16:uniqueId val="{00000001-48EA-4294-AB0A-293C39E6B8B2}"/>
            </c:ext>
          </c:extLst>
        </c:ser>
        <c:dLbls>
          <c:showLegendKey val="0"/>
          <c:showVal val="1"/>
          <c:showCatName val="0"/>
          <c:showSerName val="0"/>
          <c:showPercent val="0"/>
          <c:showBubbleSize val="0"/>
        </c:dLbls>
        <c:gapWidth val="79"/>
        <c:shape val="box"/>
        <c:axId val="842817487"/>
        <c:axId val="842816239"/>
        <c:axId val="0"/>
      </c:bar3DChart>
      <c:catAx>
        <c:axId val="842817487"/>
        <c:scaling>
          <c:orientation val="minMax"/>
        </c:scaling>
        <c:delete val="1"/>
        <c:axPos val="b"/>
        <c:numFmt formatCode="General" sourceLinked="1"/>
        <c:majorTickMark val="none"/>
        <c:minorTickMark val="none"/>
        <c:tickLblPos val="nextTo"/>
        <c:crossAx val="842816239"/>
        <c:crosses val="autoZero"/>
        <c:auto val="1"/>
        <c:lblAlgn val="ctr"/>
        <c:lblOffset val="100"/>
        <c:noMultiLvlLbl val="0"/>
      </c:catAx>
      <c:valAx>
        <c:axId val="842816239"/>
        <c:scaling>
          <c:logBase val="10"/>
          <c:orientation val="minMax"/>
          <c:min val="1.0000000000000002E-3"/>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42817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8427" cy="513508"/>
          </a:xfrm>
          <a:prstGeom prst="rect">
            <a:avLst/>
          </a:prstGeom>
        </p:spPr>
        <p:txBody>
          <a:bodyPr vert="horz" lIns="94787" tIns="47393" rIns="94787" bIns="47393" rtlCol="0"/>
          <a:lstStyle>
            <a:lvl1pPr algn="l">
              <a:defRPr sz="1200"/>
            </a:lvl1pPr>
          </a:lstStyle>
          <a:p>
            <a:endParaRPr lang="de-DE"/>
          </a:p>
        </p:txBody>
      </p:sp>
      <p:sp>
        <p:nvSpPr>
          <p:cNvPr id="3" name="Datumsplatzhalter 2"/>
          <p:cNvSpPr>
            <a:spLocks noGrp="1"/>
          </p:cNvSpPr>
          <p:nvPr>
            <p:ph type="dt" idx="1"/>
          </p:nvPr>
        </p:nvSpPr>
        <p:spPr>
          <a:xfrm>
            <a:off x="4023993" y="0"/>
            <a:ext cx="3078427" cy="513508"/>
          </a:xfrm>
          <a:prstGeom prst="rect">
            <a:avLst/>
          </a:prstGeom>
        </p:spPr>
        <p:txBody>
          <a:bodyPr vert="horz" lIns="94787" tIns="47393" rIns="94787" bIns="47393" rtlCol="0"/>
          <a:lstStyle>
            <a:lvl1pPr algn="r">
              <a:defRPr sz="1200"/>
            </a:lvl1pPr>
          </a:lstStyle>
          <a:p>
            <a:fld id="{263E6ADD-18AA-4FBB-9B31-9C6703DBB0B3}" type="datetimeFigureOut">
              <a:rPr lang="de-DE" smtClean="0"/>
              <a:t>25.04.2024</a:t>
            </a:fld>
            <a:endParaRPr lang="de-DE"/>
          </a:p>
        </p:txBody>
      </p:sp>
      <p:sp>
        <p:nvSpPr>
          <p:cNvPr id="4" name="Folienbildplatzhalter 3"/>
          <p:cNvSpPr>
            <a:spLocks noGrp="1" noRot="1" noChangeAspect="1"/>
          </p:cNvSpPr>
          <p:nvPr>
            <p:ph type="sldImg" idx="2"/>
          </p:nvPr>
        </p:nvSpPr>
        <p:spPr>
          <a:xfrm>
            <a:off x="1249363" y="1279525"/>
            <a:ext cx="4605337" cy="3452813"/>
          </a:xfrm>
          <a:prstGeom prst="rect">
            <a:avLst/>
          </a:prstGeom>
          <a:noFill/>
          <a:ln w="12700">
            <a:solidFill>
              <a:prstClr val="black"/>
            </a:solidFill>
          </a:ln>
        </p:spPr>
        <p:txBody>
          <a:bodyPr vert="horz" lIns="94787" tIns="47393" rIns="94787" bIns="47393" rtlCol="0" anchor="ctr"/>
          <a:lstStyle/>
          <a:p>
            <a:endParaRPr lang="de-DE"/>
          </a:p>
        </p:txBody>
      </p:sp>
      <p:sp>
        <p:nvSpPr>
          <p:cNvPr id="5" name="Notizenplatzhalter 4"/>
          <p:cNvSpPr>
            <a:spLocks noGrp="1"/>
          </p:cNvSpPr>
          <p:nvPr>
            <p:ph type="body" sz="quarter" idx="3"/>
          </p:nvPr>
        </p:nvSpPr>
        <p:spPr>
          <a:xfrm>
            <a:off x="710407" y="4925408"/>
            <a:ext cx="5683250" cy="4029879"/>
          </a:xfrm>
          <a:prstGeom prst="rect">
            <a:avLst/>
          </a:prstGeom>
        </p:spPr>
        <p:txBody>
          <a:bodyPr vert="horz" lIns="94787" tIns="47393" rIns="94787" bIns="47393"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1106"/>
            <a:ext cx="3078427" cy="513507"/>
          </a:xfrm>
          <a:prstGeom prst="rect">
            <a:avLst/>
          </a:prstGeom>
        </p:spPr>
        <p:txBody>
          <a:bodyPr vert="horz" lIns="94787" tIns="47393" rIns="94787" bIns="47393" rtlCol="0" anchor="b"/>
          <a:lstStyle>
            <a:lvl1pPr algn="l">
              <a:defRPr sz="1200"/>
            </a:lvl1pPr>
          </a:lstStyle>
          <a:p>
            <a:endParaRPr lang="de-DE"/>
          </a:p>
        </p:txBody>
      </p:sp>
      <p:sp>
        <p:nvSpPr>
          <p:cNvPr id="7" name="Foliennummernplatzhalter 6"/>
          <p:cNvSpPr>
            <a:spLocks noGrp="1"/>
          </p:cNvSpPr>
          <p:nvPr>
            <p:ph type="sldNum" sz="quarter" idx="5"/>
          </p:nvPr>
        </p:nvSpPr>
        <p:spPr>
          <a:xfrm>
            <a:off x="4023993" y="9721106"/>
            <a:ext cx="3078427" cy="513507"/>
          </a:xfrm>
          <a:prstGeom prst="rect">
            <a:avLst/>
          </a:prstGeom>
        </p:spPr>
        <p:txBody>
          <a:bodyPr vert="horz" lIns="94787" tIns="47393" rIns="94787" bIns="47393" rtlCol="0" anchor="b"/>
          <a:lstStyle>
            <a:lvl1pPr algn="r">
              <a:defRPr sz="1200"/>
            </a:lvl1pPr>
          </a:lstStyle>
          <a:p>
            <a:fld id="{372A375E-B00E-4463-9858-2360BBE80130}" type="slidenum">
              <a:rPr lang="de-DE" smtClean="0"/>
              <a:t>‹Nr.›</a:t>
            </a:fld>
            <a:endParaRPr lang="de-DE"/>
          </a:p>
        </p:txBody>
      </p:sp>
    </p:spTree>
    <p:extLst>
      <p:ext uri="{BB962C8B-B14F-4D97-AF65-F5344CB8AC3E}">
        <p14:creationId xmlns:p14="http://schemas.microsoft.com/office/powerpoint/2010/main" val="3587627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1</a:t>
            </a:fld>
            <a:endParaRPr lang="de-DE"/>
          </a:p>
        </p:txBody>
      </p:sp>
    </p:spTree>
    <p:extLst>
      <p:ext uri="{BB962C8B-B14F-4D97-AF65-F5344CB8AC3E}">
        <p14:creationId xmlns:p14="http://schemas.microsoft.com/office/powerpoint/2010/main" val="394425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Folien 3. bis 10. zeigen typische in Smartphones zu findenden Steckverbindung und wie man diese löst</a:t>
            </a:r>
          </a:p>
          <a:p>
            <a:endParaRPr lang="de-DE" dirty="0"/>
          </a:p>
          <a:p>
            <a:r>
              <a:rPr lang="de-DE" dirty="0"/>
              <a:t>Weitere Information unter:</a:t>
            </a:r>
          </a:p>
          <a:p>
            <a:r>
              <a:rPr lang="de-DE" dirty="0"/>
              <a:t>https://de.ifixit.com/Anleitung/Erkennen+und+Trennen+von+Kabelverbindern/25629</a:t>
            </a:r>
          </a:p>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10</a:t>
            </a:fld>
            <a:endParaRPr lang="de-DE"/>
          </a:p>
        </p:txBody>
      </p:sp>
    </p:spTree>
    <p:extLst>
      <p:ext uri="{BB962C8B-B14F-4D97-AF65-F5344CB8AC3E}">
        <p14:creationId xmlns:p14="http://schemas.microsoft.com/office/powerpoint/2010/main" val="900858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kleiner Exkurs zur Geschichte von Smartphones</a:t>
            </a:r>
          </a:p>
        </p:txBody>
      </p:sp>
      <p:sp>
        <p:nvSpPr>
          <p:cNvPr id="4" name="Foliennummernplatzhalter 3"/>
          <p:cNvSpPr>
            <a:spLocks noGrp="1"/>
          </p:cNvSpPr>
          <p:nvPr>
            <p:ph type="sldNum" sz="quarter" idx="10"/>
          </p:nvPr>
        </p:nvSpPr>
        <p:spPr/>
        <p:txBody>
          <a:bodyPr/>
          <a:lstStyle/>
          <a:p>
            <a:fld id="{67863C38-FCB2-47AC-A6AD-890EF28FA0BB}" type="slidenum">
              <a:rPr lang="de-DE" smtClean="0"/>
              <a:t>11</a:t>
            </a:fld>
            <a:endParaRPr lang="de-DE"/>
          </a:p>
        </p:txBody>
      </p:sp>
    </p:spTree>
    <p:extLst>
      <p:ext uri="{BB962C8B-B14F-4D97-AF65-F5344CB8AC3E}">
        <p14:creationId xmlns:p14="http://schemas.microsoft.com/office/powerpoint/2010/main" val="2308800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Mögliche Frage / Anweisung für eine Gruppenarbeit</a:t>
            </a:r>
          </a:p>
        </p:txBody>
      </p:sp>
      <p:sp>
        <p:nvSpPr>
          <p:cNvPr id="4" name="Foliennummernplatzhalter 3"/>
          <p:cNvSpPr>
            <a:spLocks noGrp="1"/>
          </p:cNvSpPr>
          <p:nvPr>
            <p:ph type="sldNum" sz="quarter" idx="5"/>
          </p:nvPr>
        </p:nvSpPr>
        <p:spPr/>
        <p:txBody>
          <a:bodyPr/>
          <a:lstStyle/>
          <a:p>
            <a:fld id="{372A375E-B00E-4463-9858-2360BBE80130}" type="slidenum">
              <a:rPr lang="de-DE" smtClean="0"/>
              <a:t>12</a:t>
            </a:fld>
            <a:endParaRPr lang="de-DE"/>
          </a:p>
        </p:txBody>
      </p:sp>
    </p:spTree>
    <p:extLst>
      <p:ext uri="{BB962C8B-B14F-4D97-AF65-F5344CB8AC3E}">
        <p14:creationId xmlns:p14="http://schemas.microsoft.com/office/powerpoint/2010/main" val="2890647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ist animiert und kann Schritt für Schritt durchgeklickt werden.</a:t>
            </a:r>
          </a:p>
          <a:p>
            <a:r>
              <a:rPr lang="de-DE" dirty="0"/>
              <a:t>Man kann vor der Auflösung der Werte jeweils Fragen, was sich hinter den Kuchenstücken verbergen könnte:</a:t>
            </a:r>
          </a:p>
          <a:p>
            <a:endParaRPr lang="de-DE" dirty="0"/>
          </a:p>
          <a:p>
            <a:r>
              <a:rPr lang="de-DE" dirty="0"/>
              <a:t>Kunststoffe: 		56%</a:t>
            </a:r>
          </a:p>
          <a:p>
            <a:r>
              <a:rPr lang="de-DE" dirty="0"/>
              <a:t>Metalle: 		25%</a:t>
            </a:r>
          </a:p>
          <a:p>
            <a:r>
              <a:rPr lang="de-DE" dirty="0"/>
              <a:t>Glas und Keramik:	16%</a:t>
            </a:r>
          </a:p>
          <a:p>
            <a:r>
              <a:rPr lang="de-DE" dirty="0"/>
              <a:t>Sonstiges: 		3%</a:t>
            </a:r>
          </a:p>
        </p:txBody>
      </p:sp>
      <p:sp>
        <p:nvSpPr>
          <p:cNvPr id="4" name="Foliennummernplatzhalter 3"/>
          <p:cNvSpPr>
            <a:spLocks noGrp="1"/>
          </p:cNvSpPr>
          <p:nvPr>
            <p:ph type="sldNum" sz="quarter" idx="10"/>
          </p:nvPr>
        </p:nvSpPr>
        <p:spPr/>
        <p:txBody>
          <a:bodyPr/>
          <a:lstStyle/>
          <a:p>
            <a:fld id="{67863C38-FCB2-47AC-A6AD-890EF28FA0BB}" type="slidenum">
              <a:rPr lang="de-DE" smtClean="0"/>
              <a:t>13</a:t>
            </a:fld>
            <a:endParaRPr lang="de-DE"/>
          </a:p>
        </p:txBody>
      </p:sp>
    </p:spTree>
    <p:extLst>
      <p:ext uri="{BB962C8B-B14F-4D97-AF65-F5344CB8AC3E}">
        <p14:creationId xmlns:p14="http://schemas.microsoft.com/office/powerpoint/2010/main" val="1682725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ist animiert und kann Schritt für Schritt durchgeklickt werden.</a:t>
            </a:r>
          </a:p>
          <a:p>
            <a:r>
              <a:rPr lang="de-DE" dirty="0"/>
              <a:t>Man kann vor der Auflösung der Werte jeweils Fragen, was sich hinter den Kuchenstücken verbergen könnte:</a:t>
            </a:r>
          </a:p>
          <a:p>
            <a:endParaRPr lang="de-DE" dirty="0"/>
          </a:p>
          <a:p>
            <a:r>
              <a:rPr lang="de-DE" dirty="0"/>
              <a:t>Kupfer: 			60%</a:t>
            </a:r>
          </a:p>
          <a:p>
            <a:r>
              <a:rPr lang="de-DE" dirty="0"/>
              <a:t>Eisen: 			12%</a:t>
            </a:r>
          </a:p>
          <a:p>
            <a:r>
              <a:rPr lang="de-DE" dirty="0"/>
              <a:t>Aluminium: 			12%</a:t>
            </a:r>
          </a:p>
          <a:p>
            <a:r>
              <a:rPr lang="de-DE" dirty="0"/>
              <a:t>Nickel: 			8%</a:t>
            </a:r>
          </a:p>
          <a:p>
            <a:r>
              <a:rPr lang="de-DE" dirty="0"/>
              <a:t>Zinn: 			4%</a:t>
            </a:r>
          </a:p>
          <a:p>
            <a:r>
              <a:rPr lang="de-DE" dirty="0"/>
              <a:t>Seltene Metalle und seltene Erden: 	4%</a:t>
            </a:r>
          </a:p>
        </p:txBody>
      </p:sp>
      <p:sp>
        <p:nvSpPr>
          <p:cNvPr id="4" name="Foliennummernplatzhalter 3"/>
          <p:cNvSpPr>
            <a:spLocks noGrp="1"/>
          </p:cNvSpPr>
          <p:nvPr>
            <p:ph type="sldNum" sz="quarter" idx="10"/>
          </p:nvPr>
        </p:nvSpPr>
        <p:spPr/>
        <p:txBody>
          <a:bodyPr/>
          <a:lstStyle/>
          <a:p>
            <a:fld id="{67863C38-FCB2-47AC-A6AD-890EF28FA0BB}" type="slidenum">
              <a:rPr lang="de-DE" smtClean="0"/>
              <a:t>14</a:t>
            </a:fld>
            <a:endParaRPr lang="de-DE"/>
          </a:p>
        </p:txBody>
      </p:sp>
    </p:spTree>
    <p:extLst>
      <p:ext uri="{BB962C8B-B14F-4D97-AF65-F5344CB8AC3E}">
        <p14:creationId xmlns:p14="http://schemas.microsoft.com/office/powerpoint/2010/main" val="3913605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867">
              <a:defRPr/>
            </a:pPr>
            <a:r>
              <a:rPr lang="de-DE" dirty="0"/>
              <a:t>Mögliche Frage / Anweisung für eine Gruppenarbeit</a:t>
            </a:r>
          </a:p>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15</a:t>
            </a:fld>
            <a:endParaRPr lang="de-DE"/>
          </a:p>
        </p:txBody>
      </p:sp>
    </p:spTree>
    <p:extLst>
      <p:ext uri="{BB962C8B-B14F-4D97-AF65-F5344CB8AC3E}">
        <p14:creationId xmlns:p14="http://schemas.microsoft.com/office/powerpoint/2010/main" val="2639076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ist ebenso animiert und kann Schritt für Schritt durchgeklickt werden</a:t>
            </a:r>
          </a:p>
        </p:txBody>
      </p:sp>
      <p:sp>
        <p:nvSpPr>
          <p:cNvPr id="4" name="Foliennummernplatzhalter 3"/>
          <p:cNvSpPr>
            <a:spLocks noGrp="1"/>
          </p:cNvSpPr>
          <p:nvPr>
            <p:ph type="sldNum" sz="quarter" idx="10"/>
          </p:nvPr>
        </p:nvSpPr>
        <p:spPr/>
        <p:txBody>
          <a:bodyPr/>
          <a:lstStyle/>
          <a:p>
            <a:fld id="{67863C38-FCB2-47AC-A6AD-890EF28FA0BB}" type="slidenum">
              <a:rPr lang="de-DE" smtClean="0"/>
              <a:t>16</a:t>
            </a:fld>
            <a:endParaRPr lang="de-DE"/>
          </a:p>
        </p:txBody>
      </p:sp>
    </p:spTree>
    <p:extLst>
      <p:ext uri="{BB962C8B-B14F-4D97-AF65-F5344CB8AC3E}">
        <p14:creationId xmlns:p14="http://schemas.microsoft.com/office/powerpoint/2010/main" val="307031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867">
              <a:defRPr/>
            </a:pPr>
            <a:r>
              <a:rPr lang="de-DE" dirty="0"/>
              <a:t>Hier wird ein Spiel vorgestellt, bei dem man ein Smartphone, insbesondere den Akku, recyclen kann.</a:t>
            </a:r>
          </a:p>
          <a:p>
            <a:endParaRPr lang="de-DE" dirty="0"/>
          </a:p>
        </p:txBody>
      </p:sp>
      <p:sp>
        <p:nvSpPr>
          <p:cNvPr id="4" name="Foliennummernplatzhalter 3"/>
          <p:cNvSpPr>
            <a:spLocks noGrp="1"/>
          </p:cNvSpPr>
          <p:nvPr>
            <p:ph type="sldNum" sz="quarter" idx="10"/>
          </p:nvPr>
        </p:nvSpPr>
        <p:spPr/>
        <p:txBody>
          <a:bodyPr/>
          <a:lstStyle/>
          <a:p>
            <a:fld id="{67863C38-FCB2-47AC-A6AD-890EF28FA0BB}" type="slidenum">
              <a:rPr lang="de-DE" smtClean="0"/>
              <a:t>17</a:t>
            </a:fld>
            <a:endParaRPr lang="de-DE"/>
          </a:p>
        </p:txBody>
      </p:sp>
    </p:spTree>
    <p:extLst>
      <p:ext uri="{BB962C8B-B14F-4D97-AF65-F5344CB8AC3E}">
        <p14:creationId xmlns:p14="http://schemas.microsoft.com/office/powerpoint/2010/main" val="21657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863C38-FCB2-47AC-A6AD-890EF28FA0BB}" type="slidenum">
              <a:rPr lang="de-DE" smtClean="0"/>
              <a:t>18</a:t>
            </a:fld>
            <a:endParaRPr lang="de-DE"/>
          </a:p>
        </p:txBody>
      </p:sp>
    </p:spTree>
    <p:extLst>
      <p:ext uri="{BB962C8B-B14F-4D97-AF65-F5344CB8AC3E}">
        <p14:creationId xmlns:p14="http://schemas.microsoft.com/office/powerpoint/2010/main" val="2464021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Folien 19. bis 23. Einige Beispiele für kritische Rohstoffe</a:t>
            </a:r>
          </a:p>
        </p:txBody>
      </p:sp>
      <p:sp>
        <p:nvSpPr>
          <p:cNvPr id="4" name="Foliennummernplatzhalter 3"/>
          <p:cNvSpPr>
            <a:spLocks noGrp="1"/>
          </p:cNvSpPr>
          <p:nvPr>
            <p:ph type="sldNum" sz="quarter" idx="10"/>
          </p:nvPr>
        </p:nvSpPr>
        <p:spPr/>
        <p:txBody>
          <a:bodyPr/>
          <a:lstStyle/>
          <a:p>
            <a:fld id="{67863C38-FCB2-47AC-A6AD-890EF28FA0BB}" type="slidenum">
              <a:rPr lang="de-DE" smtClean="0"/>
              <a:t>19</a:t>
            </a:fld>
            <a:endParaRPr lang="de-DE"/>
          </a:p>
        </p:txBody>
      </p:sp>
    </p:spTree>
    <p:extLst>
      <p:ext uri="{BB962C8B-B14F-4D97-AF65-F5344CB8AC3E}">
        <p14:creationId xmlns:p14="http://schemas.microsoft.com/office/powerpoint/2010/main" val="312270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Ohne eine große Einführung in das Thema sollen die Schüler*innen direkt mit der Demontage der Smartphones loslegen und einfach</a:t>
            </a:r>
          </a:p>
          <a:p>
            <a:r>
              <a:rPr lang="de-DE" dirty="0"/>
              <a:t>Schauen, wie weit sie selbst kommen. Bei </a:t>
            </a:r>
            <a:r>
              <a:rPr lang="de-DE"/>
              <a:t>Schwierigkeiten können die </a:t>
            </a:r>
            <a:r>
              <a:rPr lang="de-DE" dirty="0"/>
              <a:t>Lehrenden Hilfestellung leisten.</a:t>
            </a:r>
            <a:br>
              <a:rPr lang="de-DE" dirty="0"/>
            </a:br>
            <a:r>
              <a:rPr lang="de-DE" dirty="0"/>
              <a:t>Tipps: </a:t>
            </a:r>
          </a:p>
          <a:p>
            <a:r>
              <a:rPr lang="de-DE" dirty="0"/>
              <a:t>1. Nach dem Smartphone-Model und wie man dieses demontiert im Internet suchen.</a:t>
            </a:r>
          </a:p>
          <a:p>
            <a:r>
              <a:rPr lang="de-DE" dirty="0"/>
              <a:t>2. Kann man das Smartphone-Modell nicht leicht erkennen,  kann das Bilderkennungstool Google-Lens helfen</a:t>
            </a:r>
          </a:p>
        </p:txBody>
      </p:sp>
      <p:sp>
        <p:nvSpPr>
          <p:cNvPr id="4" name="Foliennummernplatzhalter 3"/>
          <p:cNvSpPr>
            <a:spLocks noGrp="1"/>
          </p:cNvSpPr>
          <p:nvPr>
            <p:ph type="sldNum" sz="quarter" idx="5"/>
          </p:nvPr>
        </p:nvSpPr>
        <p:spPr/>
        <p:txBody>
          <a:bodyPr/>
          <a:lstStyle/>
          <a:p>
            <a:fld id="{372A375E-B00E-4463-9858-2360BBE80130}" type="slidenum">
              <a:rPr lang="de-DE" smtClean="0"/>
              <a:t>2</a:t>
            </a:fld>
            <a:endParaRPr lang="de-DE"/>
          </a:p>
        </p:txBody>
      </p:sp>
    </p:spTree>
    <p:extLst>
      <p:ext uri="{BB962C8B-B14F-4D97-AF65-F5344CB8AC3E}">
        <p14:creationId xmlns:p14="http://schemas.microsoft.com/office/powerpoint/2010/main" val="26813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867">
              <a:defRPr/>
            </a:pPr>
            <a:r>
              <a:rPr lang="de-DE" dirty="0"/>
              <a:t>Folien 19. bis 23. Einige Beispiele für kritische Rohstoffe</a:t>
            </a:r>
          </a:p>
          <a:p>
            <a:endParaRPr lang="de-DE" dirty="0"/>
          </a:p>
        </p:txBody>
      </p:sp>
      <p:sp>
        <p:nvSpPr>
          <p:cNvPr id="4" name="Foliennummernplatzhalter 3"/>
          <p:cNvSpPr>
            <a:spLocks noGrp="1"/>
          </p:cNvSpPr>
          <p:nvPr>
            <p:ph type="sldNum" sz="quarter" idx="10"/>
          </p:nvPr>
        </p:nvSpPr>
        <p:spPr/>
        <p:txBody>
          <a:bodyPr/>
          <a:lstStyle/>
          <a:p>
            <a:fld id="{67863C38-FCB2-47AC-A6AD-890EF28FA0BB}" type="slidenum">
              <a:rPr lang="de-DE" smtClean="0"/>
              <a:t>20</a:t>
            </a:fld>
            <a:endParaRPr lang="de-DE"/>
          </a:p>
        </p:txBody>
      </p:sp>
    </p:spTree>
    <p:extLst>
      <p:ext uri="{BB962C8B-B14F-4D97-AF65-F5344CB8AC3E}">
        <p14:creationId xmlns:p14="http://schemas.microsoft.com/office/powerpoint/2010/main" val="216855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867">
              <a:defRPr/>
            </a:pPr>
            <a:r>
              <a:rPr lang="de-DE" dirty="0"/>
              <a:t>Folien 19. bis 23. Einige Beispiele für kritische Rohstoffe</a:t>
            </a:r>
          </a:p>
          <a:p>
            <a:endParaRPr lang="de-DE" dirty="0"/>
          </a:p>
        </p:txBody>
      </p:sp>
      <p:sp>
        <p:nvSpPr>
          <p:cNvPr id="4" name="Foliennummernplatzhalter 3"/>
          <p:cNvSpPr>
            <a:spLocks noGrp="1"/>
          </p:cNvSpPr>
          <p:nvPr>
            <p:ph type="sldNum" sz="quarter" idx="10"/>
          </p:nvPr>
        </p:nvSpPr>
        <p:spPr/>
        <p:txBody>
          <a:bodyPr/>
          <a:lstStyle/>
          <a:p>
            <a:fld id="{67863C38-FCB2-47AC-A6AD-890EF28FA0BB}" type="slidenum">
              <a:rPr lang="de-DE" smtClean="0"/>
              <a:t>21</a:t>
            </a:fld>
            <a:endParaRPr lang="de-DE"/>
          </a:p>
        </p:txBody>
      </p:sp>
    </p:spTree>
    <p:extLst>
      <p:ext uri="{BB962C8B-B14F-4D97-AF65-F5344CB8AC3E}">
        <p14:creationId xmlns:p14="http://schemas.microsoft.com/office/powerpoint/2010/main" val="4264053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867">
              <a:defRPr/>
            </a:pPr>
            <a:r>
              <a:rPr lang="de-DE" dirty="0"/>
              <a:t>Folien 19. bis 23. Einige Beispiele für kritische Rohstoffe</a:t>
            </a:r>
          </a:p>
          <a:p>
            <a:endParaRPr lang="de-DE" dirty="0"/>
          </a:p>
        </p:txBody>
      </p:sp>
      <p:sp>
        <p:nvSpPr>
          <p:cNvPr id="4" name="Foliennummernplatzhalter 3"/>
          <p:cNvSpPr>
            <a:spLocks noGrp="1"/>
          </p:cNvSpPr>
          <p:nvPr>
            <p:ph type="sldNum" sz="quarter" idx="10"/>
          </p:nvPr>
        </p:nvSpPr>
        <p:spPr/>
        <p:txBody>
          <a:bodyPr/>
          <a:lstStyle/>
          <a:p>
            <a:fld id="{67863C38-FCB2-47AC-A6AD-890EF28FA0BB}" type="slidenum">
              <a:rPr lang="de-DE" smtClean="0"/>
              <a:t>22</a:t>
            </a:fld>
            <a:endParaRPr lang="de-DE"/>
          </a:p>
        </p:txBody>
      </p:sp>
    </p:spTree>
    <p:extLst>
      <p:ext uri="{BB962C8B-B14F-4D97-AF65-F5344CB8AC3E}">
        <p14:creationId xmlns:p14="http://schemas.microsoft.com/office/powerpoint/2010/main" val="4035469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867">
              <a:defRPr/>
            </a:pPr>
            <a:r>
              <a:rPr lang="de-DE" dirty="0"/>
              <a:t>Folien 19. bis 23. Einige Beispiele für kritische Rohstoffe</a:t>
            </a:r>
          </a:p>
          <a:p>
            <a:endParaRPr lang="de-DE" dirty="0"/>
          </a:p>
        </p:txBody>
      </p:sp>
      <p:sp>
        <p:nvSpPr>
          <p:cNvPr id="4" name="Foliennummernplatzhalter 3"/>
          <p:cNvSpPr>
            <a:spLocks noGrp="1"/>
          </p:cNvSpPr>
          <p:nvPr>
            <p:ph type="sldNum" sz="quarter" idx="10"/>
          </p:nvPr>
        </p:nvSpPr>
        <p:spPr/>
        <p:txBody>
          <a:bodyPr/>
          <a:lstStyle/>
          <a:p>
            <a:fld id="{67863C38-FCB2-47AC-A6AD-890EF28FA0BB}" type="slidenum">
              <a:rPr lang="de-DE" smtClean="0"/>
              <a:t>23</a:t>
            </a:fld>
            <a:endParaRPr lang="de-DE"/>
          </a:p>
        </p:txBody>
      </p:sp>
    </p:spTree>
    <p:extLst>
      <p:ext uri="{BB962C8B-B14F-4D97-AF65-F5344CB8AC3E}">
        <p14:creationId xmlns:p14="http://schemas.microsoft.com/office/powerpoint/2010/main" val="2780909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Beispielhafte Fertigung von Elektronikartikeln.</a:t>
            </a:r>
          </a:p>
          <a:p>
            <a:r>
              <a:rPr lang="de-DE" dirty="0"/>
              <a:t>Wenig bis kein Tageslicht, Akkordarbeit, lange Arbeitszeiten, wenige Pausen, etc.</a:t>
            </a:r>
          </a:p>
        </p:txBody>
      </p:sp>
      <p:sp>
        <p:nvSpPr>
          <p:cNvPr id="4" name="Foliennummernplatzhalter 3"/>
          <p:cNvSpPr>
            <a:spLocks noGrp="1"/>
          </p:cNvSpPr>
          <p:nvPr>
            <p:ph type="sldNum" sz="quarter" idx="10"/>
          </p:nvPr>
        </p:nvSpPr>
        <p:spPr/>
        <p:txBody>
          <a:bodyPr/>
          <a:lstStyle/>
          <a:p>
            <a:fld id="{67863C38-FCB2-47AC-A6AD-890EF28FA0BB}" type="slidenum">
              <a:rPr lang="de-DE" smtClean="0"/>
              <a:t>24</a:t>
            </a:fld>
            <a:endParaRPr lang="de-DE"/>
          </a:p>
        </p:txBody>
      </p:sp>
    </p:spTree>
    <p:extLst>
      <p:ext uri="{BB962C8B-B14F-4D97-AF65-F5344CB8AC3E}">
        <p14:creationId xmlns:p14="http://schemas.microsoft.com/office/powerpoint/2010/main" val="2842760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Obsoleszenz = </a:t>
            </a:r>
            <a:r>
              <a:rPr lang="de-DE" dirty="0" err="1"/>
              <a:t>Veraltern</a:t>
            </a:r>
            <a:endParaRPr lang="de-DE" dirty="0"/>
          </a:p>
          <a:p>
            <a:endParaRPr lang="de-DE" dirty="0"/>
          </a:p>
          <a:p>
            <a:r>
              <a:rPr lang="de-DE" dirty="0"/>
              <a:t>Wichtig ist hierbei auf die psychologische Obsoleszenz einzugehen.</a:t>
            </a:r>
          </a:p>
          <a:p>
            <a:endParaRPr lang="de-DE" dirty="0"/>
          </a:p>
          <a:p>
            <a:r>
              <a:rPr lang="de-DE" dirty="0"/>
              <a:t>https://www.golem.de/news/geplante-obsoleszenz-geraetehersteller-sollen-lebensdauer-von-geraeten-angeben-1602-119134-2.html</a:t>
            </a:r>
          </a:p>
        </p:txBody>
      </p:sp>
      <p:sp>
        <p:nvSpPr>
          <p:cNvPr id="4" name="Foliennummernplatzhalter 3"/>
          <p:cNvSpPr>
            <a:spLocks noGrp="1"/>
          </p:cNvSpPr>
          <p:nvPr>
            <p:ph type="sldNum" sz="quarter" idx="10"/>
          </p:nvPr>
        </p:nvSpPr>
        <p:spPr/>
        <p:txBody>
          <a:bodyPr/>
          <a:lstStyle/>
          <a:p>
            <a:fld id="{67863C38-FCB2-47AC-A6AD-890EF28FA0BB}" type="slidenum">
              <a:rPr lang="de-DE" smtClean="0"/>
              <a:t>25</a:t>
            </a:fld>
            <a:endParaRPr lang="de-DE"/>
          </a:p>
        </p:txBody>
      </p:sp>
    </p:spTree>
    <p:extLst>
      <p:ext uri="{BB962C8B-B14F-4D97-AF65-F5344CB8AC3E}">
        <p14:creationId xmlns:p14="http://schemas.microsoft.com/office/powerpoint/2010/main" val="3428297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863C38-FCB2-47AC-A6AD-890EF28FA0BB}" type="slidenum">
              <a:rPr lang="de-DE" smtClean="0"/>
              <a:t>26</a:t>
            </a:fld>
            <a:endParaRPr lang="de-DE"/>
          </a:p>
        </p:txBody>
      </p:sp>
    </p:spTree>
    <p:extLst>
      <p:ext uri="{BB962C8B-B14F-4D97-AF65-F5344CB8AC3E}">
        <p14:creationId xmlns:p14="http://schemas.microsoft.com/office/powerpoint/2010/main" val="1132920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ist animiert und kann Schritt für Schritt durchgeklickt werden.</a:t>
            </a:r>
          </a:p>
          <a:p>
            <a:r>
              <a:rPr lang="de-DE" dirty="0"/>
              <a:t>Man kann vor der Auflösung der Werte jeweils Fragen, was sich hinter den Kuchenstücken verbergen könnte:</a:t>
            </a:r>
          </a:p>
          <a:p>
            <a:endParaRPr lang="de-DE" dirty="0"/>
          </a:p>
          <a:p>
            <a:r>
              <a:rPr lang="de-DE" dirty="0"/>
              <a:t>In Schublade: 		56 %</a:t>
            </a:r>
          </a:p>
          <a:p>
            <a:r>
              <a:rPr lang="de-DE" dirty="0"/>
              <a:t>In 2. Hand: 		22 %</a:t>
            </a:r>
          </a:p>
          <a:p>
            <a:r>
              <a:rPr lang="de-DE" dirty="0"/>
              <a:t>In seltener Nutzung: 	13 %</a:t>
            </a:r>
          </a:p>
          <a:p>
            <a:r>
              <a:rPr lang="de-DE" dirty="0"/>
              <a:t>Verkauf: 		3 %</a:t>
            </a:r>
          </a:p>
          <a:p>
            <a:r>
              <a:rPr lang="de-DE" dirty="0"/>
              <a:t>Repariert: 		2 %</a:t>
            </a:r>
          </a:p>
          <a:p>
            <a:r>
              <a:rPr lang="de-DE" dirty="0"/>
              <a:t>Landet im Müll: 	1 %</a:t>
            </a:r>
          </a:p>
          <a:p>
            <a:r>
              <a:rPr lang="de-DE" dirty="0"/>
              <a:t>Zurück an Hersteller: 	1 %</a:t>
            </a:r>
          </a:p>
        </p:txBody>
      </p:sp>
      <p:sp>
        <p:nvSpPr>
          <p:cNvPr id="4" name="Foliennummernplatzhalter 3"/>
          <p:cNvSpPr>
            <a:spLocks noGrp="1"/>
          </p:cNvSpPr>
          <p:nvPr>
            <p:ph type="sldNum" sz="quarter" idx="10"/>
          </p:nvPr>
        </p:nvSpPr>
        <p:spPr/>
        <p:txBody>
          <a:bodyPr/>
          <a:lstStyle/>
          <a:p>
            <a:fld id="{67863C38-FCB2-47AC-A6AD-890EF28FA0BB}" type="slidenum">
              <a:rPr lang="de-DE" smtClean="0"/>
              <a:t>27</a:t>
            </a:fld>
            <a:endParaRPr lang="de-DE"/>
          </a:p>
        </p:txBody>
      </p:sp>
    </p:spTree>
    <p:extLst>
      <p:ext uri="{BB962C8B-B14F-4D97-AF65-F5344CB8AC3E}">
        <p14:creationId xmlns:p14="http://schemas.microsoft.com/office/powerpoint/2010/main" val="339861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863C38-FCB2-47AC-A6AD-890EF28FA0BB}" type="slidenum">
              <a:rPr lang="de-DE" smtClean="0"/>
              <a:t>28</a:t>
            </a:fld>
            <a:endParaRPr lang="de-DE"/>
          </a:p>
        </p:txBody>
      </p:sp>
    </p:spTree>
    <p:extLst>
      <p:ext uri="{BB962C8B-B14F-4D97-AF65-F5344CB8AC3E}">
        <p14:creationId xmlns:p14="http://schemas.microsoft.com/office/powerpoint/2010/main" val="186092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863C38-FCB2-47AC-A6AD-890EF28FA0BB}" type="slidenum">
              <a:rPr lang="de-DE" smtClean="0"/>
              <a:t>29</a:t>
            </a:fld>
            <a:endParaRPr lang="de-DE"/>
          </a:p>
        </p:txBody>
      </p:sp>
    </p:spTree>
    <p:extLst>
      <p:ext uri="{BB962C8B-B14F-4D97-AF65-F5344CB8AC3E}">
        <p14:creationId xmlns:p14="http://schemas.microsoft.com/office/powerpoint/2010/main" val="109683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Folien 3. bis 10. zeigen typische in Smartphones zu findenden Steckverbindung und wie man diese löst</a:t>
            </a:r>
          </a:p>
          <a:p>
            <a:endParaRPr lang="de-DE" dirty="0"/>
          </a:p>
          <a:p>
            <a:r>
              <a:rPr lang="de-DE" dirty="0"/>
              <a:t>Weitere Information unter:</a:t>
            </a:r>
          </a:p>
          <a:p>
            <a:r>
              <a:rPr lang="de-DE" dirty="0"/>
              <a:t>https://de.ifixit.com/Anleitung/Erkennen+und+Trennen+von+Kabelverbindern/25629</a:t>
            </a:r>
          </a:p>
        </p:txBody>
      </p:sp>
      <p:sp>
        <p:nvSpPr>
          <p:cNvPr id="4" name="Foliennummernplatzhalter 3"/>
          <p:cNvSpPr>
            <a:spLocks noGrp="1"/>
          </p:cNvSpPr>
          <p:nvPr>
            <p:ph type="sldNum" sz="quarter" idx="5"/>
          </p:nvPr>
        </p:nvSpPr>
        <p:spPr/>
        <p:txBody>
          <a:bodyPr/>
          <a:lstStyle/>
          <a:p>
            <a:fld id="{372A375E-B00E-4463-9858-2360BBE80130}" type="slidenum">
              <a:rPr lang="de-DE" smtClean="0"/>
              <a:t>3</a:t>
            </a:fld>
            <a:endParaRPr lang="de-DE"/>
          </a:p>
        </p:txBody>
      </p:sp>
    </p:spTree>
    <p:extLst>
      <p:ext uri="{BB962C8B-B14F-4D97-AF65-F5344CB8AC3E}">
        <p14:creationId xmlns:p14="http://schemas.microsoft.com/office/powerpoint/2010/main" val="3075438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863C38-FCB2-47AC-A6AD-890EF28FA0BB}" type="slidenum">
              <a:rPr lang="de-DE" smtClean="0"/>
              <a:t>30</a:t>
            </a:fld>
            <a:endParaRPr lang="de-DE"/>
          </a:p>
        </p:txBody>
      </p:sp>
    </p:spTree>
    <p:extLst>
      <p:ext uri="{BB962C8B-B14F-4D97-AF65-F5344CB8AC3E}">
        <p14:creationId xmlns:p14="http://schemas.microsoft.com/office/powerpoint/2010/main" val="1739300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dem Foto ist eine illegale Mülldeponie in Ghana dargestellt. Näheres zu diesem Thema im Tagesschauartikel unter dem folgenden </a:t>
            </a:r>
            <a:r>
              <a:rPr lang="de-DE"/>
              <a:t>Link: https</a:t>
            </a:r>
            <a:r>
              <a:rPr lang="de-DE" dirty="0"/>
              <a:t>://www.tagesschau.de/ausland/ghana-elektroschrott-101.html</a:t>
            </a:r>
          </a:p>
        </p:txBody>
      </p:sp>
      <p:sp>
        <p:nvSpPr>
          <p:cNvPr id="4" name="Foliennummernplatzhalter 3"/>
          <p:cNvSpPr>
            <a:spLocks noGrp="1"/>
          </p:cNvSpPr>
          <p:nvPr>
            <p:ph type="sldNum" sz="quarter" idx="10"/>
          </p:nvPr>
        </p:nvSpPr>
        <p:spPr/>
        <p:txBody>
          <a:bodyPr/>
          <a:lstStyle/>
          <a:p>
            <a:fld id="{67863C38-FCB2-47AC-A6AD-890EF28FA0BB}" type="slidenum">
              <a:rPr lang="de-DE" smtClean="0"/>
              <a:t>31</a:t>
            </a:fld>
            <a:endParaRPr lang="de-DE"/>
          </a:p>
        </p:txBody>
      </p:sp>
    </p:spTree>
    <p:extLst>
      <p:ext uri="{BB962C8B-B14F-4D97-AF65-F5344CB8AC3E}">
        <p14:creationId xmlns:p14="http://schemas.microsoft.com/office/powerpoint/2010/main" val="240148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dieser Stelle können Schüler*innen gefragt werden, welche Alternativen sie sich vorstellen können</a:t>
            </a:r>
          </a:p>
        </p:txBody>
      </p:sp>
      <p:sp>
        <p:nvSpPr>
          <p:cNvPr id="4" name="Foliennummernplatzhalter 3"/>
          <p:cNvSpPr>
            <a:spLocks noGrp="1"/>
          </p:cNvSpPr>
          <p:nvPr>
            <p:ph type="sldNum" sz="quarter" idx="10"/>
          </p:nvPr>
        </p:nvSpPr>
        <p:spPr/>
        <p:txBody>
          <a:bodyPr/>
          <a:lstStyle/>
          <a:p>
            <a:fld id="{67863C38-FCB2-47AC-A6AD-890EF28FA0BB}" type="slidenum">
              <a:rPr lang="de-DE" smtClean="0"/>
              <a:t>32</a:t>
            </a:fld>
            <a:endParaRPr lang="de-DE"/>
          </a:p>
        </p:txBody>
      </p:sp>
    </p:spTree>
    <p:extLst>
      <p:ext uri="{BB962C8B-B14F-4D97-AF65-F5344CB8AC3E}">
        <p14:creationId xmlns:p14="http://schemas.microsoft.com/office/powerpoint/2010/main" val="2501252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werden Alternativen vorgestellt. Es handelt sich hierbei einerseits um einige Hersteller, die Wert drauf legen umweltschonend und sozialgerecht zu produzieren. Andererseits wird auch der Gebrauchtkauf erwähnt. Es gibt etliche Portale, wie </a:t>
            </a:r>
            <a:r>
              <a:rPr lang="de-DE" dirty="0" err="1"/>
              <a:t>ReBuy</a:t>
            </a:r>
            <a:r>
              <a:rPr lang="de-DE" dirty="0"/>
              <a:t>, </a:t>
            </a:r>
            <a:r>
              <a:rPr lang="de-DE" dirty="0" err="1"/>
              <a:t>Refurbed</a:t>
            </a:r>
            <a:r>
              <a:rPr lang="de-DE" dirty="0"/>
              <a:t>, </a:t>
            </a:r>
            <a:r>
              <a:rPr lang="de-DE" dirty="0" err="1"/>
              <a:t>Swappie</a:t>
            </a:r>
            <a:r>
              <a:rPr lang="de-DE" dirty="0"/>
              <a:t>, die Gebrauchte und/oder aufbereitete Geräte mit Garantie anbieten.</a:t>
            </a:r>
          </a:p>
        </p:txBody>
      </p:sp>
      <p:sp>
        <p:nvSpPr>
          <p:cNvPr id="4" name="Foliennummernplatzhalter 3"/>
          <p:cNvSpPr>
            <a:spLocks noGrp="1"/>
          </p:cNvSpPr>
          <p:nvPr>
            <p:ph type="sldNum" sz="quarter" idx="10"/>
          </p:nvPr>
        </p:nvSpPr>
        <p:spPr/>
        <p:txBody>
          <a:bodyPr/>
          <a:lstStyle/>
          <a:p>
            <a:fld id="{67863C38-FCB2-47AC-A6AD-890EF28FA0BB}" type="slidenum">
              <a:rPr lang="de-DE" smtClean="0"/>
              <a:t>33</a:t>
            </a:fld>
            <a:endParaRPr lang="de-DE"/>
          </a:p>
        </p:txBody>
      </p:sp>
    </p:spTree>
    <p:extLst>
      <p:ext uri="{BB962C8B-B14F-4D97-AF65-F5344CB8AC3E}">
        <p14:creationId xmlns:p14="http://schemas.microsoft.com/office/powerpoint/2010/main" val="1504651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ist die Idee sich mit Herstellern zu befassen, die fair produzieren und auf die Umweltauflagen achten. Die Schüler*innen sollen sich für einen Hersteller oder Anbieter entscheiden und recherchieren, wofür sich dieser speziell einsetzt in Bezug auf Umwelt- und soziale Gerechtigkeit. Anschließend soll aktiv Stellung zu der eigenen Auswahl bezogen werden.</a:t>
            </a:r>
          </a:p>
        </p:txBody>
      </p:sp>
      <p:sp>
        <p:nvSpPr>
          <p:cNvPr id="4" name="Foliennummernplatzhalter 3"/>
          <p:cNvSpPr>
            <a:spLocks noGrp="1"/>
          </p:cNvSpPr>
          <p:nvPr>
            <p:ph type="sldNum" sz="quarter" idx="10"/>
          </p:nvPr>
        </p:nvSpPr>
        <p:spPr/>
        <p:txBody>
          <a:bodyPr/>
          <a:lstStyle/>
          <a:p>
            <a:fld id="{67863C38-FCB2-47AC-A6AD-890EF28FA0BB}" type="slidenum">
              <a:rPr lang="de-DE" smtClean="0"/>
              <a:t>34</a:t>
            </a:fld>
            <a:endParaRPr lang="de-DE"/>
          </a:p>
        </p:txBody>
      </p:sp>
    </p:spTree>
    <p:extLst>
      <p:ext uri="{BB962C8B-B14F-4D97-AF65-F5344CB8AC3E}">
        <p14:creationId xmlns:p14="http://schemas.microsoft.com/office/powerpoint/2010/main" val="344355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E017956-8AA1-4CEE-8464-ECE3566AFBC6}" type="slidenum">
              <a:rPr lang="de-DE" smtClean="0"/>
              <a:t>35</a:t>
            </a:fld>
            <a:endParaRPr lang="de-DE"/>
          </a:p>
        </p:txBody>
      </p:sp>
    </p:spTree>
    <p:extLst>
      <p:ext uri="{BB962C8B-B14F-4D97-AF65-F5344CB8AC3E}">
        <p14:creationId xmlns:p14="http://schemas.microsoft.com/office/powerpoint/2010/main" val="2550360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Folien 3. bis 10. zeigen typische in Smartphones zu findenden Steckverbindung und wie man diese löst</a:t>
            </a:r>
          </a:p>
          <a:p>
            <a:endParaRPr lang="de-DE" dirty="0"/>
          </a:p>
          <a:p>
            <a:r>
              <a:rPr lang="de-DE" dirty="0"/>
              <a:t>Weitere Information unter:</a:t>
            </a:r>
          </a:p>
          <a:p>
            <a:r>
              <a:rPr lang="de-DE" dirty="0"/>
              <a:t>https://de.ifixit.com/Anleitung/Erkennen+und+Trennen+von+Kabelverbindern/25629</a:t>
            </a:r>
          </a:p>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4</a:t>
            </a:fld>
            <a:endParaRPr lang="de-DE"/>
          </a:p>
        </p:txBody>
      </p:sp>
    </p:spTree>
    <p:extLst>
      <p:ext uri="{BB962C8B-B14F-4D97-AF65-F5344CB8AC3E}">
        <p14:creationId xmlns:p14="http://schemas.microsoft.com/office/powerpoint/2010/main" val="409503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Folien 3. bis 10. zeigen typische in Smartphones zu findenden Steckverbindung und wie man diese löst</a:t>
            </a:r>
          </a:p>
          <a:p>
            <a:endParaRPr lang="de-DE" dirty="0"/>
          </a:p>
          <a:p>
            <a:r>
              <a:rPr lang="de-DE" dirty="0"/>
              <a:t>Weitere Information unter:</a:t>
            </a:r>
          </a:p>
          <a:p>
            <a:r>
              <a:rPr lang="de-DE" dirty="0"/>
              <a:t>https://de.ifixit.com/Anleitung/Erkennen+und+Trennen+von+Kabelverbindern/25629</a:t>
            </a:r>
          </a:p>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5</a:t>
            </a:fld>
            <a:endParaRPr lang="de-DE"/>
          </a:p>
        </p:txBody>
      </p:sp>
    </p:spTree>
    <p:extLst>
      <p:ext uri="{BB962C8B-B14F-4D97-AF65-F5344CB8AC3E}">
        <p14:creationId xmlns:p14="http://schemas.microsoft.com/office/powerpoint/2010/main" val="265056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Folien 3. bis 10. zeigen typische in Smartphones zu findenden Steckverbindung und wie man diese löst</a:t>
            </a:r>
          </a:p>
          <a:p>
            <a:endParaRPr lang="de-DE" dirty="0"/>
          </a:p>
          <a:p>
            <a:r>
              <a:rPr lang="de-DE" dirty="0"/>
              <a:t>Weitere Information unter:</a:t>
            </a:r>
          </a:p>
          <a:p>
            <a:r>
              <a:rPr lang="de-DE" dirty="0"/>
              <a:t>https://de.ifixit.com/Anleitung/Erkennen+und+Trennen+von+Kabelverbindern/25629</a:t>
            </a:r>
          </a:p>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6</a:t>
            </a:fld>
            <a:endParaRPr lang="de-DE"/>
          </a:p>
        </p:txBody>
      </p:sp>
    </p:spTree>
    <p:extLst>
      <p:ext uri="{BB962C8B-B14F-4D97-AF65-F5344CB8AC3E}">
        <p14:creationId xmlns:p14="http://schemas.microsoft.com/office/powerpoint/2010/main" val="43251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Folien 3. bis 10. zeigen typische in Smartphones zu findenden Steckverbindung und wie man diese löst</a:t>
            </a:r>
          </a:p>
          <a:p>
            <a:endParaRPr lang="de-DE" dirty="0"/>
          </a:p>
          <a:p>
            <a:r>
              <a:rPr lang="de-DE" dirty="0"/>
              <a:t>Weitere Information unter:</a:t>
            </a:r>
          </a:p>
          <a:p>
            <a:r>
              <a:rPr lang="de-DE" dirty="0"/>
              <a:t>https://de.ifixit.com/Anleitung/Erkennen+und+Trennen+von+Kabelverbindern/25629</a:t>
            </a:r>
          </a:p>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7</a:t>
            </a:fld>
            <a:endParaRPr lang="de-DE"/>
          </a:p>
        </p:txBody>
      </p:sp>
    </p:spTree>
    <p:extLst>
      <p:ext uri="{BB962C8B-B14F-4D97-AF65-F5344CB8AC3E}">
        <p14:creationId xmlns:p14="http://schemas.microsoft.com/office/powerpoint/2010/main" val="3361206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Folien 3. bis 10. zeigen typische in Smartphones zu findenden Steckverbindung und wie man diese löst</a:t>
            </a:r>
          </a:p>
          <a:p>
            <a:endParaRPr lang="de-DE" dirty="0"/>
          </a:p>
          <a:p>
            <a:r>
              <a:rPr lang="de-DE" dirty="0"/>
              <a:t>Weitere Information unter:</a:t>
            </a:r>
          </a:p>
          <a:p>
            <a:r>
              <a:rPr lang="de-DE" dirty="0"/>
              <a:t>https://de.ifixit.com/Anleitung/Erkennen+und+Trennen+von+Kabelverbindern/25629</a:t>
            </a:r>
          </a:p>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8</a:t>
            </a:fld>
            <a:endParaRPr lang="de-DE"/>
          </a:p>
        </p:txBody>
      </p:sp>
    </p:spTree>
    <p:extLst>
      <p:ext uri="{BB962C8B-B14F-4D97-AF65-F5344CB8AC3E}">
        <p14:creationId xmlns:p14="http://schemas.microsoft.com/office/powerpoint/2010/main" val="1572275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Folien 3. bis 10. zeigen typische in Smartphones zu findenden Steckverbindung und wie man diese löst</a:t>
            </a:r>
          </a:p>
          <a:p>
            <a:endParaRPr lang="de-DE" dirty="0"/>
          </a:p>
          <a:p>
            <a:r>
              <a:rPr lang="de-DE" dirty="0"/>
              <a:t>Weitere Information unter:</a:t>
            </a:r>
          </a:p>
          <a:p>
            <a:r>
              <a:rPr lang="de-DE" dirty="0"/>
              <a:t>https://de.ifixit.com/Anleitung/Erkennen+und+Trennen+von+Kabelverbindern/25629</a:t>
            </a:r>
          </a:p>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9</a:t>
            </a:fld>
            <a:endParaRPr lang="de-DE"/>
          </a:p>
        </p:txBody>
      </p:sp>
    </p:spTree>
    <p:extLst>
      <p:ext uri="{BB962C8B-B14F-4D97-AF65-F5344CB8AC3E}">
        <p14:creationId xmlns:p14="http://schemas.microsoft.com/office/powerpoint/2010/main" val="148924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E983BB37-2688-4D5E-8271-5682BABE5A05}" type="datetime1">
              <a:rPr lang="de-DE" smtClean="0"/>
              <a:t>25.04.2024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1981424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14695D09-6C54-4575-A375-42A1E61BCACE}" type="datetime1">
              <a:rPr lang="de-DE" smtClean="0"/>
              <a:t>25.04.2024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92014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A3BDA8A8-8B77-4238-AD9E-D3E8419C94BE}" type="datetime1">
              <a:rPr lang="de-DE" smtClean="0"/>
              <a:t>25.04.2024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2975101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_Inhalt_1_Quel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Content Placeholder 2"/>
          <p:cNvSpPr>
            <a:spLocks noGrp="1"/>
          </p:cNvSpPr>
          <p:nvPr>
            <p:ph idx="1"/>
          </p:nvPr>
        </p:nvSpPr>
        <p:spPr>
          <a:xfrm>
            <a:off x="359569" y="1854000"/>
            <a:ext cx="8426489" cy="4536000"/>
          </a:xfrm>
        </p:spPr>
        <p:txBody>
          <a:bodyPr vert="horz" lIns="0" tIns="0" rIns="0" bIns="0" rtlCol="0">
            <a:noAutofit/>
          </a:bodyPr>
          <a:lstStyle>
            <a:lvl1pPr>
              <a:defRPr lang="de-DE" smtClean="0"/>
            </a:lvl1pPr>
            <a:lvl2pPr marL="514350" indent="-171450">
              <a:buFont typeface="Symbol" panose="05050102010706020507" pitchFamily="18" charset="2"/>
              <a:buChar char="-"/>
              <a:defRPr lang="de-DE" smtClean="0"/>
            </a:lvl2pPr>
            <a:lvl3pPr marL="857250" indent="-171450">
              <a:buFont typeface="Courier New" panose="02070309020205020404" pitchFamily="49" charset="0"/>
              <a:buChar char="o"/>
              <a:defRPr lang="de-DE" smtClean="0"/>
            </a:lvl3pPr>
            <a:lvl4pPr marL="1200150" indent="-171450">
              <a:buFont typeface="Wingdings" panose="05000000000000000000" pitchFamily="2" charset="2"/>
              <a:buChar char="§"/>
              <a:defRPr lang="de-DE" smtClean="0"/>
            </a:lvl4pPr>
            <a:lvl5pPr>
              <a:defRPr lang="en-US" dirty="0"/>
            </a:lvl5pPr>
          </a:lstStyle>
          <a:p>
            <a:pPr lvl="0">
              <a:lnSpc>
                <a:spcPct val="120000"/>
              </a:lnSpc>
            </a:pPr>
            <a:r>
              <a:rPr lang="de-DE"/>
              <a:t>Textmasterformat bearbeiten</a:t>
            </a:r>
          </a:p>
          <a:p>
            <a:pPr lvl="1">
              <a:lnSpc>
                <a:spcPct val="120000"/>
              </a:lnSpc>
            </a:pPr>
            <a:r>
              <a:rPr lang="de-DE"/>
              <a:t>Zweite Ebene</a:t>
            </a:r>
          </a:p>
          <a:p>
            <a:pPr lvl="2">
              <a:lnSpc>
                <a:spcPct val="120000"/>
              </a:lnSpc>
            </a:pPr>
            <a:r>
              <a:rPr lang="de-DE"/>
              <a:t>Dritte Ebene</a:t>
            </a:r>
          </a:p>
          <a:p>
            <a:pPr lvl="3">
              <a:lnSpc>
                <a:spcPct val="120000"/>
              </a:lnSpc>
            </a:pPr>
            <a:r>
              <a:rPr lang="de-DE"/>
              <a:t>Vierte Ebene</a:t>
            </a:r>
          </a:p>
          <a:p>
            <a:pPr lvl="4">
              <a:lnSpc>
                <a:spcPct val="120000"/>
              </a:lnSpc>
            </a:pPr>
            <a:r>
              <a:rPr lang="de-DE"/>
              <a:t>Fünfte Ebene</a:t>
            </a:r>
            <a:endParaRPr lang="en-US"/>
          </a:p>
        </p:txBody>
      </p:sp>
      <p:sp>
        <p:nvSpPr>
          <p:cNvPr id="4" name="Date Placeholder 3"/>
          <p:cNvSpPr>
            <a:spLocks noGrp="1"/>
          </p:cNvSpPr>
          <p:nvPr>
            <p:ph type="dt" sz="half" idx="10"/>
          </p:nvPr>
        </p:nvSpPr>
        <p:spPr/>
        <p:txBody>
          <a:bodyPr/>
          <a:lstStyle/>
          <a:p>
            <a:fld id="{3FC88B70-CE3B-4D67-A5AB-33D6BA6FE8E1}" type="datetime1">
              <a:rPr lang="de-DE" smtClean="0">
                <a:solidFill>
                  <a:srgbClr val="003A79">
                    <a:tint val="75000"/>
                  </a:srgbClr>
                </a:solidFill>
              </a:rPr>
              <a:t>25.04.2024</a:t>
            </a:fld>
            <a:endParaRPr lang="de-DE">
              <a:solidFill>
                <a:srgbClr val="003A79">
                  <a:tint val="75000"/>
                </a:srgbClr>
              </a:solidFill>
            </a:endParaRPr>
          </a:p>
        </p:txBody>
      </p:sp>
      <p:sp>
        <p:nvSpPr>
          <p:cNvPr id="5" name="Footer Placeholder 4"/>
          <p:cNvSpPr>
            <a:spLocks noGrp="1"/>
          </p:cNvSpPr>
          <p:nvPr>
            <p:ph type="ftr" sz="quarter" idx="11"/>
          </p:nvPr>
        </p:nvSpPr>
        <p:spPr/>
        <p:txBody>
          <a:bodyPr/>
          <a:lstStyle/>
          <a:p>
            <a:endParaRPr>
              <a:solidFill>
                <a:srgbClr val="003A79">
                  <a:tint val="75000"/>
                </a:srgbClr>
              </a:solidFill>
            </a:endParaRPr>
          </a:p>
        </p:txBody>
      </p:sp>
      <p:sp>
        <p:nvSpPr>
          <p:cNvPr id="6" name="Slide Number Placeholder 5"/>
          <p:cNvSpPr>
            <a:spLocks noGrp="1"/>
          </p:cNvSpPr>
          <p:nvPr>
            <p:ph type="sldNum" sz="quarter" idx="12"/>
          </p:nvPr>
        </p:nvSpPr>
        <p:spPr/>
        <p:txBody>
          <a:bodyPr/>
          <a:lstStyle/>
          <a:p>
            <a:fld id="{70C9534A-BDEF-4E2F-87B7-7CFE3C6EE2A5}" type="slidenum">
              <a:rPr>
                <a:solidFill>
                  <a:srgbClr val="003A79">
                    <a:tint val="75000"/>
                  </a:srgbClr>
                </a:solidFill>
              </a:rPr>
              <a:pPr/>
              <a:t>‹Nr.›</a:t>
            </a:fld>
            <a:endParaRPr>
              <a:solidFill>
                <a:srgbClr val="003A79">
                  <a:tint val="75000"/>
                </a:srgbClr>
              </a:solidFill>
            </a:endParaRPr>
          </a:p>
        </p:txBody>
      </p:sp>
      <p:sp>
        <p:nvSpPr>
          <p:cNvPr id="8" name="Textplatzhalter 7"/>
          <p:cNvSpPr>
            <a:spLocks noGrp="1"/>
          </p:cNvSpPr>
          <p:nvPr>
            <p:ph type="body" sz="quarter" idx="13"/>
          </p:nvPr>
        </p:nvSpPr>
        <p:spPr>
          <a:xfrm rot="16200000">
            <a:off x="6136743" y="3639915"/>
            <a:ext cx="5399401" cy="100769"/>
          </a:xfrm>
        </p:spPr>
        <p:txBody>
          <a:bodyPr/>
          <a:lstStyle>
            <a:lvl1pPr marL="0" indent="0">
              <a:buNone/>
              <a:defRPr sz="600">
                <a:solidFill>
                  <a:schemeClr val="bg1">
                    <a:lumMod val="65000"/>
                  </a:schemeClr>
                </a:solidFill>
              </a:defRPr>
            </a:lvl1pPr>
          </a:lstStyle>
          <a:p>
            <a:pPr lvl="0"/>
            <a:r>
              <a:rPr lang="de-DE"/>
              <a:t>Textmasterformat bearbeiten</a:t>
            </a:r>
          </a:p>
        </p:txBody>
      </p:sp>
    </p:spTree>
    <p:extLst>
      <p:ext uri="{BB962C8B-B14F-4D97-AF65-F5344CB8AC3E}">
        <p14:creationId xmlns:p14="http://schemas.microsoft.com/office/powerpoint/2010/main" val="3314015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oliennummernplatzhalter 3"/>
          <p:cNvSpPr>
            <a:spLocks noGrp="1"/>
          </p:cNvSpPr>
          <p:nvPr>
            <p:ph type="sldNum" sz="quarter" idx="10"/>
          </p:nvPr>
        </p:nvSpPr>
        <p:spPr/>
        <p:txBody>
          <a:bodyPr/>
          <a:lstStyle>
            <a:lvl1pPr>
              <a:defRPr/>
            </a:lvl1pPr>
          </a:lstStyle>
          <a:p>
            <a:fld id="{504C1DE9-5E13-4FDB-A606-8C9294287525}" type="slidenum">
              <a:rPr lang="de-DE"/>
              <a:pPr/>
              <a:t>‹Nr.›</a:t>
            </a:fld>
            <a:endParaRPr lang="de-DE"/>
          </a:p>
        </p:txBody>
      </p:sp>
      <p:sp>
        <p:nvSpPr>
          <p:cNvPr id="5" name="Fußzeilenplatzhalter 4"/>
          <p:cNvSpPr>
            <a:spLocks noGrp="1"/>
          </p:cNvSpPr>
          <p:nvPr>
            <p:ph type="ftr" sz="quarter" idx="11"/>
          </p:nvPr>
        </p:nvSpPr>
        <p:spPr/>
        <p:txBody>
          <a:bodyPr/>
          <a:lstStyle>
            <a:lvl1pPr algn="ctr">
              <a:defRPr/>
            </a:lvl1pPr>
          </a:lstStyle>
          <a:p>
            <a:endParaRPr lang="de-DE"/>
          </a:p>
        </p:txBody>
      </p:sp>
    </p:spTree>
    <p:extLst>
      <p:ext uri="{BB962C8B-B14F-4D97-AF65-F5344CB8AC3E}">
        <p14:creationId xmlns:p14="http://schemas.microsoft.com/office/powerpoint/2010/main" val="30069625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BADDB5E9-826E-4104-8A5B-141FBA405650}" type="datetime1">
              <a:rPr lang="de-DE" smtClean="0"/>
              <a:t>25.04.2024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2891716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0FB57B1-BEEA-4D81-9483-7DEC7DE23981}" type="datetime1">
              <a:rPr lang="de-DE" smtClean="0"/>
              <a:t>25.04.2024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1805238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fld id="{0A099182-7320-4543-A34C-784722AEF455}" type="datetime1">
              <a:rPr lang="de-DE" smtClean="0"/>
              <a:t>25.04.2024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429271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B4A7CCE6-B486-4670-9292-81FEA62A1FD2}" type="datetime1">
              <a:rPr lang="de-DE" smtClean="0"/>
              <a:t>25.04.2024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92532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fld id="{AF9BB3E0-12BD-48DD-A596-33C6E609DF20}" type="datetime1">
              <a:rPr lang="de-DE" smtClean="0"/>
              <a:t>25.04.2024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6841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2C49C-5B14-46FE-908B-18AF24DAD18D}" type="datetime1">
              <a:rPr lang="de-DE" smtClean="0"/>
              <a:t>25.04.2024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400172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B257880-72B9-414C-8635-C6BC52D43C53}" type="datetime1">
              <a:rPr lang="de-DE" smtClean="0"/>
              <a:t>25.04.2024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44911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F81B5698-6AEF-4AB1-9544-1B50188AA9DC}" type="datetime1">
              <a:rPr lang="de-DE" smtClean="0"/>
              <a:t>25.04.2024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4112670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104EC-CCCB-4797-9043-1CF267419839}" type="datetime1">
              <a:rPr lang="de-DE" smtClean="0"/>
              <a:t>25.04.2024</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3521A-D1F7-405D-A301-AD04054E9F44}" type="slidenum">
              <a:rPr lang="de-DE" smtClean="0"/>
              <a:t>‹Nr.›</a:t>
            </a:fld>
            <a:endParaRPr lang="de-DE"/>
          </a:p>
        </p:txBody>
      </p:sp>
    </p:spTree>
    <p:extLst>
      <p:ext uri="{BB962C8B-B14F-4D97-AF65-F5344CB8AC3E}">
        <p14:creationId xmlns:p14="http://schemas.microsoft.com/office/powerpoint/2010/main" val="3604928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hyperlink" Target="mailto:franz.haas@ostfalia.d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8B13119-C304-4D4E-A3C6-0832748AD0F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16428" y="1165817"/>
            <a:ext cx="8119886" cy="460252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AD663C-5CBA-454A-9C8F-E1890DD8ABCD}"/>
              </a:ext>
            </a:extLst>
          </p:cNvPr>
          <p:cNvSpPr txBox="1"/>
          <p:nvPr/>
        </p:nvSpPr>
        <p:spPr>
          <a:xfrm>
            <a:off x="759203" y="1652523"/>
            <a:ext cx="4534157" cy="2739211"/>
          </a:xfrm>
          <a:prstGeom prst="rect">
            <a:avLst/>
          </a:prstGeom>
          <a:noFill/>
        </p:spPr>
        <p:txBody>
          <a:bodyPr wrap="square">
            <a:spAutoFit/>
          </a:bodyPr>
          <a:lstStyle/>
          <a:p>
            <a:r>
              <a:rPr lang="de-DE" sz="3200" dirty="0" err="1">
                <a:solidFill>
                  <a:schemeClr val="bg1"/>
                </a:solidFill>
                <a:latin typeface="Arial" panose="020B0604020202020204" pitchFamily="34" charset="0"/>
                <a:cs typeface="Arial" panose="020B0604020202020204" pitchFamily="34" charset="0"/>
              </a:rPr>
              <a:t>Rec@School</a:t>
            </a:r>
            <a:endParaRPr lang="de-DE" sz="3200" dirty="0">
              <a:solidFill>
                <a:schemeClr val="bg1"/>
              </a:solidFill>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Recycling für den 3D-Druck an Schulen</a:t>
            </a:r>
            <a:endParaRPr lang="de-DE" sz="2400" dirty="0">
              <a:latin typeface="Arial" panose="020B0604020202020204" pitchFamily="34" charset="0"/>
              <a:cs typeface="Arial" panose="020B0604020202020204" pitchFamily="34" charset="0"/>
            </a:endParaRPr>
          </a:p>
          <a:p>
            <a:endParaRPr lang="de-DE" dirty="0">
              <a:solidFill>
                <a:schemeClr val="bg1">
                  <a:lumMod val="65000"/>
                </a:schemeClr>
              </a:solidFill>
              <a:latin typeface="Arial" panose="020B0604020202020204" pitchFamily="34" charset="0"/>
              <a:cs typeface="Arial" panose="020B0604020202020204" pitchFamily="34" charset="0"/>
            </a:endParaRPr>
          </a:p>
          <a:p>
            <a:endParaRPr lang="de-DE" dirty="0">
              <a:solidFill>
                <a:schemeClr val="bg1">
                  <a:lumMod val="65000"/>
                </a:schemeClr>
              </a:solidFill>
              <a:latin typeface="Arial" panose="020B0604020202020204" pitchFamily="34" charset="0"/>
              <a:cs typeface="Arial" panose="020B0604020202020204" pitchFamily="34" charset="0"/>
            </a:endParaRPr>
          </a:p>
          <a:p>
            <a:endParaRPr lang="de-DE" sz="3200" b="1" dirty="0">
              <a:latin typeface="Arial" panose="020B0604020202020204" pitchFamily="34" charset="0"/>
              <a:cs typeface="Arial" panose="020B0604020202020204" pitchFamily="34" charset="0"/>
            </a:endParaRPr>
          </a:p>
          <a:p>
            <a:endParaRPr lang="de-DE" dirty="0">
              <a:solidFill>
                <a:schemeClr val="bg1">
                  <a:lumMod val="65000"/>
                </a:schemeClr>
              </a:solidFill>
              <a:latin typeface="Arial" panose="020B0604020202020204" pitchFamily="34" charset="0"/>
              <a:cs typeface="Arial" panose="020B0604020202020204" pitchFamily="34" charset="0"/>
            </a:endParaRPr>
          </a:p>
          <a:p>
            <a:endParaRPr lang="de-DE" dirty="0">
              <a:solidFill>
                <a:schemeClr val="bg1">
                  <a:lumMod val="65000"/>
                </a:schemeClr>
              </a:solidFill>
              <a:latin typeface="Arial" panose="020B0604020202020204" pitchFamily="34" charset="0"/>
              <a:cs typeface="Arial" panose="020B0604020202020204" pitchFamily="34" charset="0"/>
            </a:endParaRPr>
          </a:p>
          <a:p>
            <a:endParaRPr lang="de-DE" dirty="0">
              <a:solidFill>
                <a:schemeClr val="bg1"/>
              </a:solidFill>
            </a:endParaRPr>
          </a:p>
        </p:txBody>
      </p:sp>
      <p:sp>
        <p:nvSpPr>
          <p:cNvPr id="7" name="Textplatzhalter 6">
            <a:extLst>
              <a:ext uri="{FF2B5EF4-FFF2-40B4-BE49-F238E27FC236}">
                <a16:creationId xmlns:a16="http://schemas.microsoft.com/office/drawing/2014/main" id="{B86BDDAB-8A75-45AA-BBA0-A6443AA48D2D}"/>
              </a:ext>
            </a:extLst>
          </p:cNvPr>
          <p:cNvSpPr txBox="1">
            <a:spLocks/>
          </p:cNvSpPr>
          <p:nvPr/>
        </p:nvSpPr>
        <p:spPr>
          <a:xfrm>
            <a:off x="3007103" y="6304447"/>
            <a:ext cx="4602522" cy="2344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b="0" i="0" dirty="0">
                <a:solidFill>
                  <a:srgbClr val="A8A8A8"/>
                </a:solidFill>
                <a:effectLst/>
                <a:latin typeface="adobe-clean-ux"/>
              </a:rPr>
              <a:t>stock.adobe.com</a:t>
            </a:r>
            <a:endParaRPr lang="de-DE" sz="800" dirty="0">
              <a:solidFill>
                <a:srgbClr val="A8A8A8"/>
              </a:solidFill>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510BF566-0F80-4731-A9B7-27247D989062}"/>
              </a:ext>
            </a:extLst>
          </p:cNvPr>
          <p:cNvSpPr>
            <a:spLocks noGrp="1"/>
          </p:cNvSpPr>
          <p:nvPr>
            <p:ph type="sldNum" sz="quarter" idx="12"/>
          </p:nvPr>
        </p:nvSpPr>
        <p:spPr/>
        <p:txBody>
          <a:bodyPr/>
          <a:lstStyle/>
          <a:p>
            <a:fld id="{B723521A-D1F7-405D-A301-AD04054E9F44}" type="slidenum">
              <a:rPr lang="de-DE" smtClean="0"/>
              <a:t>1</a:t>
            </a:fld>
            <a:endParaRPr lang="de-DE"/>
          </a:p>
        </p:txBody>
      </p:sp>
      <p:sp>
        <p:nvSpPr>
          <p:cNvPr id="5" name="Textfeld 4">
            <a:extLst>
              <a:ext uri="{FF2B5EF4-FFF2-40B4-BE49-F238E27FC236}">
                <a16:creationId xmlns:a16="http://schemas.microsoft.com/office/drawing/2014/main" id="{82B8FA1E-E1C7-B673-B934-119F9CEF4695}"/>
              </a:ext>
            </a:extLst>
          </p:cNvPr>
          <p:cNvSpPr txBox="1"/>
          <p:nvPr/>
        </p:nvSpPr>
        <p:spPr>
          <a:xfrm>
            <a:off x="106837" y="3300745"/>
            <a:ext cx="4572000" cy="1384995"/>
          </a:xfrm>
          <a:prstGeom prst="rect">
            <a:avLst/>
          </a:prstGeom>
          <a:noFill/>
        </p:spPr>
        <p:txBody>
          <a:bodyPr wrap="square">
            <a:spAutoFit/>
          </a:bodyPr>
          <a:lstStyle/>
          <a:p>
            <a:pPr algn="ctr"/>
            <a:r>
              <a:rPr lang="de-DE" sz="2800" b="1" dirty="0">
                <a:latin typeface="Arial" panose="020B0604020202020204" pitchFamily="34" charset="0"/>
                <a:cs typeface="Arial" panose="020B0604020202020204" pitchFamily="34" charset="0"/>
              </a:rPr>
              <a:t>Rohstoffe </a:t>
            </a:r>
          </a:p>
          <a:p>
            <a:pPr algn="ctr"/>
            <a:r>
              <a:rPr lang="de-DE" sz="2800" b="1" dirty="0">
                <a:latin typeface="Arial" panose="020B0604020202020204" pitchFamily="34" charset="0"/>
                <a:cs typeface="Arial" panose="020B0604020202020204" pitchFamily="34" charset="0"/>
              </a:rPr>
              <a:t>in einem</a:t>
            </a:r>
          </a:p>
          <a:p>
            <a:pPr algn="ctr"/>
            <a:r>
              <a:rPr lang="de-DE" sz="2800" b="1" dirty="0">
                <a:latin typeface="Arial" panose="020B0604020202020204" pitchFamily="34" charset="0"/>
                <a:cs typeface="Arial" panose="020B0604020202020204" pitchFamily="34" charset="0"/>
              </a:rPr>
              <a:t> Smartphone</a:t>
            </a:r>
          </a:p>
        </p:txBody>
      </p:sp>
    </p:spTree>
    <p:extLst>
      <p:ext uri="{BB962C8B-B14F-4D97-AF65-F5344CB8AC3E}">
        <p14:creationId xmlns:p14="http://schemas.microsoft.com/office/powerpoint/2010/main" val="555139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D8119C-4BF6-453F-B993-1DC9D9F00770}"/>
              </a:ext>
            </a:extLst>
          </p:cNvPr>
          <p:cNvSpPr>
            <a:spLocks noGrp="1"/>
          </p:cNvSpPr>
          <p:nvPr>
            <p:ph type="sldNum" sz="quarter" idx="10"/>
          </p:nvPr>
        </p:nvSpPr>
        <p:spPr/>
        <p:txBody>
          <a:bodyPr/>
          <a:lstStyle/>
          <a:p>
            <a:fld id="{504C1DE9-5E13-4FDB-A606-8C9294287525}" type="slidenum">
              <a:rPr lang="de-DE" smtClean="0"/>
              <a:pPr/>
              <a:t>10</a:t>
            </a:fld>
            <a:endParaRPr lang="de-DE"/>
          </a:p>
        </p:txBody>
      </p:sp>
      <p:sp>
        <p:nvSpPr>
          <p:cNvPr id="4" name="Titel 1">
            <a:extLst>
              <a:ext uri="{FF2B5EF4-FFF2-40B4-BE49-F238E27FC236}">
                <a16:creationId xmlns:a16="http://schemas.microsoft.com/office/drawing/2014/main" id="{710AB685-9133-406B-8AAD-1F9471BAC4FA}"/>
              </a:ext>
            </a:extLst>
          </p:cNvPr>
          <p:cNvSpPr>
            <a:spLocks noGrp="1"/>
          </p:cNvSpPr>
          <p:nvPr>
            <p:ph type="title"/>
          </p:nvPr>
        </p:nvSpPr>
        <p:spPr>
          <a:xfrm>
            <a:off x="468000" y="50489"/>
            <a:ext cx="8208000" cy="824400"/>
          </a:xfrm>
        </p:spPr>
        <p:txBody>
          <a:bodyPr>
            <a:normAutofit/>
          </a:bodyPr>
          <a:lstStyle/>
          <a:p>
            <a:pPr>
              <a:lnSpc>
                <a:spcPct val="100000"/>
              </a:lnSpc>
            </a:pPr>
            <a:r>
              <a:rPr lang="de-DE" sz="2400" dirty="0">
                <a:solidFill>
                  <a:srgbClr val="004077"/>
                </a:solidFill>
                <a:latin typeface="Arial" panose="020B0604020202020204" pitchFamily="34" charset="0"/>
                <a:cs typeface="Arial" panose="020B0604020202020204" pitchFamily="34" charset="0"/>
              </a:rPr>
              <a:t>Koaxialverbinder</a:t>
            </a:r>
            <a:endParaRPr lang="de-DE" sz="4800" dirty="0"/>
          </a:p>
        </p:txBody>
      </p:sp>
      <p:pic>
        <p:nvPicPr>
          <p:cNvPr id="8194" name="Picture 2" descr="Um den Stecker wieder anzuschließen, halte ihn genau über den Anschluss und drücke ihn vorsichtig nach unten. Diese Verbinder &amp;quot;schnappen&amp;quot; in ihre Anschlüsse ein, etwa so wie ein Druckknopf an einer Jacke.">
            <a:extLst>
              <a:ext uri="{FF2B5EF4-FFF2-40B4-BE49-F238E27FC236}">
                <a16:creationId xmlns:a16="http://schemas.microsoft.com/office/drawing/2014/main" id="{835EFB52-6DB8-DF00-BA56-7C57380D59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314450"/>
            <a:ext cx="563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6">
            <a:extLst>
              <a:ext uri="{FF2B5EF4-FFF2-40B4-BE49-F238E27FC236}">
                <a16:creationId xmlns:a16="http://schemas.microsoft.com/office/drawing/2014/main" id="{F001F961-B70B-5833-5C0A-326415751E56}"/>
              </a:ext>
            </a:extLst>
          </p:cNvPr>
          <p:cNvSpPr txBox="1">
            <a:spLocks/>
          </p:cNvSpPr>
          <p:nvPr/>
        </p:nvSpPr>
        <p:spPr>
          <a:xfrm>
            <a:off x="3007103" y="6304447"/>
            <a:ext cx="4602522" cy="2344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b="0" i="0" dirty="0">
                <a:solidFill>
                  <a:srgbClr val="A8A8A8"/>
                </a:solidFill>
                <a:effectLst/>
                <a:latin typeface="adobe-clean-ux"/>
              </a:rPr>
              <a:t>https://de.ifixit.com/Anleitung/Erkennen+und+Trennen+von+Kabelverbindern/25629</a:t>
            </a:r>
            <a:endParaRPr lang="de-DE" sz="800" dirty="0">
              <a:solidFill>
                <a:srgbClr val="A8A8A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8709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5850" y="60011"/>
            <a:ext cx="8208000"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Geschichte des Smartphones</a:t>
            </a:r>
            <a:endParaRPr lang="de-DE" sz="480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11</a:t>
            </a:fld>
            <a:endParaRPr lang="de-DE">
              <a:solidFill>
                <a:srgbClr val="003A79">
                  <a:tint val="75000"/>
                </a:srgbClr>
              </a:solidFill>
            </a:endParaRPr>
          </a:p>
        </p:txBody>
      </p:sp>
      <p:sp>
        <p:nvSpPr>
          <p:cNvPr id="7" name="Textplatzhalter 6"/>
          <p:cNvSpPr>
            <a:spLocks noGrp="1"/>
          </p:cNvSpPr>
          <p:nvPr>
            <p:ph type="body" sz="quarter" idx="13"/>
          </p:nvPr>
        </p:nvSpPr>
        <p:spPr>
          <a:xfrm>
            <a:off x="2888444" y="6181000"/>
            <a:ext cx="4793048" cy="209301"/>
          </a:xfrm>
        </p:spPr>
        <p:txBody>
          <a:bodyPr>
            <a:noAutofit/>
          </a:bodyPr>
          <a:lstStyle/>
          <a:p>
            <a:r>
              <a:rPr lang="de-DE" sz="800" err="1">
                <a:effectLst/>
                <a:latin typeface="Arial" panose="020B0604020202020204" pitchFamily="34" charset="0"/>
                <a:ea typeface="Arial" panose="020B0604020202020204" pitchFamily="34" charset="0"/>
              </a:rPr>
              <a:t>Giga</a:t>
            </a:r>
            <a:r>
              <a:rPr lang="de-DE" sz="800">
                <a:effectLst/>
                <a:latin typeface="Arial" panose="020B0604020202020204" pitchFamily="34" charset="0"/>
                <a:ea typeface="Arial" panose="020B0604020202020204" pitchFamily="34" charset="0"/>
              </a:rPr>
              <a:t>. (26. 10. 2021). Von https://www.giga.de/unternehmen/ibm/news/ibm-simon-der-vorreiter-der-smartphones-erschien-vor-20-jahren/ abgerufen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a:effectLst/>
                <a:latin typeface="Arial" panose="020B0604020202020204" pitchFamily="34" charset="0"/>
                <a:ea typeface="Arial" panose="020B0604020202020204" pitchFamily="34" charset="0"/>
              </a:rPr>
              <a:t>Alle neue Handys. (26. 10. 2021). Von https://www.alleneuehandys.de/Siemens-SL45 abgerufen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a:effectLst/>
                <a:latin typeface="Arial" panose="020B0604020202020204" pitchFamily="34" charset="0"/>
                <a:ea typeface="Arial" panose="020B0604020202020204" pitchFamily="34" charset="0"/>
              </a:rPr>
              <a:t>Chip. (26. 10. 2021). Von https://www.chip.de/news/Apple-Soviel-sind-die-iPhone-Klassiker-heute-noch-wert_107069964.html abgerufen</a:t>
            </a:r>
          </a:p>
          <a:p>
            <a:pPr algn="just"/>
            <a:endParaRPr lang="de-DE" sz="800">
              <a:effectLst/>
              <a:latin typeface="Arial" panose="020B0604020202020204" pitchFamily="34" charset="0"/>
              <a:cs typeface="Arial" panose="020B0604020202020204" pitchFamily="34" charset="0"/>
            </a:endParaRPr>
          </a:p>
        </p:txBody>
      </p:sp>
      <p:sp>
        <p:nvSpPr>
          <p:cNvPr id="4" name="Inhaltsplatzhalter 3">
            <a:extLst>
              <a:ext uri="{FF2B5EF4-FFF2-40B4-BE49-F238E27FC236}">
                <a16:creationId xmlns:a16="http://schemas.microsoft.com/office/drawing/2014/main" id="{9EB51CD8-6A07-4D1C-8413-1A15489BE802}"/>
              </a:ext>
            </a:extLst>
          </p:cNvPr>
          <p:cNvSpPr>
            <a:spLocks noGrp="1"/>
          </p:cNvSpPr>
          <p:nvPr>
            <p:ph idx="1"/>
          </p:nvPr>
        </p:nvSpPr>
        <p:spPr>
          <a:xfrm>
            <a:off x="607633" y="1084977"/>
            <a:ext cx="4677335" cy="4682080"/>
          </a:xfrm>
        </p:spPr>
        <p:txBody>
          <a:bodyPr/>
          <a:lstStyle/>
          <a:p>
            <a:r>
              <a:rPr lang="de-DE" sz="2400">
                <a:latin typeface="Arial" panose="020B0604020202020204" pitchFamily="34" charset="0"/>
                <a:cs typeface="Arial" panose="020B0604020202020204" pitchFamily="34" charset="0"/>
              </a:rPr>
              <a:t>Seit 1994 Mobiltelefone mit klassischen Smartphone-Features</a:t>
            </a:r>
          </a:p>
          <a:p>
            <a:pPr marL="0" indent="0">
              <a:buNone/>
            </a:pPr>
            <a:endParaRPr lang="de-DE" sz="1800">
              <a:latin typeface="Arial" panose="020B0604020202020204" pitchFamily="34" charset="0"/>
              <a:cs typeface="Arial" panose="020B0604020202020204" pitchFamily="34" charset="0"/>
            </a:endParaRPr>
          </a:p>
          <a:p>
            <a:r>
              <a:rPr lang="de-DE" sz="2400">
                <a:latin typeface="Arial" panose="020B0604020202020204" pitchFamily="34" charset="0"/>
                <a:cs typeface="Arial" panose="020B0604020202020204" pitchFamily="34" charset="0"/>
              </a:rPr>
              <a:t>Einleitung der „Smartphone-Ära“ am 09. Januar 2007 durch Apple</a:t>
            </a:r>
          </a:p>
          <a:p>
            <a:endParaRPr lang="de-DE" sz="1800">
              <a:latin typeface="Arial" panose="020B0604020202020204" pitchFamily="34" charset="0"/>
              <a:cs typeface="Arial" panose="020B0604020202020204" pitchFamily="34" charset="0"/>
            </a:endParaRPr>
          </a:p>
          <a:p>
            <a:r>
              <a:rPr lang="de-DE" sz="2400">
                <a:latin typeface="Arial" panose="020B0604020202020204" pitchFamily="34" charset="0"/>
                <a:cs typeface="Arial" panose="020B0604020202020204" pitchFamily="34" charset="0"/>
              </a:rPr>
              <a:t>Verkaufszahlen steigen Jahr für Jahr</a:t>
            </a:r>
          </a:p>
          <a:p>
            <a:endParaRPr lang="de-DE" sz="1800">
              <a:latin typeface="Arial" panose="020B0604020202020204" pitchFamily="34" charset="0"/>
              <a:cs typeface="Arial" panose="020B0604020202020204" pitchFamily="34" charset="0"/>
            </a:endParaRPr>
          </a:p>
          <a:p>
            <a:r>
              <a:rPr lang="de-DE" sz="2400">
                <a:latin typeface="Arial" panose="020B0604020202020204" pitchFamily="34" charset="0"/>
                <a:cs typeface="Arial" panose="020B0604020202020204" pitchFamily="34" charset="0"/>
              </a:rPr>
              <a:t>Durchschnittliche Nutzungsdauer 1,5 - 2 Jahre</a:t>
            </a:r>
          </a:p>
        </p:txBody>
      </p:sp>
      <p:pic>
        <p:nvPicPr>
          <p:cNvPr id="15" name="Grafik 14">
            <a:extLst>
              <a:ext uri="{FF2B5EF4-FFF2-40B4-BE49-F238E27FC236}">
                <a16:creationId xmlns:a16="http://schemas.microsoft.com/office/drawing/2014/main" id="{8851FC8A-575E-4F79-B895-08EA55C606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9589" y="2466091"/>
            <a:ext cx="1546796" cy="1646693"/>
          </a:xfrm>
          <a:prstGeom prst="rect">
            <a:avLst/>
          </a:prstGeom>
          <a:ln>
            <a:noFill/>
          </a:ln>
          <a:effectLst>
            <a:outerShdw blurRad="292100" dist="139700" dir="2700000" algn="tl" rotWithShape="0">
              <a:srgbClr val="333333"/>
            </a:outerShdw>
          </a:effectLst>
        </p:spPr>
      </p:pic>
      <p:pic>
        <p:nvPicPr>
          <p:cNvPr id="16" name="Grafik 15">
            <a:extLst>
              <a:ext uri="{FF2B5EF4-FFF2-40B4-BE49-F238E27FC236}">
                <a16:creationId xmlns:a16="http://schemas.microsoft.com/office/drawing/2014/main" id="{22E84D44-CDDF-41D8-8DD5-380EA92DC7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7833" y="961499"/>
            <a:ext cx="1558551" cy="1335901"/>
          </a:xfrm>
          <a:prstGeom prst="rect">
            <a:avLst/>
          </a:prstGeom>
        </p:spPr>
      </p:pic>
      <p:pic>
        <p:nvPicPr>
          <p:cNvPr id="17" name="Inhaltsplatzhalter 5" descr="Ein Bild, das verschieden, Elektronik, mehrere, Mobiltelefon enthält.&#10;&#10;Automatisch generierte Beschreibung">
            <a:extLst>
              <a:ext uri="{FF2B5EF4-FFF2-40B4-BE49-F238E27FC236}">
                <a16:creationId xmlns:a16="http://schemas.microsoft.com/office/drawing/2014/main" id="{B017D0F6-645F-48B8-A09A-C7610037B0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84969" y="4422456"/>
            <a:ext cx="2676406" cy="1507102"/>
          </a:xfrm>
          <a:prstGeom prst="rect">
            <a:avLst/>
          </a:prstGeom>
        </p:spPr>
      </p:pic>
    </p:spTree>
    <p:extLst>
      <p:ext uri="{BB962C8B-B14F-4D97-AF65-F5344CB8AC3E}">
        <p14:creationId xmlns:p14="http://schemas.microsoft.com/office/powerpoint/2010/main" val="154301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BC87DB6-C798-48F9-BF7F-D5C054C59A32}"/>
              </a:ext>
            </a:extLst>
          </p:cNvPr>
          <p:cNvSpPr>
            <a:spLocks noGrp="1"/>
          </p:cNvSpPr>
          <p:nvPr>
            <p:ph type="sldNum" sz="quarter" idx="10"/>
          </p:nvPr>
        </p:nvSpPr>
        <p:spPr/>
        <p:txBody>
          <a:bodyPr/>
          <a:lstStyle/>
          <a:p>
            <a:fld id="{504C1DE9-5E13-4FDB-A606-8C9294287525}" type="slidenum">
              <a:rPr lang="de-DE" smtClean="0"/>
              <a:pPr/>
              <a:t>12</a:t>
            </a:fld>
            <a:endParaRPr lang="de-DE"/>
          </a:p>
        </p:txBody>
      </p:sp>
      <p:sp>
        <p:nvSpPr>
          <p:cNvPr id="4" name="Titel 1">
            <a:extLst>
              <a:ext uri="{FF2B5EF4-FFF2-40B4-BE49-F238E27FC236}">
                <a16:creationId xmlns:a16="http://schemas.microsoft.com/office/drawing/2014/main" id="{77BEC696-B392-409C-94C4-262E19B42099}"/>
              </a:ext>
            </a:extLst>
          </p:cNvPr>
          <p:cNvSpPr>
            <a:spLocks noGrp="1"/>
          </p:cNvSpPr>
          <p:nvPr>
            <p:ph type="title"/>
          </p:nvPr>
        </p:nvSpPr>
        <p:spPr>
          <a:xfrm>
            <a:off x="467999" y="72630"/>
            <a:ext cx="6493239"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Gruppenarbeit – Rohstoffe im Smartphone</a:t>
            </a:r>
            <a:endParaRPr lang="de-DE" sz="4800"/>
          </a:p>
        </p:txBody>
      </p:sp>
      <p:sp>
        <p:nvSpPr>
          <p:cNvPr id="5" name="Inhaltsplatzhalter 3">
            <a:extLst>
              <a:ext uri="{FF2B5EF4-FFF2-40B4-BE49-F238E27FC236}">
                <a16:creationId xmlns:a16="http://schemas.microsoft.com/office/drawing/2014/main" id="{D5FA32FF-81CA-4027-BFFD-F949AE5962FE}"/>
              </a:ext>
            </a:extLst>
          </p:cNvPr>
          <p:cNvSpPr txBox="1">
            <a:spLocks/>
          </p:cNvSpPr>
          <p:nvPr/>
        </p:nvSpPr>
        <p:spPr>
          <a:xfrm>
            <a:off x="551851" y="1838528"/>
            <a:ext cx="7963499" cy="3164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600" dirty="0">
                <a:latin typeface="Arial" panose="020B0604020202020204" pitchFamily="34" charset="0"/>
                <a:cs typeface="Arial" panose="020B0604020202020204" pitchFamily="34" charset="0"/>
              </a:rPr>
              <a:t>Welche Rohstoffe könnten sich in einem Smartphone befinden?</a:t>
            </a:r>
          </a:p>
          <a:p>
            <a:pPr marL="0" indent="0" algn="ctr">
              <a:buNone/>
            </a:pPr>
            <a:endParaRPr lang="de-DE" sz="3600" dirty="0">
              <a:latin typeface="Arial" panose="020B0604020202020204" pitchFamily="34" charset="0"/>
              <a:cs typeface="Arial" panose="020B0604020202020204" pitchFamily="34" charset="0"/>
            </a:endParaRPr>
          </a:p>
          <a:p>
            <a:pPr marL="0" indent="0" algn="ctr">
              <a:buNone/>
            </a:pPr>
            <a:r>
              <a:rPr lang="de-DE" sz="3600" dirty="0">
                <a:latin typeface="Arial" panose="020B0604020202020204" pitchFamily="34" charset="0"/>
                <a:cs typeface="Arial" panose="020B0604020202020204" pitchFamily="34" charset="0"/>
              </a:rPr>
              <a:t>Schaut euch die einzelnen Bauteile vor euch an.</a:t>
            </a:r>
            <a:endParaRPr lang="de-DE" sz="4800" dirty="0"/>
          </a:p>
        </p:txBody>
      </p:sp>
    </p:spTree>
    <p:extLst>
      <p:ext uri="{BB962C8B-B14F-4D97-AF65-F5344CB8AC3E}">
        <p14:creationId xmlns:p14="http://schemas.microsoft.com/office/powerpoint/2010/main" val="4089702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3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13</a:t>
            </a:fld>
            <a:endParaRPr lang="de-DE">
              <a:solidFill>
                <a:srgbClr val="003A79">
                  <a:tint val="75000"/>
                </a:srgbClr>
              </a:solidFill>
            </a:endParaRPr>
          </a:p>
        </p:txBody>
      </p:sp>
      <p:sp>
        <p:nvSpPr>
          <p:cNvPr id="7" name="Textplatzhalter 6"/>
          <p:cNvSpPr>
            <a:spLocks noGrp="1"/>
          </p:cNvSpPr>
          <p:nvPr>
            <p:ph type="body" sz="quarter" idx="13"/>
          </p:nvPr>
        </p:nvSpPr>
        <p:spPr>
          <a:xfrm>
            <a:off x="2819400" y="6329612"/>
            <a:ext cx="4793048" cy="209301"/>
          </a:xfrm>
        </p:spPr>
        <p:txBody>
          <a:bodyPr>
            <a:noAutofit/>
          </a:bodyPr>
          <a:lstStyle/>
          <a:p>
            <a:pPr algn="just"/>
            <a:r>
              <a:rPr lang="de-DE" sz="800">
                <a:effectLst/>
                <a:latin typeface="Arial" panose="020B0604020202020204" pitchFamily="34" charset="0"/>
                <a:ea typeface="Arial" panose="020B0604020202020204" pitchFamily="34" charset="0"/>
              </a:rPr>
              <a:t>Swisscom. (27. 10. 2021). Von https://www.swisscom.ch/de/magazin/digitalisierung-im-alltag/gold-rohstoffe-smartphone/ abgerufen</a:t>
            </a:r>
          </a:p>
          <a:p>
            <a:pPr algn="just"/>
            <a:endParaRPr lang="de-DE" sz="800">
              <a:effectLst/>
              <a:latin typeface="Arial" panose="020B0604020202020204" pitchFamily="34" charset="0"/>
              <a:cs typeface="Arial" panose="020B0604020202020204" pitchFamily="34" charset="0"/>
            </a:endParaRPr>
          </a:p>
        </p:txBody>
      </p:sp>
      <p:graphicFrame>
        <p:nvGraphicFramePr>
          <p:cNvPr id="9" name="Inhaltsplatzhalter 8">
            <a:extLst>
              <a:ext uri="{FF2B5EF4-FFF2-40B4-BE49-F238E27FC236}">
                <a16:creationId xmlns:a16="http://schemas.microsoft.com/office/drawing/2014/main" id="{F7F5A5A1-C94F-4C3A-856B-411ECE7BD10C}"/>
              </a:ext>
            </a:extLst>
          </p:cNvPr>
          <p:cNvGraphicFramePr>
            <a:graphicFrameLocks noGrp="1"/>
          </p:cNvGraphicFramePr>
          <p:nvPr>
            <p:ph idx="1"/>
            <p:extLst>
              <p:ext uri="{D42A27DB-BD31-4B8C-83A1-F6EECF244321}">
                <p14:modId xmlns:p14="http://schemas.microsoft.com/office/powerpoint/2010/main" val="3542561526"/>
              </p:ext>
            </p:extLst>
          </p:nvPr>
        </p:nvGraphicFramePr>
        <p:xfrm>
          <a:off x="2170800" y="1378800"/>
          <a:ext cx="4806000" cy="426960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uppieren 7">
            <a:extLst>
              <a:ext uri="{FF2B5EF4-FFF2-40B4-BE49-F238E27FC236}">
                <a16:creationId xmlns:a16="http://schemas.microsoft.com/office/drawing/2014/main" id="{22127719-2923-4774-99F5-FEF4B78863DF}"/>
              </a:ext>
            </a:extLst>
          </p:cNvPr>
          <p:cNvGrpSpPr/>
          <p:nvPr/>
        </p:nvGrpSpPr>
        <p:grpSpPr>
          <a:xfrm>
            <a:off x="6553200" y="2611352"/>
            <a:ext cx="1977202" cy="817649"/>
            <a:chOff x="6526056" y="2867182"/>
            <a:chExt cx="2035386" cy="905263"/>
          </a:xfrm>
        </p:grpSpPr>
        <p:cxnSp>
          <p:nvCxnSpPr>
            <p:cNvPr id="10" name="Gerader Verbinder 9">
              <a:extLst>
                <a:ext uri="{FF2B5EF4-FFF2-40B4-BE49-F238E27FC236}">
                  <a16:creationId xmlns:a16="http://schemas.microsoft.com/office/drawing/2014/main" id="{CF077DDD-9889-45AC-B895-C3D38C4110D8}"/>
                </a:ext>
              </a:extLst>
            </p:cNvPr>
            <p:cNvCxnSpPr>
              <a:cxnSpLocks/>
            </p:cNvCxnSpPr>
            <p:nvPr/>
          </p:nvCxnSpPr>
          <p:spPr>
            <a:xfrm flipH="1">
              <a:off x="7079375" y="3179752"/>
              <a:ext cx="13930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707D1727-124C-40E6-9342-C59475E79ADF}"/>
                </a:ext>
              </a:extLst>
            </p:cNvPr>
            <p:cNvCxnSpPr>
              <a:cxnSpLocks/>
            </p:cNvCxnSpPr>
            <p:nvPr/>
          </p:nvCxnSpPr>
          <p:spPr>
            <a:xfrm flipH="1">
              <a:off x="6526056" y="3179752"/>
              <a:ext cx="553319" cy="59269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B4657179-4379-4535-98C4-9AC4E8D20E94}"/>
                </a:ext>
              </a:extLst>
            </p:cNvPr>
            <p:cNvSpPr txBox="1"/>
            <p:nvPr/>
          </p:nvSpPr>
          <p:spPr>
            <a:xfrm>
              <a:off x="6987870" y="2867182"/>
              <a:ext cx="1573572" cy="338554"/>
            </a:xfrm>
            <a:prstGeom prst="rect">
              <a:avLst/>
            </a:prstGeom>
            <a:noFill/>
          </p:spPr>
          <p:txBody>
            <a:bodyPr wrap="none" rtlCol="0">
              <a:spAutoFit/>
            </a:bodyPr>
            <a:lstStyle/>
            <a:p>
              <a:r>
                <a:rPr lang="de-DE" sz="1600"/>
                <a:t>Kunststoffe 56 %</a:t>
              </a:r>
            </a:p>
          </p:txBody>
        </p:sp>
      </p:grpSp>
      <p:grpSp>
        <p:nvGrpSpPr>
          <p:cNvPr id="37" name="Gruppieren 36">
            <a:extLst>
              <a:ext uri="{FF2B5EF4-FFF2-40B4-BE49-F238E27FC236}">
                <a16:creationId xmlns:a16="http://schemas.microsoft.com/office/drawing/2014/main" id="{C39325D2-5498-4746-A5AE-903AF9E6462F}"/>
              </a:ext>
            </a:extLst>
          </p:cNvPr>
          <p:cNvGrpSpPr/>
          <p:nvPr/>
        </p:nvGrpSpPr>
        <p:grpSpPr>
          <a:xfrm>
            <a:off x="887769" y="4464050"/>
            <a:ext cx="1931631" cy="713052"/>
            <a:chOff x="937462" y="4683141"/>
            <a:chExt cx="1931631" cy="713052"/>
          </a:xfrm>
        </p:grpSpPr>
        <p:cxnSp>
          <p:nvCxnSpPr>
            <p:cNvPr id="38" name="Gerader Verbinder 37">
              <a:extLst>
                <a:ext uri="{FF2B5EF4-FFF2-40B4-BE49-F238E27FC236}">
                  <a16:creationId xmlns:a16="http://schemas.microsoft.com/office/drawing/2014/main" id="{08C9D6C3-29A1-487E-BE71-28C9B47F532E}"/>
                </a:ext>
              </a:extLst>
            </p:cNvPr>
            <p:cNvCxnSpPr>
              <a:cxnSpLocks/>
            </p:cNvCxnSpPr>
            <p:nvPr/>
          </p:nvCxnSpPr>
          <p:spPr>
            <a:xfrm flipV="1">
              <a:off x="1014689" y="5327117"/>
              <a:ext cx="1421745" cy="5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854D751E-CA4E-4635-95AC-F59BBF19E4D7}"/>
                </a:ext>
              </a:extLst>
            </p:cNvPr>
            <p:cNvCxnSpPr>
              <a:cxnSpLocks/>
            </p:cNvCxnSpPr>
            <p:nvPr/>
          </p:nvCxnSpPr>
          <p:spPr>
            <a:xfrm flipV="1">
              <a:off x="2428045" y="4683141"/>
              <a:ext cx="441048" cy="642973"/>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feld 39">
              <a:extLst>
                <a:ext uri="{FF2B5EF4-FFF2-40B4-BE49-F238E27FC236}">
                  <a16:creationId xmlns:a16="http://schemas.microsoft.com/office/drawing/2014/main" id="{EA3C10AF-CCDB-4B39-973B-228F1A3B960D}"/>
                </a:ext>
              </a:extLst>
            </p:cNvPr>
            <p:cNvSpPr txBox="1"/>
            <p:nvPr/>
          </p:nvSpPr>
          <p:spPr>
            <a:xfrm>
              <a:off x="937462" y="5026861"/>
              <a:ext cx="1406924" cy="369332"/>
            </a:xfrm>
            <a:prstGeom prst="rect">
              <a:avLst/>
            </a:prstGeom>
            <a:noFill/>
          </p:spPr>
          <p:txBody>
            <a:bodyPr wrap="none" rtlCol="0">
              <a:spAutoFit/>
            </a:bodyPr>
            <a:lstStyle/>
            <a:p>
              <a:r>
                <a:rPr lang="de-DE"/>
                <a:t>Metalle 25 %</a:t>
              </a:r>
            </a:p>
          </p:txBody>
        </p:sp>
      </p:grpSp>
      <p:grpSp>
        <p:nvGrpSpPr>
          <p:cNvPr id="4" name="Gruppieren 3">
            <a:extLst>
              <a:ext uri="{FF2B5EF4-FFF2-40B4-BE49-F238E27FC236}">
                <a16:creationId xmlns:a16="http://schemas.microsoft.com/office/drawing/2014/main" id="{B6F61ECA-5184-4FF8-9D5B-8E5BD072F91F}"/>
              </a:ext>
            </a:extLst>
          </p:cNvPr>
          <p:cNvGrpSpPr/>
          <p:nvPr/>
        </p:nvGrpSpPr>
        <p:grpSpPr>
          <a:xfrm>
            <a:off x="247433" y="1394346"/>
            <a:ext cx="2996390" cy="651208"/>
            <a:chOff x="84283" y="2231401"/>
            <a:chExt cx="2996390" cy="651208"/>
          </a:xfrm>
        </p:grpSpPr>
        <p:cxnSp>
          <p:nvCxnSpPr>
            <p:cNvPr id="42" name="Gerader Verbinder 41">
              <a:extLst>
                <a:ext uri="{FF2B5EF4-FFF2-40B4-BE49-F238E27FC236}">
                  <a16:creationId xmlns:a16="http://schemas.microsoft.com/office/drawing/2014/main" id="{2529D064-3212-46FC-9782-0709743D3011}"/>
                </a:ext>
              </a:extLst>
            </p:cNvPr>
            <p:cNvCxnSpPr>
              <a:cxnSpLocks/>
            </p:cNvCxnSpPr>
            <p:nvPr/>
          </p:nvCxnSpPr>
          <p:spPr>
            <a:xfrm flipV="1">
              <a:off x="162359" y="2547128"/>
              <a:ext cx="2213733" cy="12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959565FD-4B1D-4392-A81E-759719A4E477}"/>
                </a:ext>
              </a:extLst>
            </p:cNvPr>
            <p:cNvCxnSpPr>
              <a:cxnSpLocks/>
            </p:cNvCxnSpPr>
            <p:nvPr/>
          </p:nvCxnSpPr>
          <p:spPr>
            <a:xfrm>
              <a:off x="2376092" y="2547422"/>
              <a:ext cx="704581" cy="335187"/>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A565ACBB-0876-4224-9CF4-A7FECC866548}"/>
                </a:ext>
              </a:extLst>
            </p:cNvPr>
            <p:cNvSpPr txBox="1"/>
            <p:nvPr/>
          </p:nvSpPr>
          <p:spPr>
            <a:xfrm>
              <a:off x="84283" y="2231401"/>
              <a:ext cx="2318968" cy="369332"/>
            </a:xfrm>
            <a:prstGeom prst="rect">
              <a:avLst/>
            </a:prstGeom>
            <a:noFill/>
          </p:spPr>
          <p:txBody>
            <a:bodyPr wrap="none" rtlCol="0">
              <a:spAutoFit/>
            </a:bodyPr>
            <a:lstStyle/>
            <a:p>
              <a:r>
                <a:rPr lang="de-DE"/>
                <a:t>Glas und Keramik 16 %</a:t>
              </a:r>
            </a:p>
          </p:txBody>
        </p:sp>
      </p:grpSp>
      <p:grpSp>
        <p:nvGrpSpPr>
          <p:cNvPr id="45" name="Gruppieren 44">
            <a:extLst>
              <a:ext uri="{FF2B5EF4-FFF2-40B4-BE49-F238E27FC236}">
                <a16:creationId xmlns:a16="http://schemas.microsoft.com/office/drawing/2014/main" id="{A12CD27D-23FF-46DB-B6CF-30377C51A39B}"/>
              </a:ext>
            </a:extLst>
          </p:cNvPr>
          <p:cNvGrpSpPr/>
          <p:nvPr/>
        </p:nvGrpSpPr>
        <p:grpSpPr>
          <a:xfrm>
            <a:off x="4347816" y="931238"/>
            <a:ext cx="3533481" cy="602187"/>
            <a:chOff x="325068" y="4965097"/>
            <a:chExt cx="3533481" cy="602187"/>
          </a:xfrm>
        </p:grpSpPr>
        <p:cxnSp>
          <p:nvCxnSpPr>
            <p:cNvPr id="46" name="Gerader Verbinder 45">
              <a:extLst>
                <a:ext uri="{FF2B5EF4-FFF2-40B4-BE49-F238E27FC236}">
                  <a16:creationId xmlns:a16="http://schemas.microsoft.com/office/drawing/2014/main" id="{C4BB08FD-0042-496D-BE8C-CC722C62A427}"/>
                </a:ext>
              </a:extLst>
            </p:cNvPr>
            <p:cNvCxnSpPr>
              <a:cxnSpLocks/>
            </p:cNvCxnSpPr>
            <p:nvPr/>
          </p:nvCxnSpPr>
          <p:spPr>
            <a:xfrm>
              <a:off x="481798" y="5014964"/>
              <a:ext cx="32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9F4B6397-95FD-4559-AF78-119E0F01A83D}"/>
                </a:ext>
              </a:extLst>
            </p:cNvPr>
            <p:cNvCxnSpPr>
              <a:cxnSpLocks/>
            </p:cNvCxnSpPr>
            <p:nvPr/>
          </p:nvCxnSpPr>
          <p:spPr>
            <a:xfrm flipH="1">
              <a:off x="325068" y="5014964"/>
              <a:ext cx="156677" cy="55232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C1B73D51-3C73-42C9-8CBF-43C0EDC0AEAA}"/>
                </a:ext>
              </a:extLst>
            </p:cNvPr>
            <p:cNvSpPr txBox="1"/>
            <p:nvPr/>
          </p:nvSpPr>
          <p:spPr>
            <a:xfrm>
              <a:off x="2407190" y="4965097"/>
              <a:ext cx="1451359" cy="369332"/>
            </a:xfrm>
            <a:prstGeom prst="rect">
              <a:avLst/>
            </a:prstGeom>
            <a:noFill/>
          </p:spPr>
          <p:txBody>
            <a:bodyPr wrap="none" rtlCol="0">
              <a:spAutoFit/>
            </a:bodyPr>
            <a:lstStyle/>
            <a:p>
              <a:r>
                <a:rPr lang="de-DE"/>
                <a:t>Sonstiges 3 %</a:t>
              </a:r>
            </a:p>
          </p:txBody>
        </p:sp>
      </p:grpSp>
      <p:sp>
        <p:nvSpPr>
          <p:cNvPr id="73" name="Titel 1">
            <a:extLst>
              <a:ext uri="{FF2B5EF4-FFF2-40B4-BE49-F238E27FC236}">
                <a16:creationId xmlns:a16="http://schemas.microsoft.com/office/drawing/2014/main" id="{11A522EE-F74C-417F-96D2-CB0FEDB0056A}"/>
              </a:ext>
            </a:extLst>
          </p:cNvPr>
          <p:cNvSpPr txBox="1">
            <a:spLocks/>
          </p:cNvSpPr>
          <p:nvPr/>
        </p:nvSpPr>
        <p:spPr>
          <a:xfrm>
            <a:off x="468000" y="84631"/>
            <a:ext cx="4571502"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a:solidFill>
                  <a:srgbClr val="004077"/>
                </a:solidFill>
                <a:latin typeface="Arial" panose="020B0604020202020204" pitchFamily="34" charset="0"/>
                <a:cs typeface="Arial" panose="020B0604020202020204" pitchFamily="34" charset="0"/>
              </a:rPr>
              <a:t>Rohstoffe im Smartphone</a:t>
            </a:r>
            <a:endParaRPr lang="de-DE" sz="4800"/>
          </a:p>
        </p:txBody>
      </p:sp>
    </p:spTree>
    <p:extLst>
      <p:ext uri="{BB962C8B-B14F-4D97-AF65-F5344CB8AC3E}">
        <p14:creationId xmlns:p14="http://schemas.microsoft.com/office/powerpoint/2010/main" val="3160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 calcmode="lin" valueType="num">
                                      <p:cBhvr>
                                        <p:cTn id="7" dur="250" fill="hold"/>
                                        <p:tgtEl>
                                          <p:spTgt spid="9">
                                            <p:graphicEl>
                                              <a:chart seriesIdx="-3" categoryIdx="-3" bldStep="gridLegend"/>
                                            </p:graphicEl>
                                          </p:spTgt>
                                        </p:tgtEl>
                                        <p:attrNameLst>
                                          <p:attrName>ppt_w</p:attrName>
                                        </p:attrNameLst>
                                      </p:cBhvr>
                                      <p:tavLst>
                                        <p:tav tm="0">
                                          <p:val>
                                            <p:fltVal val="0"/>
                                          </p:val>
                                        </p:tav>
                                        <p:tav tm="100000">
                                          <p:val>
                                            <p:strVal val="#ppt_w"/>
                                          </p:val>
                                        </p:tav>
                                      </p:tavLst>
                                    </p:anim>
                                    <p:anim calcmode="lin" valueType="num">
                                      <p:cBhvr>
                                        <p:cTn id="8" dur="250" fill="hold"/>
                                        <p:tgtEl>
                                          <p:spTgt spid="9">
                                            <p:graphicEl>
                                              <a:chart seriesIdx="-3" categoryIdx="-3" bldStep="gridLegend"/>
                                            </p:graphic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100"/>
                                  </p:stCondLst>
                                  <p:childTnLst>
                                    <p:set>
                                      <p:cBhvr>
                                        <p:cTn id="10" dur="1" fill="hold">
                                          <p:stCondLst>
                                            <p:cond delay="0"/>
                                          </p:stCondLst>
                                        </p:cTn>
                                        <p:tgtEl>
                                          <p:spTgt spid="9">
                                            <p:graphicEl>
                                              <a:chart seriesIdx="-4" categoryIdx="0" bldStep="category"/>
                                            </p:graphicEl>
                                          </p:spTgt>
                                        </p:tgtEl>
                                        <p:attrNameLst>
                                          <p:attrName>style.visibility</p:attrName>
                                        </p:attrNameLst>
                                      </p:cBhvr>
                                      <p:to>
                                        <p:strVal val="visible"/>
                                      </p:to>
                                    </p:set>
                                    <p:anim calcmode="lin" valueType="num">
                                      <p:cBhvr>
                                        <p:cTn id="11" dur="250" fill="hold"/>
                                        <p:tgtEl>
                                          <p:spTgt spid="9">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2" dur="250" fill="hold"/>
                                        <p:tgtEl>
                                          <p:spTgt spid="9">
                                            <p:graphicEl>
                                              <a:chart seriesIdx="-4" categoryIdx="0" bldStep="category"/>
                                            </p:graphic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200"/>
                                  </p:stCondLst>
                                  <p:childTnLst>
                                    <p:set>
                                      <p:cBhvr>
                                        <p:cTn id="14" dur="1" fill="hold">
                                          <p:stCondLst>
                                            <p:cond delay="0"/>
                                          </p:stCondLst>
                                        </p:cTn>
                                        <p:tgtEl>
                                          <p:spTgt spid="9">
                                            <p:graphicEl>
                                              <a:chart seriesIdx="-4" categoryIdx="1" bldStep="category"/>
                                            </p:graphicEl>
                                          </p:spTgt>
                                        </p:tgtEl>
                                        <p:attrNameLst>
                                          <p:attrName>style.visibility</p:attrName>
                                        </p:attrNameLst>
                                      </p:cBhvr>
                                      <p:to>
                                        <p:strVal val="visible"/>
                                      </p:to>
                                    </p:set>
                                    <p:anim calcmode="lin" valueType="num">
                                      <p:cBhvr>
                                        <p:cTn id="15" dur="250" fill="hold"/>
                                        <p:tgtEl>
                                          <p:spTgt spid="9">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16" dur="250" fill="hold"/>
                                        <p:tgtEl>
                                          <p:spTgt spid="9">
                                            <p:graphicEl>
                                              <a:chart seriesIdx="-4" categoryIdx="1" bldStep="category"/>
                                            </p:graphic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300"/>
                                  </p:stCondLst>
                                  <p:childTnLst>
                                    <p:set>
                                      <p:cBhvr>
                                        <p:cTn id="18" dur="1" fill="hold">
                                          <p:stCondLst>
                                            <p:cond delay="0"/>
                                          </p:stCondLst>
                                        </p:cTn>
                                        <p:tgtEl>
                                          <p:spTgt spid="9">
                                            <p:graphicEl>
                                              <a:chart seriesIdx="-4" categoryIdx="2" bldStep="category"/>
                                            </p:graphicEl>
                                          </p:spTgt>
                                        </p:tgtEl>
                                        <p:attrNameLst>
                                          <p:attrName>style.visibility</p:attrName>
                                        </p:attrNameLst>
                                      </p:cBhvr>
                                      <p:to>
                                        <p:strVal val="visible"/>
                                      </p:to>
                                    </p:set>
                                    <p:anim calcmode="lin" valueType="num">
                                      <p:cBhvr>
                                        <p:cTn id="19" dur="250" fill="hold"/>
                                        <p:tgtEl>
                                          <p:spTgt spid="9">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20" dur="250" fill="hold"/>
                                        <p:tgtEl>
                                          <p:spTgt spid="9">
                                            <p:graphicEl>
                                              <a:chart seriesIdx="-4" categoryIdx="2" bldStep="category"/>
                                            </p:graphic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400"/>
                                  </p:stCondLst>
                                  <p:childTnLst>
                                    <p:set>
                                      <p:cBhvr>
                                        <p:cTn id="22" dur="1" fill="hold">
                                          <p:stCondLst>
                                            <p:cond delay="0"/>
                                          </p:stCondLst>
                                        </p:cTn>
                                        <p:tgtEl>
                                          <p:spTgt spid="9">
                                            <p:graphicEl>
                                              <a:chart seriesIdx="-4" categoryIdx="3" bldStep="category"/>
                                            </p:graphicEl>
                                          </p:spTgt>
                                        </p:tgtEl>
                                        <p:attrNameLst>
                                          <p:attrName>style.visibility</p:attrName>
                                        </p:attrNameLst>
                                      </p:cBhvr>
                                      <p:to>
                                        <p:strVal val="visible"/>
                                      </p:to>
                                    </p:set>
                                    <p:anim calcmode="lin" valueType="num">
                                      <p:cBhvr>
                                        <p:cTn id="23" dur="250" fill="hold"/>
                                        <p:tgtEl>
                                          <p:spTgt spid="9">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24" dur="250" fill="hold"/>
                                        <p:tgtEl>
                                          <p:spTgt spid="9">
                                            <p:graphicEl>
                                              <a:chart seriesIdx="-4" categoryIdx="3" bldStep="category"/>
                                            </p:graphic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500"/>
                                  </p:stCondLst>
                                  <p:childTnLst>
                                    <p:set>
                                      <p:cBhvr>
                                        <p:cTn id="26" dur="1" fill="hold">
                                          <p:stCondLst>
                                            <p:cond delay="0"/>
                                          </p:stCondLst>
                                        </p:cTn>
                                        <p:tgtEl>
                                          <p:spTgt spid="9">
                                            <p:graphicEl>
                                              <a:chart seriesIdx="-4" categoryIdx="4" bldStep="category"/>
                                            </p:graphicEl>
                                          </p:spTgt>
                                        </p:tgtEl>
                                        <p:attrNameLst>
                                          <p:attrName>style.visibility</p:attrName>
                                        </p:attrNameLst>
                                      </p:cBhvr>
                                      <p:to>
                                        <p:strVal val="visible"/>
                                      </p:to>
                                    </p:set>
                                    <p:anim calcmode="lin" valueType="num">
                                      <p:cBhvr>
                                        <p:cTn id="27" dur="250" fill="hold"/>
                                        <p:tgtEl>
                                          <p:spTgt spid="9">
                                            <p:graphicEl>
                                              <a:chart seriesIdx="-4" categoryIdx="4" bldStep="category"/>
                                            </p:graphicEl>
                                          </p:spTgt>
                                        </p:tgtEl>
                                        <p:attrNameLst>
                                          <p:attrName>ppt_w</p:attrName>
                                        </p:attrNameLst>
                                      </p:cBhvr>
                                      <p:tavLst>
                                        <p:tav tm="0">
                                          <p:val>
                                            <p:fltVal val="0"/>
                                          </p:val>
                                        </p:tav>
                                        <p:tav tm="100000">
                                          <p:val>
                                            <p:strVal val="#ppt_w"/>
                                          </p:val>
                                        </p:tav>
                                      </p:tavLst>
                                    </p:anim>
                                    <p:anim calcmode="lin" valueType="num">
                                      <p:cBhvr>
                                        <p:cTn id="28" dur="250" fill="hold"/>
                                        <p:tgtEl>
                                          <p:spTgt spid="9">
                                            <p:graphicEl>
                                              <a:chart seriesIdx="-4" categoryIdx="4" bldStep="category"/>
                                            </p:graphic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600"/>
                                  </p:stCondLst>
                                  <p:childTnLst>
                                    <p:set>
                                      <p:cBhvr>
                                        <p:cTn id="30" dur="1" fill="hold">
                                          <p:stCondLst>
                                            <p:cond delay="0"/>
                                          </p:stCondLst>
                                        </p:cTn>
                                        <p:tgtEl>
                                          <p:spTgt spid="9">
                                            <p:graphicEl>
                                              <a:chart seriesIdx="-4" categoryIdx="5" bldStep="category"/>
                                            </p:graphicEl>
                                          </p:spTgt>
                                        </p:tgtEl>
                                        <p:attrNameLst>
                                          <p:attrName>style.visibility</p:attrName>
                                        </p:attrNameLst>
                                      </p:cBhvr>
                                      <p:to>
                                        <p:strVal val="visible"/>
                                      </p:to>
                                    </p:set>
                                    <p:anim calcmode="lin" valueType="num">
                                      <p:cBhvr>
                                        <p:cTn id="31" dur="250" fill="hold"/>
                                        <p:tgtEl>
                                          <p:spTgt spid="9">
                                            <p:graphicEl>
                                              <a:chart seriesIdx="-4" categoryIdx="5" bldStep="category"/>
                                            </p:graphicEl>
                                          </p:spTgt>
                                        </p:tgtEl>
                                        <p:attrNameLst>
                                          <p:attrName>ppt_w</p:attrName>
                                        </p:attrNameLst>
                                      </p:cBhvr>
                                      <p:tavLst>
                                        <p:tav tm="0">
                                          <p:val>
                                            <p:fltVal val="0"/>
                                          </p:val>
                                        </p:tav>
                                        <p:tav tm="100000">
                                          <p:val>
                                            <p:strVal val="#ppt_w"/>
                                          </p:val>
                                        </p:tav>
                                      </p:tavLst>
                                    </p:anim>
                                    <p:anim calcmode="lin" valueType="num">
                                      <p:cBhvr>
                                        <p:cTn id="32" dur="250" fill="hold"/>
                                        <p:tgtEl>
                                          <p:spTgt spid="9">
                                            <p:graphicEl>
                                              <a:chart seriesIdx="-4" categoryIdx="5" bldStep="category"/>
                                            </p:graphicEl>
                                          </p:spTgt>
                                        </p:tgtEl>
                                        <p:attrNameLst>
                                          <p:attrName>ppt_h</p:attrName>
                                        </p:attrNameLst>
                                      </p:cBhvr>
                                      <p:tavLst>
                                        <p:tav tm="0">
                                          <p:val>
                                            <p:fltVal val="0"/>
                                          </p:val>
                                        </p:tav>
                                        <p:tav tm="100000">
                                          <p:val>
                                            <p:strVal val="#ppt_h"/>
                                          </p:val>
                                        </p:tav>
                                      </p:tavLst>
                                    </p:anim>
                                  </p:childTnLst>
                                </p:cTn>
                              </p:par>
                              <p:par>
                                <p:cTn id="33" presetID="6" presetClass="emph" presetSubtype="0" autoRev="1" fill="hold" grpId="1" nodeType="withEffect">
                                  <p:stCondLst>
                                    <p:cond delay="0"/>
                                  </p:stCondLst>
                                  <p:childTnLst>
                                    <p:animScale>
                                      <p:cBhvr>
                                        <p:cTn id="34" dur="400" fill="hold"/>
                                        <p:tgtEl>
                                          <p:spTgt spid="9">
                                            <p:graphicEl>
                                              <a:chart seriesIdx="-3" categoryIdx="-3" bldStep="gridLegend"/>
                                            </p:graphicEl>
                                          </p:spTgt>
                                        </p:tgtEl>
                                      </p:cBhvr>
                                      <p:by x="150000" y="150000"/>
                                    </p:animScale>
                                  </p:childTnLst>
                                </p:cTn>
                              </p:par>
                              <p:par>
                                <p:cTn id="35" presetID="6" presetClass="emph" presetSubtype="0" autoRev="1" fill="hold" grpId="1" nodeType="withEffect">
                                  <p:stCondLst>
                                    <p:cond delay="100"/>
                                  </p:stCondLst>
                                  <p:childTnLst>
                                    <p:animScale>
                                      <p:cBhvr>
                                        <p:cTn id="36" dur="400" fill="hold"/>
                                        <p:tgtEl>
                                          <p:spTgt spid="9">
                                            <p:graphicEl>
                                              <a:chart seriesIdx="-4" categoryIdx="0" bldStep="category"/>
                                            </p:graphicEl>
                                          </p:spTgt>
                                        </p:tgtEl>
                                      </p:cBhvr>
                                      <p:by x="125000" y="125000"/>
                                    </p:animScale>
                                  </p:childTnLst>
                                </p:cTn>
                              </p:par>
                              <p:par>
                                <p:cTn id="37" presetID="6" presetClass="emph" presetSubtype="0" autoRev="1" fill="hold" grpId="1" nodeType="withEffect">
                                  <p:stCondLst>
                                    <p:cond delay="200"/>
                                  </p:stCondLst>
                                  <p:childTnLst>
                                    <p:animScale>
                                      <p:cBhvr>
                                        <p:cTn id="38" dur="400" fill="hold"/>
                                        <p:tgtEl>
                                          <p:spTgt spid="9">
                                            <p:graphicEl>
                                              <a:chart seriesIdx="-4" categoryIdx="1" bldStep="category"/>
                                            </p:graphicEl>
                                          </p:spTgt>
                                        </p:tgtEl>
                                      </p:cBhvr>
                                      <p:by x="125000" y="125000"/>
                                    </p:animScale>
                                  </p:childTnLst>
                                </p:cTn>
                              </p:par>
                              <p:par>
                                <p:cTn id="39" presetID="6" presetClass="emph" presetSubtype="0" autoRev="1" fill="hold" grpId="1" nodeType="withEffect">
                                  <p:stCondLst>
                                    <p:cond delay="300"/>
                                  </p:stCondLst>
                                  <p:childTnLst>
                                    <p:animScale>
                                      <p:cBhvr>
                                        <p:cTn id="40" dur="400" fill="hold"/>
                                        <p:tgtEl>
                                          <p:spTgt spid="9">
                                            <p:graphicEl>
                                              <a:chart seriesIdx="-4" categoryIdx="2" bldStep="category"/>
                                            </p:graphicEl>
                                          </p:spTgt>
                                        </p:tgtEl>
                                      </p:cBhvr>
                                      <p:by x="125000" y="125000"/>
                                    </p:animScale>
                                  </p:childTnLst>
                                </p:cTn>
                              </p:par>
                              <p:par>
                                <p:cTn id="41" presetID="6" presetClass="emph" presetSubtype="0" autoRev="1" fill="hold" grpId="1" nodeType="withEffect">
                                  <p:stCondLst>
                                    <p:cond delay="400"/>
                                  </p:stCondLst>
                                  <p:childTnLst>
                                    <p:animScale>
                                      <p:cBhvr>
                                        <p:cTn id="42" dur="400" fill="hold"/>
                                        <p:tgtEl>
                                          <p:spTgt spid="9">
                                            <p:graphicEl>
                                              <a:chart seriesIdx="-4" categoryIdx="3" bldStep="category"/>
                                            </p:graphicEl>
                                          </p:spTgt>
                                        </p:tgtEl>
                                      </p:cBhvr>
                                      <p:by x="125000" y="125000"/>
                                    </p:animScale>
                                  </p:childTnLst>
                                </p:cTn>
                              </p:par>
                              <p:par>
                                <p:cTn id="43" presetID="6" presetClass="emph" presetSubtype="0" autoRev="1" fill="hold" grpId="1" nodeType="withEffect">
                                  <p:stCondLst>
                                    <p:cond delay="500"/>
                                  </p:stCondLst>
                                  <p:childTnLst>
                                    <p:animScale>
                                      <p:cBhvr>
                                        <p:cTn id="44" dur="400" fill="hold"/>
                                        <p:tgtEl>
                                          <p:spTgt spid="9">
                                            <p:graphicEl>
                                              <a:chart seriesIdx="-4" categoryIdx="4" bldStep="category"/>
                                            </p:graphicEl>
                                          </p:spTgt>
                                        </p:tgtEl>
                                      </p:cBhvr>
                                      <p:by x="125000" y="125000"/>
                                    </p:animScale>
                                  </p:childTnLst>
                                </p:cTn>
                              </p:par>
                              <p:par>
                                <p:cTn id="45" presetID="6" presetClass="emph" presetSubtype="0" autoRev="1" fill="hold" grpId="1" nodeType="withEffect">
                                  <p:stCondLst>
                                    <p:cond delay="600"/>
                                  </p:stCondLst>
                                  <p:childTnLst>
                                    <p:animScale>
                                      <p:cBhvr>
                                        <p:cTn id="46" dur="400" fill="hold"/>
                                        <p:tgtEl>
                                          <p:spTgt spid="9">
                                            <p:graphicEl>
                                              <a:chart seriesIdx="-4" categoryIdx="5" bldStep="category"/>
                                            </p:graphicEl>
                                          </p:spTgt>
                                        </p:tgtEl>
                                      </p:cBhvr>
                                      <p:by x="125000" y="125000"/>
                                    </p:animScale>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grpId="2" nodeType="clickEffect">
                                  <p:stCondLst>
                                    <p:cond delay="0"/>
                                  </p:stCondLst>
                                  <p:childTnLst>
                                    <p:animScale>
                                      <p:cBhvr>
                                        <p:cTn id="50" dur="400" fill="hold"/>
                                        <p:tgtEl>
                                          <p:spTgt spid="9">
                                            <p:graphicEl>
                                              <a:chart seriesIdx="-4" categoryIdx="0" bldStep="category"/>
                                            </p:graphicEl>
                                          </p:spTgt>
                                        </p:tgtEl>
                                      </p:cBhvr>
                                      <p:by x="125000" y="125000"/>
                                    </p:animScale>
                                  </p:childTnLst>
                                </p:cTn>
                              </p:par>
                            </p:childTnLst>
                          </p:cTn>
                        </p:par>
                        <p:par>
                          <p:cTn id="51" fill="hold">
                            <p:stCondLst>
                              <p:cond delay="400"/>
                            </p:stCondLst>
                            <p:childTnLst>
                              <p:par>
                                <p:cTn id="52" presetID="22" presetClass="entr" presetSubtype="8"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grpId="3" nodeType="clickEffect">
                                  <p:stCondLst>
                                    <p:cond delay="0"/>
                                  </p:stCondLst>
                                  <p:childTnLst>
                                    <p:animScale>
                                      <p:cBhvr>
                                        <p:cTn id="58" dur="400" fill="hold"/>
                                        <p:tgtEl>
                                          <p:spTgt spid="9">
                                            <p:graphicEl>
                                              <a:chart seriesIdx="-4" categoryIdx="0" bldStep="category"/>
                                            </p:graphicEl>
                                          </p:spTgt>
                                        </p:tgtEl>
                                      </p:cBhvr>
                                      <p:by x="80000" y="80000"/>
                                    </p:animScale>
                                  </p:childTnLst>
                                </p:cTn>
                              </p:par>
                            </p:childTnLst>
                          </p:cTn>
                        </p:par>
                        <p:par>
                          <p:cTn id="59" fill="hold">
                            <p:stCondLst>
                              <p:cond delay="400"/>
                            </p:stCondLst>
                            <p:childTnLst>
                              <p:par>
                                <p:cTn id="60" presetID="6" presetClass="emph" presetSubtype="0" fill="hold" grpId="2" nodeType="afterEffect">
                                  <p:stCondLst>
                                    <p:cond delay="0"/>
                                  </p:stCondLst>
                                  <p:childTnLst>
                                    <p:animScale>
                                      <p:cBhvr>
                                        <p:cTn id="61" dur="400" fill="hold"/>
                                        <p:tgtEl>
                                          <p:spTgt spid="9">
                                            <p:graphicEl>
                                              <a:chart seriesIdx="-4" categoryIdx="1" bldStep="category"/>
                                            </p:graphicEl>
                                          </p:spTgt>
                                        </p:tgtEl>
                                      </p:cBhvr>
                                      <p:by x="125000" y="125000"/>
                                    </p:animScale>
                                  </p:childTnLst>
                                </p:cTn>
                              </p:par>
                            </p:childTnLst>
                          </p:cTn>
                        </p:par>
                        <p:par>
                          <p:cTn id="62" fill="hold">
                            <p:stCondLst>
                              <p:cond delay="800"/>
                            </p:stCondLst>
                            <p:childTnLst>
                              <p:par>
                                <p:cTn id="63" presetID="22" presetClass="entr" presetSubtype="8" fill="hold"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left)">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mph" presetSubtype="0" fill="hold" grpId="3" nodeType="clickEffect">
                                  <p:stCondLst>
                                    <p:cond delay="0"/>
                                  </p:stCondLst>
                                  <p:childTnLst>
                                    <p:animScale>
                                      <p:cBhvr>
                                        <p:cTn id="69" dur="400" fill="hold"/>
                                        <p:tgtEl>
                                          <p:spTgt spid="9">
                                            <p:graphicEl>
                                              <a:chart seriesIdx="-4" categoryIdx="1" bldStep="category"/>
                                            </p:graphicEl>
                                          </p:spTgt>
                                        </p:tgtEl>
                                      </p:cBhvr>
                                      <p:by x="80000" y="80000"/>
                                    </p:animScale>
                                  </p:childTnLst>
                                </p:cTn>
                              </p:par>
                            </p:childTnLst>
                          </p:cTn>
                        </p:par>
                        <p:par>
                          <p:cTn id="70" fill="hold">
                            <p:stCondLst>
                              <p:cond delay="400"/>
                            </p:stCondLst>
                            <p:childTnLst>
                              <p:par>
                                <p:cTn id="71" presetID="6" presetClass="emph" presetSubtype="0" fill="hold" grpId="2" nodeType="afterEffect">
                                  <p:stCondLst>
                                    <p:cond delay="0"/>
                                  </p:stCondLst>
                                  <p:childTnLst>
                                    <p:animScale>
                                      <p:cBhvr>
                                        <p:cTn id="72" dur="400" fill="hold"/>
                                        <p:tgtEl>
                                          <p:spTgt spid="9">
                                            <p:graphicEl>
                                              <a:chart seriesIdx="-4" categoryIdx="2" bldStep="category"/>
                                            </p:graphicEl>
                                          </p:spTgt>
                                        </p:tgtEl>
                                      </p:cBhvr>
                                      <p:by x="125000" y="125000"/>
                                    </p:animScale>
                                  </p:childTnLst>
                                </p:cTn>
                              </p:par>
                            </p:childTnLst>
                          </p:cTn>
                        </p:par>
                        <p:par>
                          <p:cTn id="73" fill="hold">
                            <p:stCondLst>
                              <p:cond delay="800"/>
                            </p:stCondLst>
                            <p:childTnLst>
                              <p:par>
                                <p:cTn id="74" presetID="22" presetClass="entr" presetSubtype="8" fill="hold"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left)">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mph" presetSubtype="0" fill="hold" grpId="3" nodeType="clickEffect">
                                  <p:stCondLst>
                                    <p:cond delay="0"/>
                                  </p:stCondLst>
                                  <p:childTnLst>
                                    <p:animScale>
                                      <p:cBhvr>
                                        <p:cTn id="80" dur="400" fill="hold"/>
                                        <p:tgtEl>
                                          <p:spTgt spid="9">
                                            <p:graphicEl>
                                              <a:chart seriesIdx="-4" categoryIdx="2" bldStep="category"/>
                                            </p:graphicEl>
                                          </p:spTgt>
                                        </p:tgtEl>
                                      </p:cBhvr>
                                      <p:by x="80000" y="80000"/>
                                    </p:animScale>
                                  </p:childTnLst>
                                </p:cTn>
                              </p:par>
                            </p:childTnLst>
                          </p:cTn>
                        </p:par>
                        <p:par>
                          <p:cTn id="81" fill="hold">
                            <p:stCondLst>
                              <p:cond delay="400"/>
                            </p:stCondLst>
                            <p:childTnLst>
                              <p:par>
                                <p:cTn id="82" presetID="6" presetClass="emph" presetSubtype="0" fill="hold" grpId="2" nodeType="afterEffect">
                                  <p:stCondLst>
                                    <p:cond delay="0"/>
                                  </p:stCondLst>
                                  <p:childTnLst>
                                    <p:animScale>
                                      <p:cBhvr>
                                        <p:cTn id="83" dur="400" fill="hold"/>
                                        <p:tgtEl>
                                          <p:spTgt spid="9">
                                            <p:graphicEl>
                                              <a:chart seriesIdx="-4" categoryIdx="3" bldStep="category"/>
                                            </p:graphicEl>
                                          </p:spTgt>
                                        </p:tgtEl>
                                      </p:cBhvr>
                                      <p:by x="125000" y="125000"/>
                                    </p:animScale>
                                  </p:childTnLst>
                                </p:cTn>
                              </p:par>
                            </p:childTnLst>
                          </p:cTn>
                        </p:par>
                        <p:par>
                          <p:cTn id="84" fill="hold">
                            <p:stCondLst>
                              <p:cond delay="800"/>
                            </p:stCondLst>
                            <p:childTnLst>
                              <p:par>
                                <p:cTn id="85" presetID="22" presetClass="entr" presetSubtype="8"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left)">
                                      <p:cBhvr>
                                        <p:cTn id="87" dur="500"/>
                                        <p:tgtEl>
                                          <p:spTgt spid="45"/>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mph" presetSubtype="0" fill="hold" grpId="3" nodeType="clickEffect">
                                  <p:stCondLst>
                                    <p:cond delay="0"/>
                                  </p:stCondLst>
                                  <p:childTnLst>
                                    <p:animScale>
                                      <p:cBhvr>
                                        <p:cTn id="91" dur="400" fill="hold"/>
                                        <p:tgtEl>
                                          <p:spTgt spid="9">
                                            <p:graphicEl>
                                              <a:chart seriesIdx="-4" categoryIdx="3" bldStep="category"/>
                                            </p:graphicEl>
                                          </p:spTgt>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category"/>
        </p:bldSub>
      </p:bldGraphic>
      <p:bldGraphic spid="9" grpId="1" uiExpand="1">
        <p:bldSub>
          <a:bldChart bld="category"/>
        </p:bldSub>
      </p:bldGraphic>
      <p:bldGraphic spid="9" grpId="2" uiExpand="1">
        <p:bldSub>
          <a:bldChart bld="category"/>
        </p:bldSub>
      </p:bldGraphic>
      <p:bldGraphic spid="9" grpId="3" uiExpand="1">
        <p:bldSub>
          <a:bldChart bld="category"/>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14</a:t>
            </a:fld>
            <a:endParaRPr lang="de-DE">
              <a:solidFill>
                <a:srgbClr val="003A79">
                  <a:tint val="75000"/>
                </a:srgbClr>
              </a:solidFill>
            </a:endParaRPr>
          </a:p>
        </p:txBody>
      </p:sp>
      <p:sp>
        <p:nvSpPr>
          <p:cNvPr id="7" name="Textplatzhalter 6"/>
          <p:cNvSpPr>
            <a:spLocks noGrp="1"/>
          </p:cNvSpPr>
          <p:nvPr>
            <p:ph type="body" sz="quarter" idx="13"/>
          </p:nvPr>
        </p:nvSpPr>
        <p:spPr>
          <a:xfrm>
            <a:off x="3067671" y="6277914"/>
            <a:ext cx="4793048" cy="209301"/>
          </a:xfrm>
        </p:spPr>
        <p:txBody>
          <a:bodyPr>
            <a:noAutofit/>
          </a:bodyPr>
          <a:lstStyle/>
          <a:p>
            <a:pPr algn="just"/>
            <a:r>
              <a:rPr lang="de-DE" sz="800" dirty="0">
                <a:effectLst/>
                <a:latin typeface="Arial" panose="020B0604020202020204" pitchFamily="34" charset="0"/>
                <a:ea typeface="Arial" panose="020B0604020202020204" pitchFamily="34" charset="0"/>
              </a:rPr>
              <a:t>Swisscom. (27. 10. 2021). Von https://www.swisscom.ch/de/magazin/digitalisierung-im-alltag/gold-rohstoffe-smartphone/ abgerufen</a:t>
            </a:r>
          </a:p>
          <a:p>
            <a:pPr algn="just"/>
            <a:endParaRPr lang="de-DE" sz="800" dirty="0">
              <a:effectLst/>
              <a:latin typeface="Arial" panose="020B0604020202020204" pitchFamily="34" charset="0"/>
              <a:cs typeface="Arial" panose="020B0604020202020204" pitchFamily="34" charset="0"/>
            </a:endParaRPr>
          </a:p>
        </p:txBody>
      </p:sp>
      <p:graphicFrame>
        <p:nvGraphicFramePr>
          <p:cNvPr id="9" name="Inhaltsplatzhalter 8">
            <a:extLst>
              <a:ext uri="{FF2B5EF4-FFF2-40B4-BE49-F238E27FC236}">
                <a16:creationId xmlns:a16="http://schemas.microsoft.com/office/drawing/2014/main" id="{F7F5A5A1-C94F-4C3A-856B-411ECE7BD10C}"/>
              </a:ext>
            </a:extLst>
          </p:cNvPr>
          <p:cNvGraphicFramePr>
            <a:graphicFrameLocks noGrp="1"/>
          </p:cNvGraphicFramePr>
          <p:nvPr>
            <p:ph idx="1"/>
            <p:extLst>
              <p:ext uri="{D42A27DB-BD31-4B8C-83A1-F6EECF244321}">
                <p14:modId xmlns:p14="http://schemas.microsoft.com/office/powerpoint/2010/main" val="3761734301"/>
              </p:ext>
            </p:extLst>
          </p:nvPr>
        </p:nvGraphicFramePr>
        <p:xfrm>
          <a:off x="2170800" y="1378800"/>
          <a:ext cx="4806000" cy="426960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uppieren 7">
            <a:extLst>
              <a:ext uri="{FF2B5EF4-FFF2-40B4-BE49-F238E27FC236}">
                <a16:creationId xmlns:a16="http://schemas.microsoft.com/office/drawing/2014/main" id="{22127719-2923-4774-99F5-FEF4B78863DF}"/>
              </a:ext>
            </a:extLst>
          </p:cNvPr>
          <p:cNvGrpSpPr/>
          <p:nvPr/>
        </p:nvGrpSpPr>
        <p:grpSpPr>
          <a:xfrm>
            <a:off x="6553200" y="2665594"/>
            <a:ext cx="1919541" cy="763406"/>
            <a:chOff x="6519706" y="2888389"/>
            <a:chExt cx="1919541" cy="763406"/>
          </a:xfrm>
        </p:grpSpPr>
        <p:cxnSp>
          <p:nvCxnSpPr>
            <p:cNvPr id="10" name="Gerader Verbinder 9">
              <a:extLst>
                <a:ext uri="{FF2B5EF4-FFF2-40B4-BE49-F238E27FC236}">
                  <a16:creationId xmlns:a16="http://schemas.microsoft.com/office/drawing/2014/main" id="{CF077DDD-9889-45AC-B895-C3D38C4110D8}"/>
                </a:ext>
              </a:extLst>
            </p:cNvPr>
            <p:cNvCxnSpPr>
              <a:cxnSpLocks/>
            </p:cNvCxnSpPr>
            <p:nvPr/>
          </p:nvCxnSpPr>
          <p:spPr>
            <a:xfrm flipH="1">
              <a:off x="7285703" y="3179752"/>
              <a:ext cx="10948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707D1727-124C-40E6-9342-C59475E79ADF}"/>
                </a:ext>
              </a:extLst>
            </p:cNvPr>
            <p:cNvCxnSpPr>
              <a:cxnSpLocks/>
            </p:cNvCxnSpPr>
            <p:nvPr/>
          </p:nvCxnSpPr>
          <p:spPr>
            <a:xfrm flipH="1">
              <a:off x="6519706" y="3179752"/>
              <a:ext cx="765997" cy="47204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B4657179-4379-4535-98C4-9AC4E8D20E94}"/>
                </a:ext>
              </a:extLst>
            </p:cNvPr>
            <p:cNvSpPr txBox="1"/>
            <p:nvPr/>
          </p:nvSpPr>
          <p:spPr>
            <a:xfrm>
              <a:off x="7256359" y="2888389"/>
              <a:ext cx="1182888" cy="338554"/>
            </a:xfrm>
            <a:prstGeom prst="rect">
              <a:avLst/>
            </a:prstGeom>
            <a:noFill/>
          </p:spPr>
          <p:txBody>
            <a:bodyPr wrap="none" rtlCol="0">
              <a:spAutoFit/>
            </a:bodyPr>
            <a:lstStyle/>
            <a:p>
              <a:r>
                <a:rPr lang="de-DE" sz="1600"/>
                <a:t>Kupfer 60 %</a:t>
              </a:r>
            </a:p>
          </p:txBody>
        </p:sp>
      </p:grpSp>
      <p:grpSp>
        <p:nvGrpSpPr>
          <p:cNvPr id="37" name="Gruppieren 36">
            <a:extLst>
              <a:ext uri="{FF2B5EF4-FFF2-40B4-BE49-F238E27FC236}">
                <a16:creationId xmlns:a16="http://schemas.microsoft.com/office/drawing/2014/main" id="{C39325D2-5498-4746-A5AE-903AF9E6462F}"/>
              </a:ext>
            </a:extLst>
          </p:cNvPr>
          <p:cNvGrpSpPr/>
          <p:nvPr/>
        </p:nvGrpSpPr>
        <p:grpSpPr>
          <a:xfrm>
            <a:off x="924190" y="4597400"/>
            <a:ext cx="1958710" cy="697242"/>
            <a:chOff x="937462" y="4698951"/>
            <a:chExt cx="1958710" cy="697242"/>
          </a:xfrm>
        </p:grpSpPr>
        <p:cxnSp>
          <p:nvCxnSpPr>
            <p:cNvPr id="38" name="Gerader Verbinder 37">
              <a:extLst>
                <a:ext uri="{FF2B5EF4-FFF2-40B4-BE49-F238E27FC236}">
                  <a16:creationId xmlns:a16="http://schemas.microsoft.com/office/drawing/2014/main" id="{08C9D6C3-29A1-487E-BE71-28C9B47F532E}"/>
                </a:ext>
              </a:extLst>
            </p:cNvPr>
            <p:cNvCxnSpPr>
              <a:cxnSpLocks/>
            </p:cNvCxnSpPr>
            <p:nvPr/>
          </p:nvCxnSpPr>
          <p:spPr>
            <a:xfrm flipV="1">
              <a:off x="1014689" y="5327117"/>
              <a:ext cx="1421745" cy="5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854D751E-CA4E-4635-95AC-F59BBF19E4D7}"/>
                </a:ext>
              </a:extLst>
            </p:cNvPr>
            <p:cNvCxnSpPr>
              <a:cxnSpLocks/>
            </p:cNvCxnSpPr>
            <p:nvPr/>
          </p:nvCxnSpPr>
          <p:spPr>
            <a:xfrm flipV="1">
              <a:off x="2428045" y="4698951"/>
              <a:ext cx="468127" cy="633513"/>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feld 39">
              <a:extLst>
                <a:ext uri="{FF2B5EF4-FFF2-40B4-BE49-F238E27FC236}">
                  <a16:creationId xmlns:a16="http://schemas.microsoft.com/office/drawing/2014/main" id="{EA3C10AF-CCDB-4B39-973B-228F1A3B960D}"/>
                </a:ext>
              </a:extLst>
            </p:cNvPr>
            <p:cNvSpPr txBox="1"/>
            <p:nvPr/>
          </p:nvSpPr>
          <p:spPr>
            <a:xfrm>
              <a:off x="937462" y="5026861"/>
              <a:ext cx="1181734" cy="369332"/>
            </a:xfrm>
            <a:prstGeom prst="rect">
              <a:avLst/>
            </a:prstGeom>
            <a:noFill/>
          </p:spPr>
          <p:txBody>
            <a:bodyPr wrap="none" rtlCol="0">
              <a:spAutoFit/>
            </a:bodyPr>
            <a:lstStyle/>
            <a:p>
              <a:r>
                <a:rPr lang="de-DE"/>
                <a:t>Eisen 12 %</a:t>
              </a:r>
            </a:p>
          </p:txBody>
        </p:sp>
      </p:grpSp>
      <p:grpSp>
        <p:nvGrpSpPr>
          <p:cNvPr id="41" name="Gruppieren 40">
            <a:extLst>
              <a:ext uri="{FF2B5EF4-FFF2-40B4-BE49-F238E27FC236}">
                <a16:creationId xmlns:a16="http://schemas.microsoft.com/office/drawing/2014/main" id="{8BCD3FE8-F22B-4EAD-BB9E-D0CF52109043}"/>
              </a:ext>
            </a:extLst>
          </p:cNvPr>
          <p:cNvGrpSpPr/>
          <p:nvPr/>
        </p:nvGrpSpPr>
        <p:grpSpPr>
          <a:xfrm>
            <a:off x="134733" y="3144268"/>
            <a:ext cx="2456068" cy="369332"/>
            <a:chOff x="742264" y="5009604"/>
            <a:chExt cx="2456068" cy="369332"/>
          </a:xfrm>
        </p:grpSpPr>
        <p:cxnSp>
          <p:nvCxnSpPr>
            <p:cNvPr id="42" name="Gerader Verbinder 41">
              <a:extLst>
                <a:ext uri="{FF2B5EF4-FFF2-40B4-BE49-F238E27FC236}">
                  <a16:creationId xmlns:a16="http://schemas.microsoft.com/office/drawing/2014/main" id="{2529D064-3212-46FC-9782-0709743D3011}"/>
                </a:ext>
              </a:extLst>
            </p:cNvPr>
            <p:cNvCxnSpPr>
              <a:cxnSpLocks/>
            </p:cNvCxnSpPr>
            <p:nvPr/>
          </p:nvCxnSpPr>
          <p:spPr>
            <a:xfrm flipV="1">
              <a:off x="784014" y="5327117"/>
              <a:ext cx="1652420" cy="5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959565FD-4B1D-4392-A81E-759719A4E477}"/>
                </a:ext>
              </a:extLst>
            </p:cNvPr>
            <p:cNvCxnSpPr>
              <a:cxnSpLocks/>
            </p:cNvCxnSpPr>
            <p:nvPr/>
          </p:nvCxnSpPr>
          <p:spPr>
            <a:xfrm flipV="1">
              <a:off x="2436434" y="5091136"/>
              <a:ext cx="761898" cy="241328"/>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A565ACBB-0876-4224-9CF4-A7FECC866548}"/>
                </a:ext>
              </a:extLst>
            </p:cNvPr>
            <p:cNvSpPr txBox="1"/>
            <p:nvPr/>
          </p:nvSpPr>
          <p:spPr>
            <a:xfrm>
              <a:off x="742264" y="5009604"/>
              <a:ext cx="1715534" cy="369332"/>
            </a:xfrm>
            <a:prstGeom prst="rect">
              <a:avLst/>
            </a:prstGeom>
            <a:noFill/>
          </p:spPr>
          <p:txBody>
            <a:bodyPr wrap="none" rtlCol="0">
              <a:spAutoFit/>
            </a:bodyPr>
            <a:lstStyle/>
            <a:p>
              <a:r>
                <a:rPr lang="de-DE"/>
                <a:t>Aluminium 12 %</a:t>
              </a:r>
            </a:p>
          </p:txBody>
        </p:sp>
      </p:grpSp>
      <p:grpSp>
        <p:nvGrpSpPr>
          <p:cNvPr id="45" name="Gruppieren 44">
            <a:extLst>
              <a:ext uri="{FF2B5EF4-FFF2-40B4-BE49-F238E27FC236}">
                <a16:creationId xmlns:a16="http://schemas.microsoft.com/office/drawing/2014/main" id="{A12CD27D-23FF-46DB-B6CF-30377C51A39B}"/>
              </a:ext>
            </a:extLst>
          </p:cNvPr>
          <p:cNvGrpSpPr/>
          <p:nvPr/>
        </p:nvGrpSpPr>
        <p:grpSpPr>
          <a:xfrm>
            <a:off x="820640" y="1548851"/>
            <a:ext cx="2386110" cy="540299"/>
            <a:chOff x="937462" y="5026861"/>
            <a:chExt cx="2386110" cy="540299"/>
          </a:xfrm>
        </p:grpSpPr>
        <p:cxnSp>
          <p:nvCxnSpPr>
            <p:cNvPr id="46" name="Gerader Verbinder 45">
              <a:extLst>
                <a:ext uri="{FF2B5EF4-FFF2-40B4-BE49-F238E27FC236}">
                  <a16:creationId xmlns:a16="http://schemas.microsoft.com/office/drawing/2014/main" id="{C4BB08FD-0042-496D-BE8C-CC722C62A427}"/>
                </a:ext>
              </a:extLst>
            </p:cNvPr>
            <p:cNvCxnSpPr>
              <a:cxnSpLocks/>
            </p:cNvCxnSpPr>
            <p:nvPr/>
          </p:nvCxnSpPr>
          <p:spPr>
            <a:xfrm flipV="1">
              <a:off x="1014689" y="5327117"/>
              <a:ext cx="1421745" cy="5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9F4B6397-95FD-4559-AF78-119E0F01A83D}"/>
                </a:ext>
              </a:extLst>
            </p:cNvPr>
            <p:cNvCxnSpPr>
              <a:cxnSpLocks/>
            </p:cNvCxnSpPr>
            <p:nvPr/>
          </p:nvCxnSpPr>
          <p:spPr>
            <a:xfrm>
              <a:off x="2428045" y="5324075"/>
              <a:ext cx="895527" cy="243085"/>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C1B73D51-3C73-42C9-8CBF-43C0EDC0AEAA}"/>
                </a:ext>
              </a:extLst>
            </p:cNvPr>
            <p:cNvSpPr txBox="1"/>
            <p:nvPr/>
          </p:nvSpPr>
          <p:spPr>
            <a:xfrm>
              <a:off x="937462" y="5026861"/>
              <a:ext cx="1137427" cy="369332"/>
            </a:xfrm>
            <a:prstGeom prst="rect">
              <a:avLst/>
            </a:prstGeom>
            <a:noFill/>
          </p:spPr>
          <p:txBody>
            <a:bodyPr wrap="none" rtlCol="0">
              <a:spAutoFit/>
            </a:bodyPr>
            <a:lstStyle/>
            <a:p>
              <a:r>
                <a:rPr lang="de-DE"/>
                <a:t>Nickel 8 %</a:t>
              </a:r>
            </a:p>
          </p:txBody>
        </p:sp>
      </p:grpSp>
      <p:grpSp>
        <p:nvGrpSpPr>
          <p:cNvPr id="49" name="Gruppieren 48">
            <a:extLst>
              <a:ext uri="{FF2B5EF4-FFF2-40B4-BE49-F238E27FC236}">
                <a16:creationId xmlns:a16="http://schemas.microsoft.com/office/drawing/2014/main" id="{BB4444F3-1905-4BC8-AC0E-C57D331A3621}"/>
              </a:ext>
            </a:extLst>
          </p:cNvPr>
          <p:cNvGrpSpPr/>
          <p:nvPr/>
        </p:nvGrpSpPr>
        <p:grpSpPr>
          <a:xfrm>
            <a:off x="1350386" y="945070"/>
            <a:ext cx="2497714" cy="737679"/>
            <a:chOff x="1568554" y="4977316"/>
            <a:chExt cx="2291451" cy="871347"/>
          </a:xfrm>
        </p:grpSpPr>
        <p:cxnSp>
          <p:nvCxnSpPr>
            <p:cNvPr id="50" name="Gerader Verbinder 49">
              <a:extLst>
                <a:ext uri="{FF2B5EF4-FFF2-40B4-BE49-F238E27FC236}">
                  <a16:creationId xmlns:a16="http://schemas.microsoft.com/office/drawing/2014/main" id="{866C4D86-E72F-42AD-BCB8-23F7ECA20563}"/>
                </a:ext>
              </a:extLst>
            </p:cNvPr>
            <p:cNvCxnSpPr>
              <a:cxnSpLocks/>
            </p:cNvCxnSpPr>
            <p:nvPr/>
          </p:nvCxnSpPr>
          <p:spPr>
            <a:xfrm>
              <a:off x="1576250" y="5324075"/>
              <a:ext cx="860183" cy="3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6C0A182B-4F35-4DD4-BADB-C898871004FC}"/>
                </a:ext>
              </a:extLst>
            </p:cNvPr>
            <p:cNvCxnSpPr>
              <a:cxnSpLocks/>
            </p:cNvCxnSpPr>
            <p:nvPr/>
          </p:nvCxnSpPr>
          <p:spPr>
            <a:xfrm>
              <a:off x="2428045" y="5324075"/>
              <a:ext cx="1431960" cy="524588"/>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id="{8BF13A83-E444-45A5-8645-D174B938B9B7}"/>
                </a:ext>
              </a:extLst>
            </p:cNvPr>
            <p:cNvSpPr txBox="1"/>
            <p:nvPr/>
          </p:nvSpPr>
          <p:spPr>
            <a:xfrm>
              <a:off x="1568554" y="4977316"/>
              <a:ext cx="976549" cy="369332"/>
            </a:xfrm>
            <a:prstGeom prst="rect">
              <a:avLst/>
            </a:prstGeom>
            <a:noFill/>
          </p:spPr>
          <p:txBody>
            <a:bodyPr wrap="none" rtlCol="0">
              <a:spAutoFit/>
            </a:bodyPr>
            <a:lstStyle/>
            <a:p>
              <a:r>
                <a:rPr lang="de-DE"/>
                <a:t>Zinn 4 %</a:t>
              </a:r>
            </a:p>
          </p:txBody>
        </p:sp>
      </p:grpSp>
      <p:grpSp>
        <p:nvGrpSpPr>
          <p:cNvPr id="71" name="Gruppieren 70">
            <a:extLst>
              <a:ext uri="{FF2B5EF4-FFF2-40B4-BE49-F238E27FC236}">
                <a16:creationId xmlns:a16="http://schemas.microsoft.com/office/drawing/2014/main" id="{C8ABA4B8-7ADC-4B97-93F4-F1D0AFB5B1BA}"/>
              </a:ext>
            </a:extLst>
          </p:cNvPr>
          <p:cNvGrpSpPr/>
          <p:nvPr/>
        </p:nvGrpSpPr>
        <p:grpSpPr>
          <a:xfrm>
            <a:off x="4337050" y="937862"/>
            <a:ext cx="5492803" cy="610989"/>
            <a:chOff x="4337050" y="937862"/>
            <a:chExt cx="5492803" cy="610989"/>
          </a:xfrm>
        </p:grpSpPr>
        <p:cxnSp>
          <p:nvCxnSpPr>
            <p:cNvPr id="55" name="Gerader Verbinder 54">
              <a:extLst>
                <a:ext uri="{FF2B5EF4-FFF2-40B4-BE49-F238E27FC236}">
                  <a16:creationId xmlns:a16="http://schemas.microsoft.com/office/drawing/2014/main" id="{8E659B27-BE00-48BD-BA63-D248C3B200A9}"/>
                </a:ext>
              </a:extLst>
            </p:cNvPr>
            <p:cNvCxnSpPr>
              <a:cxnSpLocks/>
            </p:cNvCxnSpPr>
            <p:nvPr/>
          </p:nvCxnSpPr>
          <p:spPr>
            <a:xfrm flipH="1">
              <a:off x="4451350" y="969381"/>
              <a:ext cx="37423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A300CE76-310D-42CE-99EC-51DA5929EAFD}"/>
                </a:ext>
              </a:extLst>
            </p:cNvPr>
            <p:cNvCxnSpPr>
              <a:cxnSpLocks/>
            </p:cNvCxnSpPr>
            <p:nvPr/>
          </p:nvCxnSpPr>
          <p:spPr>
            <a:xfrm flipH="1">
              <a:off x="4337050" y="969381"/>
              <a:ext cx="114300" cy="579470"/>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B908FB4F-053D-4BD0-AE08-9F3286ACB1E9}"/>
                </a:ext>
              </a:extLst>
            </p:cNvPr>
            <p:cNvSpPr txBox="1"/>
            <p:nvPr/>
          </p:nvSpPr>
          <p:spPr>
            <a:xfrm>
              <a:off x="6449561" y="937862"/>
              <a:ext cx="3380292" cy="584775"/>
            </a:xfrm>
            <a:prstGeom prst="rect">
              <a:avLst/>
            </a:prstGeom>
            <a:noFill/>
          </p:spPr>
          <p:txBody>
            <a:bodyPr wrap="square" rtlCol="0">
              <a:spAutoFit/>
            </a:bodyPr>
            <a:lstStyle/>
            <a:p>
              <a:r>
                <a:rPr lang="de-DE" sz="1600"/>
                <a:t>Seltene Metalle und</a:t>
              </a:r>
            </a:p>
            <a:p>
              <a:r>
                <a:rPr lang="de-DE" sz="1600"/>
                <a:t> Seltene Erden 4 %</a:t>
              </a:r>
            </a:p>
          </p:txBody>
        </p:sp>
      </p:grpSp>
      <p:sp>
        <p:nvSpPr>
          <p:cNvPr id="73" name="Titel 1">
            <a:extLst>
              <a:ext uri="{FF2B5EF4-FFF2-40B4-BE49-F238E27FC236}">
                <a16:creationId xmlns:a16="http://schemas.microsoft.com/office/drawing/2014/main" id="{11A522EE-F74C-417F-96D2-CB0FEDB0056A}"/>
              </a:ext>
            </a:extLst>
          </p:cNvPr>
          <p:cNvSpPr txBox="1">
            <a:spLocks/>
          </p:cNvSpPr>
          <p:nvPr/>
        </p:nvSpPr>
        <p:spPr>
          <a:xfrm>
            <a:off x="468000" y="84631"/>
            <a:ext cx="5818500"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a:solidFill>
                  <a:srgbClr val="004077"/>
                </a:solidFill>
                <a:latin typeface="Arial" panose="020B0604020202020204" pitchFamily="34" charset="0"/>
                <a:cs typeface="Arial" panose="020B0604020202020204" pitchFamily="34" charset="0"/>
              </a:rPr>
              <a:t>Rohstoffe im Smartphone - Metalle</a:t>
            </a:r>
            <a:endParaRPr lang="de-DE" sz="4800"/>
          </a:p>
        </p:txBody>
      </p:sp>
    </p:spTree>
    <p:extLst>
      <p:ext uri="{BB962C8B-B14F-4D97-AF65-F5344CB8AC3E}">
        <p14:creationId xmlns:p14="http://schemas.microsoft.com/office/powerpoint/2010/main" val="5569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 calcmode="lin" valueType="num">
                                      <p:cBhvr>
                                        <p:cTn id="7" dur="250" fill="hold"/>
                                        <p:tgtEl>
                                          <p:spTgt spid="9">
                                            <p:graphicEl>
                                              <a:chart seriesIdx="-3" categoryIdx="-3" bldStep="gridLegend"/>
                                            </p:graphicEl>
                                          </p:spTgt>
                                        </p:tgtEl>
                                        <p:attrNameLst>
                                          <p:attrName>ppt_w</p:attrName>
                                        </p:attrNameLst>
                                      </p:cBhvr>
                                      <p:tavLst>
                                        <p:tav tm="0">
                                          <p:val>
                                            <p:fltVal val="0"/>
                                          </p:val>
                                        </p:tav>
                                        <p:tav tm="100000">
                                          <p:val>
                                            <p:strVal val="#ppt_w"/>
                                          </p:val>
                                        </p:tav>
                                      </p:tavLst>
                                    </p:anim>
                                    <p:anim calcmode="lin" valueType="num">
                                      <p:cBhvr>
                                        <p:cTn id="8" dur="250" fill="hold"/>
                                        <p:tgtEl>
                                          <p:spTgt spid="9">
                                            <p:graphicEl>
                                              <a:chart seriesIdx="-3" categoryIdx="-3" bldStep="gridLegend"/>
                                            </p:graphic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100"/>
                                  </p:stCondLst>
                                  <p:childTnLst>
                                    <p:set>
                                      <p:cBhvr>
                                        <p:cTn id="10" dur="1" fill="hold">
                                          <p:stCondLst>
                                            <p:cond delay="0"/>
                                          </p:stCondLst>
                                        </p:cTn>
                                        <p:tgtEl>
                                          <p:spTgt spid="9">
                                            <p:graphicEl>
                                              <a:chart seriesIdx="-4" categoryIdx="0" bldStep="category"/>
                                            </p:graphicEl>
                                          </p:spTgt>
                                        </p:tgtEl>
                                        <p:attrNameLst>
                                          <p:attrName>style.visibility</p:attrName>
                                        </p:attrNameLst>
                                      </p:cBhvr>
                                      <p:to>
                                        <p:strVal val="visible"/>
                                      </p:to>
                                    </p:set>
                                    <p:anim calcmode="lin" valueType="num">
                                      <p:cBhvr>
                                        <p:cTn id="11" dur="250" fill="hold"/>
                                        <p:tgtEl>
                                          <p:spTgt spid="9">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2" dur="250" fill="hold"/>
                                        <p:tgtEl>
                                          <p:spTgt spid="9">
                                            <p:graphicEl>
                                              <a:chart seriesIdx="-4" categoryIdx="0" bldStep="category"/>
                                            </p:graphic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200"/>
                                  </p:stCondLst>
                                  <p:childTnLst>
                                    <p:set>
                                      <p:cBhvr>
                                        <p:cTn id="14" dur="1" fill="hold">
                                          <p:stCondLst>
                                            <p:cond delay="0"/>
                                          </p:stCondLst>
                                        </p:cTn>
                                        <p:tgtEl>
                                          <p:spTgt spid="9">
                                            <p:graphicEl>
                                              <a:chart seriesIdx="-4" categoryIdx="1" bldStep="category"/>
                                            </p:graphicEl>
                                          </p:spTgt>
                                        </p:tgtEl>
                                        <p:attrNameLst>
                                          <p:attrName>style.visibility</p:attrName>
                                        </p:attrNameLst>
                                      </p:cBhvr>
                                      <p:to>
                                        <p:strVal val="visible"/>
                                      </p:to>
                                    </p:set>
                                    <p:anim calcmode="lin" valueType="num">
                                      <p:cBhvr>
                                        <p:cTn id="15" dur="250" fill="hold"/>
                                        <p:tgtEl>
                                          <p:spTgt spid="9">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16" dur="250" fill="hold"/>
                                        <p:tgtEl>
                                          <p:spTgt spid="9">
                                            <p:graphicEl>
                                              <a:chart seriesIdx="-4" categoryIdx="1" bldStep="category"/>
                                            </p:graphic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300"/>
                                  </p:stCondLst>
                                  <p:childTnLst>
                                    <p:set>
                                      <p:cBhvr>
                                        <p:cTn id="18" dur="1" fill="hold">
                                          <p:stCondLst>
                                            <p:cond delay="0"/>
                                          </p:stCondLst>
                                        </p:cTn>
                                        <p:tgtEl>
                                          <p:spTgt spid="9">
                                            <p:graphicEl>
                                              <a:chart seriesIdx="-4" categoryIdx="2" bldStep="category"/>
                                            </p:graphicEl>
                                          </p:spTgt>
                                        </p:tgtEl>
                                        <p:attrNameLst>
                                          <p:attrName>style.visibility</p:attrName>
                                        </p:attrNameLst>
                                      </p:cBhvr>
                                      <p:to>
                                        <p:strVal val="visible"/>
                                      </p:to>
                                    </p:set>
                                    <p:anim calcmode="lin" valueType="num">
                                      <p:cBhvr>
                                        <p:cTn id="19" dur="250" fill="hold"/>
                                        <p:tgtEl>
                                          <p:spTgt spid="9">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20" dur="250" fill="hold"/>
                                        <p:tgtEl>
                                          <p:spTgt spid="9">
                                            <p:graphicEl>
                                              <a:chart seriesIdx="-4" categoryIdx="2" bldStep="category"/>
                                            </p:graphic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400"/>
                                  </p:stCondLst>
                                  <p:childTnLst>
                                    <p:set>
                                      <p:cBhvr>
                                        <p:cTn id="22" dur="1" fill="hold">
                                          <p:stCondLst>
                                            <p:cond delay="0"/>
                                          </p:stCondLst>
                                        </p:cTn>
                                        <p:tgtEl>
                                          <p:spTgt spid="9">
                                            <p:graphicEl>
                                              <a:chart seriesIdx="-4" categoryIdx="3" bldStep="category"/>
                                            </p:graphicEl>
                                          </p:spTgt>
                                        </p:tgtEl>
                                        <p:attrNameLst>
                                          <p:attrName>style.visibility</p:attrName>
                                        </p:attrNameLst>
                                      </p:cBhvr>
                                      <p:to>
                                        <p:strVal val="visible"/>
                                      </p:to>
                                    </p:set>
                                    <p:anim calcmode="lin" valueType="num">
                                      <p:cBhvr>
                                        <p:cTn id="23" dur="250" fill="hold"/>
                                        <p:tgtEl>
                                          <p:spTgt spid="9">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24" dur="250" fill="hold"/>
                                        <p:tgtEl>
                                          <p:spTgt spid="9">
                                            <p:graphicEl>
                                              <a:chart seriesIdx="-4" categoryIdx="3" bldStep="category"/>
                                            </p:graphic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500"/>
                                  </p:stCondLst>
                                  <p:childTnLst>
                                    <p:set>
                                      <p:cBhvr>
                                        <p:cTn id="26" dur="1" fill="hold">
                                          <p:stCondLst>
                                            <p:cond delay="0"/>
                                          </p:stCondLst>
                                        </p:cTn>
                                        <p:tgtEl>
                                          <p:spTgt spid="9">
                                            <p:graphicEl>
                                              <a:chart seriesIdx="-4" categoryIdx="4" bldStep="category"/>
                                            </p:graphicEl>
                                          </p:spTgt>
                                        </p:tgtEl>
                                        <p:attrNameLst>
                                          <p:attrName>style.visibility</p:attrName>
                                        </p:attrNameLst>
                                      </p:cBhvr>
                                      <p:to>
                                        <p:strVal val="visible"/>
                                      </p:to>
                                    </p:set>
                                    <p:anim calcmode="lin" valueType="num">
                                      <p:cBhvr>
                                        <p:cTn id="27" dur="250" fill="hold"/>
                                        <p:tgtEl>
                                          <p:spTgt spid="9">
                                            <p:graphicEl>
                                              <a:chart seriesIdx="-4" categoryIdx="4" bldStep="category"/>
                                            </p:graphicEl>
                                          </p:spTgt>
                                        </p:tgtEl>
                                        <p:attrNameLst>
                                          <p:attrName>ppt_w</p:attrName>
                                        </p:attrNameLst>
                                      </p:cBhvr>
                                      <p:tavLst>
                                        <p:tav tm="0">
                                          <p:val>
                                            <p:fltVal val="0"/>
                                          </p:val>
                                        </p:tav>
                                        <p:tav tm="100000">
                                          <p:val>
                                            <p:strVal val="#ppt_w"/>
                                          </p:val>
                                        </p:tav>
                                      </p:tavLst>
                                    </p:anim>
                                    <p:anim calcmode="lin" valueType="num">
                                      <p:cBhvr>
                                        <p:cTn id="28" dur="250" fill="hold"/>
                                        <p:tgtEl>
                                          <p:spTgt spid="9">
                                            <p:graphicEl>
                                              <a:chart seriesIdx="-4" categoryIdx="4" bldStep="category"/>
                                            </p:graphic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600"/>
                                  </p:stCondLst>
                                  <p:childTnLst>
                                    <p:set>
                                      <p:cBhvr>
                                        <p:cTn id="30" dur="1" fill="hold">
                                          <p:stCondLst>
                                            <p:cond delay="0"/>
                                          </p:stCondLst>
                                        </p:cTn>
                                        <p:tgtEl>
                                          <p:spTgt spid="9">
                                            <p:graphicEl>
                                              <a:chart seriesIdx="-4" categoryIdx="5" bldStep="category"/>
                                            </p:graphicEl>
                                          </p:spTgt>
                                        </p:tgtEl>
                                        <p:attrNameLst>
                                          <p:attrName>style.visibility</p:attrName>
                                        </p:attrNameLst>
                                      </p:cBhvr>
                                      <p:to>
                                        <p:strVal val="visible"/>
                                      </p:to>
                                    </p:set>
                                    <p:anim calcmode="lin" valueType="num">
                                      <p:cBhvr>
                                        <p:cTn id="31" dur="250" fill="hold"/>
                                        <p:tgtEl>
                                          <p:spTgt spid="9">
                                            <p:graphicEl>
                                              <a:chart seriesIdx="-4" categoryIdx="5" bldStep="category"/>
                                            </p:graphicEl>
                                          </p:spTgt>
                                        </p:tgtEl>
                                        <p:attrNameLst>
                                          <p:attrName>ppt_w</p:attrName>
                                        </p:attrNameLst>
                                      </p:cBhvr>
                                      <p:tavLst>
                                        <p:tav tm="0">
                                          <p:val>
                                            <p:fltVal val="0"/>
                                          </p:val>
                                        </p:tav>
                                        <p:tav tm="100000">
                                          <p:val>
                                            <p:strVal val="#ppt_w"/>
                                          </p:val>
                                        </p:tav>
                                      </p:tavLst>
                                    </p:anim>
                                    <p:anim calcmode="lin" valueType="num">
                                      <p:cBhvr>
                                        <p:cTn id="32" dur="250" fill="hold"/>
                                        <p:tgtEl>
                                          <p:spTgt spid="9">
                                            <p:graphicEl>
                                              <a:chart seriesIdx="-4" categoryIdx="5" bldStep="category"/>
                                            </p:graphicEl>
                                          </p:spTgt>
                                        </p:tgtEl>
                                        <p:attrNameLst>
                                          <p:attrName>ppt_h</p:attrName>
                                        </p:attrNameLst>
                                      </p:cBhvr>
                                      <p:tavLst>
                                        <p:tav tm="0">
                                          <p:val>
                                            <p:fltVal val="0"/>
                                          </p:val>
                                        </p:tav>
                                        <p:tav tm="100000">
                                          <p:val>
                                            <p:strVal val="#ppt_h"/>
                                          </p:val>
                                        </p:tav>
                                      </p:tavLst>
                                    </p:anim>
                                  </p:childTnLst>
                                </p:cTn>
                              </p:par>
                              <p:par>
                                <p:cTn id="33" presetID="6" presetClass="emph" presetSubtype="0" autoRev="1" fill="hold" grpId="1" nodeType="withEffect">
                                  <p:stCondLst>
                                    <p:cond delay="0"/>
                                  </p:stCondLst>
                                  <p:childTnLst>
                                    <p:animScale>
                                      <p:cBhvr>
                                        <p:cTn id="34" dur="400" fill="hold"/>
                                        <p:tgtEl>
                                          <p:spTgt spid="9">
                                            <p:graphicEl>
                                              <a:chart seriesIdx="-3" categoryIdx="-3" bldStep="gridLegend"/>
                                            </p:graphicEl>
                                          </p:spTgt>
                                        </p:tgtEl>
                                      </p:cBhvr>
                                      <p:by x="150000" y="150000"/>
                                    </p:animScale>
                                  </p:childTnLst>
                                </p:cTn>
                              </p:par>
                              <p:par>
                                <p:cTn id="35" presetID="6" presetClass="emph" presetSubtype="0" autoRev="1" fill="hold" grpId="1" nodeType="withEffect">
                                  <p:stCondLst>
                                    <p:cond delay="100"/>
                                  </p:stCondLst>
                                  <p:childTnLst>
                                    <p:animScale>
                                      <p:cBhvr>
                                        <p:cTn id="36" dur="400" fill="hold"/>
                                        <p:tgtEl>
                                          <p:spTgt spid="9">
                                            <p:graphicEl>
                                              <a:chart seriesIdx="-4" categoryIdx="0" bldStep="category"/>
                                            </p:graphicEl>
                                          </p:spTgt>
                                        </p:tgtEl>
                                      </p:cBhvr>
                                      <p:by x="125000" y="125000"/>
                                    </p:animScale>
                                  </p:childTnLst>
                                </p:cTn>
                              </p:par>
                              <p:par>
                                <p:cTn id="37" presetID="6" presetClass="emph" presetSubtype="0" autoRev="1" fill="hold" grpId="1" nodeType="withEffect">
                                  <p:stCondLst>
                                    <p:cond delay="200"/>
                                  </p:stCondLst>
                                  <p:childTnLst>
                                    <p:animScale>
                                      <p:cBhvr>
                                        <p:cTn id="38" dur="400" fill="hold"/>
                                        <p:tgtEl>
                                          <p:spTgt spid="9">
                                            <p:graphicEl>
                                              <a:chart seriesIdx="-4" categoryIdx="1" bldStep="category"/>
                                            </p:graphicEl>
                                          </p:spTgt>
                                        </p:tgtEl>
                                      </p:cBhvr>
                                      <p:by x="125000" y="125000"/>
                                    </p:animScale>
                                  </p:childTnLst>
                                </p:cTn>
                              </p:par>
                              <p:par>
                                <p:cTn id="39" presetID="6" presetClass="emph" presetSubtype="0" autoRev="1" fill="hold" grpId="1" nodeType="withEffect">
                                  <p:stCondLst>
                                    <p:cond delay="300"/>
                                  </p:stCondLst>
                                  <p:childTnLst>
                                    <p:animScale>
                                      <p:cBhvr>
                                        <p:cTn id="40" dur="400" fill="hold"/>
                                        <p:tgtEl>
                                          <p:spTgt spid="9">
                                            <p:graphicEl>
                                              <a:chart seriesIdx="-4" categoryIdx="2" bldStep="category"/>
                                            </p:graphicEl>
                                          </p:spTgt>
                                        </p:tgtEl>
                                      </p:cBhvr>
                                      <p:by x="125000" y="125000"/>
                                    </p:animScale>
                                  </p:childTnLst>
                                </p:cTn>
                              </p:par>
                              <p:par>
                                <p:cTn id="41" presetID="6" presetClass="emph" presetSubtype="0" autoRev="1" fill="hold" grpId="1" nodeType="withEffect">
                                  <p:stCondLst>
                                    <p:cond delay="400"/>
                                  </p:stCondLst>
                                  <p:childTnLst>
                                    <p:animScale>
                                      <p:cBhvr>
                                        <p:cTn id="42" dur="400" fill="hold"/>
                                        <p:tgtEl>
                                          <p:spTgt spid="9">
                                            <p:graphicEl>
                                              <a:chart seriesIdx="-4" categoryIdx="3" bldStep="category"/>
                                            </p:graphicEl>
                                          </p:spTgt>
                                        </p:tgtEl>
                                      </p:cBhvr>
                                      <p:by x="125000" y="125000"/>
                                    </p:animScale>
                                  </p:childTnLst>
                                </p:cTn>
                              </p:par>
                              <p:par>
                                <p:cTn id="43" presetID="6" presetClass="emph" presetSubtype="0" autoRev="1" fill="hold" grpId="1" nodeType="withEffect">
                                  <p:stCondLst>
                                    <p:cond delay="500"/>
                                  </p:stCondLst>
                                  <p:childTnLst>
                                    <p:animScale>
                                      <p:cBhvr>
                                        <p:cTn id="44" dur="400" fill="hold"/>
                                        <p:tgtEl>
                                          <p:spTgt spid="9">
                                            <p:graphicEl>
                                              <a:chart seriesIdx="-4" categoryIdx="4" bldStep="category"/>
                                            </p:graphicEl>
                                          </p:spTgt>
                                        </p:tgtEl>
                                      </p:cBhvr>
                                      <p:by x="125000" y="125000"/>
                                    </p:animScale>
                                  </p:childTnLst>
                                </p:cTn>
                              </p:par>
                              <p:par>
                                <p:cTn id="45" presetID="6" presetClass="emph" presetSubtype="0" autoRev="1" fill="hold" grpId="1" nodeType="withEffect">
                                  <p:stCondLst>
                                    <p:cond delay="600"/>
                                  </p:stCondLst>
                                  <p:childTnLst>
                                    <p:animScale>
                                      <p:cBhvr>
                                        <p:cTn id="46" dur="400" fill="hold"/>
                                        <p:tgtEl>
                                          <p:spTgt spid="9">
                                            <p:graphicEl>
                                              <a:chart seriesIdx="-4" categoryIdx="5" bldStep="category"/>
                                            </p:graphicEl>
                                          </p:spTgt>
                                        </p:tgtEl>
                                      </p:cBhvr>
                                      <p:by x="125000" y="125000"/>
                                    </p:animScale>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grpId="2" nodeType="clickEffect">
                                  <p:stCondLst>
                                    <p:cond delay="0"/>
                                  </p:stCondLst>
                                  <p:childTnLst>
                                    <p:animScale>
                                      <p:cBhvr>
                                        <p:cTn id="50" dur="400" fill="hold"/>
                                        <p:tgtEl>
                                          <p:spTgt spid="9">
                                            <p:graphicEl>
                                              <a:chart seriesIdx="-4" categoryIdx="0" bldStep="category"/>
                                            </p:graphicEl>
                                          </p:spTgt>
                                        </p:tgtEl>
                                      </p:cBhvr>
                                      <p:by x="125000" y="125000"/>
                                    </p:animScale>
                                  </p:childTnLst>
                                </p:cTn>
                              </p:par>
                            </p:childTnLst>
                          </p:cTn>
                        </p:par>
                        <p:par>
                          <p:cTn id="51" fill="hold">
                            <p:stCondLst>
                              <p:cond delay="400"/>
                            </p:stCondLst>
                            <p:childTnLst>
                              <p:par>
                                <p:cTn id="52" presetID="22" presetClass="entr" presetSubtype="8"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25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grpId="3" nodeType="clickEffect">
                                  <p:stCondLst>
                                    <p:cond delay="0"/>
                                  </p:stCondLst>
                                  <p:childTnLst>
                                    <p:animScale>
                                      <p:cBhvr>
                                        <p:cTn id="58" dur="400" fill="hold"/>
                                        <p:tgtEl>
                                          <p:spTgt spid="9">
                                            <p:graphicEl>
                                              <a:chart seriesIdx="-4" categoryIdx="0" bldStep="category"/>
                                            </p:graphicEl>
                                          </p:spTgt>
                                        </p:tgtEl>
                                      </p:cBhvr>
                                      <p:by x="80000" y="80000"/>
                                    </p:animScale>
                                  </p:childTnLst>
                                </p:cTn>
                              </p:par>
                            </p:childTnLst>
                          </p:cTn>
                        </p:par>
                        <p:par>
                          <p:cTn id="59" fill="hold">
                            <p:stCondLst>
                              <p:cond delay="400"/>
                            </p:stCondLst>
                            <p:childTnLst>
                              <p:par>
                                <p:cTn id="60" presetID="6" presetClass="emph" presetSubtype="0" fill="hold" grpId="2" nodeType="afterEffect">
                                  <p:stCondLst>
                                    <p:cond delay="0"/>
                                  </p:stCondLst>
                                  <p:childTnLst>
                                    <p:animScale>
                                      <p:cBhvr>
                                        <p:cTn id="61" dur="400" fill="hold"/>
                                        <p:tgtEl>
                                          <p:spTgt spid="9">
                                            <p:graphicEl>
                                              <a:chart seriesIdx="-4" categoryIdx="1" bldStep="category"/>
                                            </p:graphicEl>
                                          </p:spTgt>
                                        </p:tgtEl>
                                      </p:cBhvr>
                                      <p:by x="125000" y="125000"/>
                                    </p:animScale>
                                  </p:childTnLst>
                                </p:cTn>
                              </p:par>
                            </p:childTnLst>
                          </p:cTn>
                        </p:par>
                        <p:par>
                          <p:cTn id="62" fill="hold">
                            <p:stCondLst>
                              <p:cond delay="800"/>
                            </p:stCondLst>
                            <p:childTnLst>
                              <p:par>
                                <p:cTn id="63" presetID="22" presetClass="entr" presetSubtype="2" fill="hold"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right)">
                                      <p:cBhvr>
                                        <p:cTn id="65" dur="25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mph" presetSubtype="0" fill="hold" grpId="3" nodeType="clickEffect">
                                  <p:stCondLst>
                                    <p:cond delay="0"/>
                                  </p:stCondLst>
                                  <p:childTnLst>
                                    <p:animScale>
                                      <p:cBhvr>
                                        <p:cTn id="69" dur="400" fill="hold"/>
                                        <p:tgtEl>
                                          <p:spTgt spid="9">
                                            <p:graphicEl>
                                              <a:chart seriesIdx="-4" categoryIdx="1" bldStep="category"/>
                                            </p:graphicEl>
                                          </p:spTgt>
                                        </p:tgtEl>
                                      </p:cBhvr>
                                      <p:by x="80000" y="80000"/>
                                    </p:animScale>
                                  </p:childTnLst>
                                </p:cTn>
                              </p:par>
                            </p:childTnLst>
                          </p:cTn>
                        </p:par>
                        <p:par>
                          <p:cTn id="70" fill="hold">
                            <p:stCondLst>
                              <p:cond delay="400"/>
                            </p:stCondLst>
                            <p:childTnLst>
                              <p:par>
                                <p:cTn id="71" presetID="6" presetClass="emph" presetSubtype="0" fill="hold" grpId="2" nodeType="afterEffect">
                                  <p:stCondLst>
                                    <p:cond delay="0"/>
                                  </p:stCondLst>
                                  <p:childTnLst>
                                    <p:animScale>
                                      <p:cBhvr>
                                        <p:cTn id="72" dur="400" fill="hold"/>
                                        <p:tgtEl>
                                          <p:spTgt spid="9">
                                            <p:graphicEl>
                                              <a:chart seriesIdx="-4" categoryIdx="2" bldStep="category"/>
                                            </p:graphicEl>
                                          </p:spTgt>
                                        </p:tgtEl>
                                      </p:cBhvr>
                                      <p:by x="125000" y="125000"/>
                                    </p:animScale>
                                  </p:childTnLst>
                                </p:cTn>
                              </p:par>
                            </p:childTnLst>
                          </p:cTn>
                        </p:par>
                        <p:par>
                          <p:cTn id="73" fill="hold">
                            <p:stCondLst>
                              <p:cond delay="800"/>
                            </p:stCondLst>
                            <p:childTnLst>
                              <p:par>
                                <p:cTn id="74" presetID="22" presetClass="entr" presetSubtype="2" fill="hold" nodeType="after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wipe(right)">
                                      <p:cBhvr>
                                        <p:cTn id="76" dur="250"/>
                                        <p:tgtEl>
                                          <p:spTgt spid="41"/>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mph" presetSubtype="0" fill="hold" grpId="3" nodeType="clickEffect">
                                  <p:stCondLst>
                                    <p:cond delay="0"/>
                                  </p:stCondLst>
                                  <p:childTnLst>
                                    <p:animScale>
                                      <p:cBhvr>
                                        <p:cTn id="80" dur="400" fill="hold"/>
                                        <p:tgtEl>
                                          <p:spTgt spid="9">
                                            <p:graphicEl>
                                              <a:chart seriesIdx="-4" categoryIdx="2" bldStep="category"/>
                                            </p:graphicEl>
                                          </p:spTgt>
                                        </p:tgtEl>
                                      </p:cBhvr>
                                      <p:by x="80000" y="80000"/>
                                    </p:animScale>
                                  </p:childTnLst>
                                </p:cTn>
                              </p:par>
                            </p:childTnLst>
                          </p:cTn>
                        </p:par>
                        <p:par>
                          <p:cTn id="81" fill="hold">
                            <p:stCondLst>
                              <p:cond delay="400"/>
                            </p:stCondLst>
                            <p:childTnLst>
                              <p:par>
                                <p:cTn id="82" presetID="6" presetClass="emph" presetSubtype="0" fill="hold" grpId="2" nodeType="afterEffect">
                                  <p:stCondLst>
                                    <p:cond delay="0"/>
                                  </p:stCondLst>
                                  <p:childTnLst>
                                    <p:animScale>
                                      <p:cBhvr>
                                        <p:cTn id="83" dur="400" fill="hold"/>
                                        <p:tgtEl>
                                          <p:spTgt spid="9">
                                            <p:graphicEl>
                                              <a:chart seriesIdx="-4" categoryIdx="3" bldStep="category"/>
                                            </p:graphicEl>
                                          </p:spTgt>
                                        </p:tgtEl>
                                      </p:cBhvr>
                                      <p:by x="125000" y="125000"/>
                                    </p:animScale>
                                  </p:childTnLst>
                                </p:cTn>
                              </p:par>
                            </p:childTnLst>
                          </p:cTn>
                        </p:par>
                        <p:par>
                          <p:cTn id="84" fill="hold">
                            <p:stCondLst>
                              <p:cond delay="800"/>
                            </p:stCondLst>
                            <p:childTnLst>
                              <p:par>
                                <p:cTn id="85" presetID="22" presetClass="entr" presetSubtype="2"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250"/>
                                        <p:tgtEl>
                                          <p:spTgt spid="45"/>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mph" presetSubtype="0" fill="hold" grpId="3" nodeType="clickEffect">
                                  <p:stCondLst>
                                    <p:cond delay="0"/>
                                  </p:stCondLst>
                                  <p:childTnLst>
                                    <p:animScale>
                                      <p:cBhvr>
                                        <p:cTn id="91" dur="400" fill="hold"/>
                                        <p:tgtEl>
                                          <p:spTgt spid="9">
                                            <p:graphicEl>
                                              <a:chart seriesIdx="-4" categoryIdx="3" bldStep="category"/>
                                            </p:graphicEl>
                                          </p:spTgt>
                                        </p:tgtEl>
                                      </p:cBhvr>
                                      <p:by x="80000" y="80000"/>
                                    </p:animScale>
                                  </p:childTnLst>
                                </p:cTn>
                              </p:par>
                            </p:childTnLst>
                          </p:cTn>
                        </p:par>
                        <p:par>
                          <p:cTn id="92" fill="hold">
                            <p:stCondLst>
                              <p:cond delay="400"/>
                            </p:stCondLst>
                            <p:childTnLst>
                              <p:par>
                                <p:cTn id="93" presetID="6" presetClass="emph" presetSubtype="0" fill="hold" grpId="2" nodeType="afterEffect">
                                  <p:stCondLst>
                                    <p:cond delay="0"/>
                                  </p:stCondLst>
                                  <p:childTnLst>
                                    <p:animScale>
                                      <p:cBhvr>
                                        <p:cTn id="94" dur="400" fill="hold"/>
                                        <p:tgtEl>
                                          <p:spTgt spid="9">
                                            <p:graphicEl>
                                              <a:chart seriesIdx="-4" categoryIdx="4" bldStep="category"/>
                                            </p:graphicEl>
                                          </p:spTgt>
                                        </p:tgtEl>
                                      </p:cBhvr>
                                      <p:by x="125000" y="125000"/>
                                    </p:animScale>
                                  </p:childTnLst>
                                </p:cTn>
                              </p:par>
                            </p:childTnLst>
                          </p:cTn>
                        </p:par>
                        <p:par>
                          <p:cTn id="95" fill="hold">
                            <p:stCondLst>
                              <p:cond delay="800"/>
                            </p:stCondLst>
                            <p:childTnLst>
                              <p:par>
                                <p:cTn id="96" presetID="22" presetClass="entr" presetSubtype="2" fill="hold" nodeType="after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wipe(right)">
                                      <p:cBhvr>
                                        <p:cTn id="98" dur="250"/>
                                        <p:tgtEl>
                                          <p:spTgt spid="49"/>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mph" presetSubtype="0" fill="hold" grpId="3" nodeType="clickEffect">
                                  <p:stCondLst>
                                    <p:cond delay="0"/>
                                  </p:stCondLst>
                                  <p:childTnLst>
                                    <p:animScale>
                                      <p:cBhvr>
                                        <p:cTn id="102" dur="400" fill="hold"/>
                                        <p:tgtEl>
                                          <p:spTgt spid="9">
                                            <p:graphicEl>
                                              <a:chart seriesIdx="-4" categoryIdx="4" bldStep="category"/>
                                            </p:graphicEl>
                                          </p:spTgt>
                                        </p:tgtEl>
                                      </p:cBhvr>
                                      <p:by x="80000" y="80000"/>
                                    </p:animScale>
                                  </p:childTnLst>
                                </p:cTn>
                              </p:par>
                            </p:childTnLst>
                          </p:cTn>
                        </p:par>
                        <p:par>
                          <p:cTn id="103" fill="hold">
                            <p:stCondLst>
                              <p:cond delay="400"/>
                            </p:stCondLst>
                            <p:childTnLst>
                              <p:par>
                                <p:cTn id="104" presetID="6" presetClass="emph" presetSubtype="0" fill="hold" grpId="2" nodeType="afterEffect">
                                  <p:stCondLst>
                                    <p:cond delay="0"/>
                                  </p:stCondLst>
                                  <p:childTnLst>
                                    <p:animScale>
                                      <p:cBhvr>
                                        <p:cTn id="105" dur="400" fill="hold"/>
                                        <p:tgtEl>
                                          <p:spTgt spid="9">
                                            <p:graphicEl>
                                              <a:chart seriesIdx="-4" categoryIdx="5" bldStep="category"/>
                                            </p:graphicEl>
                                          </p:spTgt>
                                        </p:tgtEl>
                                      </p:cBhvr>
                                      <p:by x="125000" y="125000"/>
                                    </p:animScale>
                                  </p:childTnLst>
                                </p:cTn>
                              </p:par>
                            </p:childTnLst>
                          </p:cTn>
                        </p:par>
                        <p:par>
                          <p:cTn id="106" fill="hold">
                            <p:stCondLst>
                              <p:cond delay="800"/>
                            </p:stCondLst>
                            <p:childTnLst>
                              <p:par>
                                <p:cTn id="107" presetID="22" presetClass="entr" presetSubtype="8" fill="hold" nodeType="afterEffect">
                                  <p:stCondLst>
                                    <p:cond delay="0"/>
                                  </p:stCondLst>
                                  <p:childTnLst>
                                    <p:set>
                                      <p:cBhvr>
                                        <p:cTn id="108" dur="1" fill="hold">
                                          <p:stCondLst>
                                            <p:cond delay="0"/>
                                          </p:stCondLst>
                                        </p:cTn>
                                        <p:tgtEl>
                                          <p:spTgt spid="71"/>
                                        </p:tgtEl>
                                        <p:attrNameLst>
                                          <p:attrName>style.visibility</p:attrName>
                                        </p:attrNameLst>
                                      </p:cBhvr>
                                      <p:to>
                                        <p:strVal val="visible"/>
                                      </p:to>
                                    </p:set>
                                    <p:animEffect transition="in" filter="wipe(left)">
                                      <p:cBhvr>
                                        <p:cTn id="109" dur="250"/>
                                        <p:tgtEl>
                                          <p:spTgt spid="71"/>
                                        </p:tgtEl>
                                      </p:cBhvr>
                                    </p:animEffect>
                                  </p:childTnLst>
                                </p:cTn>
                              </p:par>
                            </p:childTnLst>
                          </p:cTn>
                        </p:par>
                      </p:childTnLst>
                    </p:cTn>
                  </p:par>
                  <p:par>
                    <p:cTn id="110" fill="hold">
                      <p:stCondLst>
                        <p:cond delay="indefinite"/>
                      </p:stCondLst>
                      <p:childTnLst>
                        <p:par>
                          <p:cTn id="111" fill="hold">
                            <p:stCondLst>
                              <p:cond delay="0"/>
                            </p:stCondLst>
                            <p:childTnLst>
                              <p:par>
                                <p:cTn id="112" presetID="6" presetClass="emph" presetSubtype="0" fill="hold" grpId="3" nodeType="clickEffect">
                                  <p:stCondLst>
                                    <p:cond delay="0"/>
                                  </p:stCondLst>
                                  <p:childTnLst>
                                    <p:animScale>
                                      <p:cBhvr>
                                        <p:cTn id="113" dur="400" fill="hold"/>
                                        <p:tgtEl>
                                          <p:spTgt spid="9">
                                            <p:graphicEl>
                                              <a:chart seriesIdx="-4" categoryIdx="5" bldStep="category"/>
                                            </p:graphicEl>
                                          </p:spTgt>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category"/>
        </p:bldSub>
      </p:bldGraphic>
      <p:bldGraphic spid="9" grpId="1" uiExpand="1">
        <p:bldSub>
          <a:bldChart bld="category"/>
        </p:bldSub>
      </p:bldGraphic>
      <p:bldGraphic spid="9" grpId="2" uiExpand="1">
        <p:bldSub>
          <a:bldChart bld="category"/>
        </p:bldSub>
      </p:bldGraphic>
      <p:bldGraphic spid="9" grpId="3" uiExpand="1">
        <p:bldSub>
          <a:bldChart bld="category"/>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BC87DB6-C798-48F9-BF7F-D5C054C59A32}"/>
              </a:ext>
            </a:extLst>
          </p:cNvPr>
          <p:cNvSpPr>
            <a:spLocks noGrp="1"/>
          </p:cNvSpPr>
          <p:nvPr>
            <p:ph type="sldNum" sz="quarter" idx="10"/>
          </p:nvPr>
        </p:nvSpPr>
        <p:spPr/>
        <p:txBody>
          <a:bodyPr/>
          <a:lstStyle/>
          <a:p>
            <a:fld id="{504C1DE9-5E13-4FDB-A606-8C9294287525}" type="slidenum">
              <a:rPr lang="de-DE" smtClean="0"/>
              <a:pPr/>
              <a:t>15</a:t>
            </a:fld>
            <a:endParaRPr lang="de-DE"/>
          </a:p>
        </p:txBody>
      </p:sp>
      <p:sp>
        <p:nvSpPr>
          <p:cNvPr id="4" name="Titel 1">
            <a:extLst>
              <a:ext uri="{FF2B5EF4-FFF2-40B4-BE49-F238E27FC236}">
                <a16:creationId xmlns:a16="http://schemas.microsoft.com/office/drawing/2014/main" id="{77BEC696-B392-409C-94C4-262E19B42099}"/>
              </a:ext>
            </a:extLst>
          </p:cNvPr>
          <p:cNvSpPr>
            <a:spLocks noGrp="1"/>
          </p:cNvSpPr>
          <p:nvPr>
            <p:ph type="title"/>
          </p:nvPr>
        </p:nvSpPr>
        <p:spPr>
          <a:xfrm>
            <a:off x="458946" y="72630"/>
            <a:ext cx="6493239"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Gruppenarbeit</a:t>
            </a:r>
            <a:r>
              <a:rPr lang="de-DE" sz="2200">
                <a:solidFill>
                  <a:srgbClr val="004077"/>
                </a:solidFill>
                <a:latin typeface="Arial" panose="020B0604020202020204" pitchFamily="34" charset="0"/>
                <a:cs typeface="Arial" panose="020B0604020202020204" pitchFamily="34" charset="0"/>
              </a:rPr>
              <a:t> – Seltene Erden</a:t>
            </a:r>
            <a:endParaRPr lang="de-DE"/>
          </a:p>
        </p:txBody>
      </p:sp>
      <p:sp>
        <p:nvSpPr>
          <p:cNvPr id="5" name="Inhaltsplatzhalter 3">
            <a:extLst>
              <a:ext uri="{FF2B5EF4-FFF2-40B4-BE49-F238E27FC236}">
                <a16:creationId xmlns:a16="http://schemas.microsoft.com/office/drawing/2014/main" id="{D5FA32FF-81CA-4027-BFFD-F949AE5962FE}"/>
              </a:ext>
            </a:extLst>
          </p:cNvPr>
          <p:cNvSpPr txBox="1">
            <a:spLocks/>
          </p:cNvSpPr>
          <p:nvPr/>
        </p:nvSpPr>
        <p:spPr>
          <a:xfrm>
            <a:off x="551851" y="1838528"/>
            <a:ext cx="7963499" cy="3164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600">
                <a:latin typeface="Arial" panose="020B0604020202020204" pitchFamily="34" charset="0"/>
                <a:cs typeface="Arial" panose="020B0604020202020204" pitchFamily="34" charset="0"/>
              </a:rPr>
              <a:t>Welche Elemente gehören zu den seltenen Erden (Seltenerdmetallen)?</a:t>
            </a:r>
          </a:p>
          <a:p>
            <a:pPr marL="0" indent="0">
              <a:buNone/>
            </a:pPr>
            <a:endParaRPr lang="de-DE" sz="3600">
              <a:latin typeface="Arial" panose="020B0604020202020204" pitchFamily="34" charset="0"/>
              <a:cs typeface="Arial" panose="020B0604020202020204" pitchFamily="34" charset="0"/>
            </a:endParaRPr>
          </a:p>
          <a:p>
            <a:pPr marL="0" indent="0">
              <a:buNone/>
            </a:pPr>
            <a:r>
              <a:rPr lang="de-DE" sz="3600">
                <a:latin typeface="Arial" panose="020B0604020202020204" pitchFamily="34" charset="0"/>
                <a:cs typeface="Arial" panose="020B0604020202020204" pitchFamily="34" charset="0"/>
              </a:rPr>
              <a:t>Welche befinden sich in Smartphones</a:t>
            </a:r>
          </a:p>
          <a:p>
            <a:pPr marL="0" indent="0" algn="ctr">
              <a:buNone/>
            </a:pPr>
            <a:r>
              <a:rPr lang="de-DE" sz="3600">
                <a:latin typeface="Arial" panose="020B0604020202020204" pitchFamily="34" charset="0"/>
                <a:cs typeface="Arial" panose="020B0604020202020204" pitchFamily="34" charset="0"/>
              </a:rPr>
              <a:t>und in welchen Bauteilen?</a:t>
            </a:r>
            <a:endParaRPr lang="de-DE" sz="4800"/>
          </a:p>
        </p:txBody>
      </p:sp>
    </p:spTree>
    <p:extLst>
      <p:ext uri="{BB962C8B-B14F-4D97-AF65-F5344CB8AC3E}">
        <p14:creationId xmlns:p14="http://schemas.microsoft.com/office/powerpoint/2010/main" val="2304537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Text enthält.&#10;&#10;Automatisch generierte Beschreibung">
            <a:extLst>
              <a:ext uri="{FF2B5EF4-FFF2-40B4-BE49-F238E27FC236}">
                <a16:creationId xmlns:a16="http://schemas.microsoft.com/office/drawing/2014/main" id="{396BAA5D-1E63-AC80-5C99-EBD1B146D7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000" y="936000"/>
            <a:ext cx="8576686" cy="5076000"/>
          </a:xfrm>
          <a:prstGeom prst="rect">
            <a:avLst/>
          </a:prstGeom>
        </p:spPr>
      </p:pic>
      <p:pic>
        <p:nvPicPr>
          <p:cNvPr id="25" name="Grafik 24" descr="Ein Bild, das Text enthält.&#10;&#10;Automatisch generierte Beschreibung">
            <a:extLst>
              <a:ext uri="{FF2B5EF4-FFF2-40B4-BE49-F238E27FC236}">
                <a16:creationId xmlns:a16="http://schemas.microsoft.com/office/drawing/2014/main" id="{47AFA815-1053-4068-B972-56CC130DFD2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000" y="936000"/>
            <a:ext cx="8576686" cy="5076000"/>
          </a:xfrm>
          <a:prstGeom prst="rect">
            <a:avLst/>
          </a:prstGeom>
        </p:spPr>
      </p:pic>
      <p:pic>
        <p:nvPicPr>
          <p:cNvPr id="27" name="Grafik 26">
            <a:extLst>
              <a:ext uri="{FF2B5EF4-FFF2-40B4-BE49-F238E27FC236}">
                <a16:creationId xmlns:a16="http://schemas.microsoft.com/office/drawing/2014/main" id="{3A95855F-E1E2-8233-7EDC-B269BD3A2A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4000" y="936000"/>
            <a:ext cx="8576686" cy="5076000"/>
          </a:xfrm>
          <a:prstGeom prst="rect">
            <a:avLst/>
          </a:prstGeom>
        </p:spPr>
      </p:pic>
      <p:pic>
        <p:nvPicPr>
          <p:cNvPr id="29" name="Grafik 28">
            <a:extLst>
              <a:ext uri="{FF2B5EF4-FFF2-40B4-BE49-F238E27FC236}">
                <a16:creationId xmlns:a16="http://schemas.microsoft.com/office/drawing/2014/main" id="{2DB201D3-8DBE-815D-BC48-BAA4DDCB8E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4000" y="936000"/>
            <a:ext cx="8576686" cy="5076000"/>
          </a:xfrm>
          <a:prstGeom prst="rect">
            <a:avLst/>
          </a:prstGeom>
        </p:spPr>
      </p:pic>
      <p:pic>
        <p:nvPicPr>
          <p:cNvPr id="31" name="Grafik 30" descr="Ein Bild, das Text, Waffe enthält.&#10;&#10;Automatisch generierte Beschreibung">
            <a:extLst>
              <a:ext uri="{FF2B5EF4-FFF2-40B4-BE49-F238E27FC236}">
                <a16:creationId xmlns:a16="http://schemas.microsoft.com/office/drawing/2014/main" id="{B3F4D36B-4D51-9FBD-6FAF-EBD12945F96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4000" y="936000"/>
            <a:ext cx="8576686" cy="5076000"/>
          </a:xfrm>
          <a:prstGeom prst="rect">
            <a:avLst/>
          </a:prstGeom>
        </p:spPr>
      </p:pic>
      <p:pic>
        <p:nvPicPr>
          <p:cNvPr id="33" name="Grafik 32" descr="Ein Bild, das Text, Waffe, Messer enthält.&#10;&#10;Automatisch generierte Beschreibung">
            <a:extLst>
              <a:ext uri="{FF2B5EF4-FFF2-40B4-BE49-F238E27FC236}">
                <a16:creationId xmlns:a16="http://schemas.microsoft.com/office/drawing/2014/main" id="{5520B95F-315F-83F3-84CF-C11D407B6BC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4000" y="936000"/>
            <a:ext cx="8576686" cy="5076000"/>
          </a:xfrm>
          <a:prstGeom prst="rect">
            <a:avLst/>
          </a:prstGeom>
        </p:spPr>
      </p:pic>
      <p:pic>
        <p:nvPicPr>
          <p:cNvPr id="35" name="Grafik 34" descr="Ein Bild, das Text, Waffe, Messer enthält.&#10;&#10;Automatisch generierte Beschreibung">
            <a:extLst>
              <a:ext uri="{FF2B5EF4-FFF2-40B4-BE49-F238E27FC236}">
                <a16:creationId xmlns:a16="http://schemas.microsoft.com/office/drawing/2014/main" id="{3DAC1D1D-5ACE-7F23-55AC-0700520CEBB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4000" y="936000"/>
            <a:ext cx="8576686" cy="5076000"/>
          </a:xfrm>
          <a:prstGeom prst="rect">
            <a:avLst/>
          </a:prstGeom>
        </p:spPr>
      </p:pic>
      <p:sp>
        <p:nvSpPr>
          <p:cNvPr id="2" name="Titel 1"/>
          <p:cNvSpPr>
            <a:spLocks noGrp="1"/>
          </p:cNvSpPr>
          <p:nvPr>
            <p:ph type="title"/>
          </p:nvPr>
        </p:nvSpPr>
        <p:spPr>
          <a:xfrm>
            <a:off x="468000" y="84631"/>
            <a:ext cx="4571502"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Rohstoffe im Smartphone</a:t>
            </a:r>
            <a:endParaRPr lang="de-DE" sz="480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16</a:t>
            </a:fld>
            <a:endParaRPr lang="de-DE">
              <a:solidFill>
                <a:srgbClr val="003A79">
                  <a:tint val="75000"/>
                </a:srgbClr>
              </a:solidFill>
            </a:endParaRPr>
          </a:p>
        </p:txBody>
      </p:sp>
      <p:sp>
        <p:nvSpPr>
          <p:cNvPr id="7" name="Textplatzhalter 6"/>
          <p:cNvSpPr>
            <a:spLocks noGrp="1"/>
          </p:cNvSpPr>
          <p:nvPr>
            <p:ph type="body" sz="quarter" idx="13"/>
          </p:nvPr>
        </p:nvSpPr>
        <p:spPr>
          <a:xfrm rot="16200000">
            <a:off x="6466342" y="3416902"/>
            <a:ext cx="4793048" cy="209301"/>
          </a:xfrm>
        </p:spPr>
        <p:txBody>
          <a:bodyPr>
            <a:noAutofit/>
          </a:bodyPr>
          <a:lstStyle/>
          <a:p>
            <a:pPr algn="just"/>
            <a:endParaRPr lang="de-DE" sz="800" dirty="0">
              <a:effectLst/>
              <a:latin typeface="Arial" panose="020B0604020202020204" pitchFamily="34" charset="0"/>
              <a:cs typeface="Arial" panose="020B0604020202020204" pitchFamily="34" charset="0"/>
            </a:endParaRPr>
          </a:p>
        </p:txBody>
      </p:sp>
      <p:sp>
        <p:nvSpPr>
          <p:cNvPr id="3" name="Textplatzhalter 6">
            <a:extLst>
              <a:ext uri="{FF2B5EF4-FFF2-40B4-BE49-F238E27FC236}">
                <a16:creationId xmlns:a16="http://schemas.microsoft.com/office/drawing/2014/main" id="{21DCF6DF-C805-445D-0765-32BF72D623FD}"/>
              </a:ext>
            </a:extLst>
          </p:cNvPr>
          <p:cNvSpPr txBox="1">
            <a:spLocks/>
          </p:cNvSpPr>
          <p:nvPr/>
        </p:nvSpPr>
        <p:spPr>
          <a:xfrm>
            <a:off x="3067671" y="6277914"/>
            <a:ext cx="4793048" cy="2093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 kern="120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effectLst/>
                <a:latin typeface="Arial" panose="020B0604020202020204" pitchFamily="34" charset="0"/>
                <a:ea typeface="Arial" panose="020B0604020202020204" pitchFamily="34" charset="0"/>
              </a:rPr>
              <a:t>Swisscom. (27. 10. 2021). Von https://www.swisscom.ch/de/magazin/digitalisierung-im-alltag/gold-rohstoffe-smartphone/ abgerufen</a:t>
            </a:r>
          </a:p>
          <a:p>
            <a:pPr algn="just"/>
            <a:endParaRPr lang="de-DE" sz="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76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84631"/>
            <a:ext cx="4571502" cy="824400"/>
          </a:xfrm>
        </p:spPr>
        <p:txBody>
          <a:bodyPr>
            <a:normAutofit/>
          </a:bodyPr>
          <a:lstStyle/>
          <a:p>
            <a:pPr>
              <a:lnSpc>
                <a:spcPct val="100000"/>
              </a:lnSpc>
            </a:pPr>
            <a:r>
              <a:rPr lang="de-DE" sz="2400" err="1">
                <a:solidFill>
                  <a:srgbClr val="004077"/>
                </a:solidFill>
                <a:latin typeface="Arial" panose="020B0604020202020204" pitchFamily="34" charset="0"/>
                <a:cs typeface="Arial" panose="020B0604020202020204" pitchFamily="34" charset="0"/>
              </a:rPr>
              <a:t>Serious</a:t>
            </a:r>
            <a:r>
              <a:rPr lang="de-DE" sz="2400">
                <a:solidFill>
                  <a:srgbClr val="004077"/>
                </a:solidFill>
                <a:latin typeface="Arial" panose="020B0604020202020204" pitchFamily="34" charset="0"/>
                <a:cs typeface="Arial" panose="020B0604020202020204" pitchFamily="34" charset="0"/>
              </a:rPr>
              <a:t> Game - Neodym</a:t>
            </a:r>
            <a:endParaRPr lang="de-DE" sz="480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17</a:t>
            </a:fld>
            <a:endParaRPr lang="de-DE">
              <a:solidFill>
                <a:srgbClr val="003A79">
                  <a:tint val="75000"/>
                </a:srgbClr>
              </a:solidFill>
            </a:endParaRPr>
          </a:p>
        </p:txBody>
      </p:sp>
      <p:sp>
        <p:nvSpPr>
          <p:cNvPr id="7" name="Textplatzhalter 6"/>
          <p:cNvSpPr>
            <a:spLocks noGrp="1"/>
          </p:cNvSpPr>
          <p:nvPr>
            <p:ph type="body" sz="quarter" idx="13"/>
          </p:nvPr>
        </p:nvSpPr>
        <p:spPr>
          <a:xfrm>
            <a:off x="2846842" y="6289411"/>
            <a:ext cx="4793048" cy="209301"/>
          </a:xfrm>
        </p:spPr>
        <p:txBody>
          <a:bodyPr>
            <a:noAutofit/>
          </a:bodyPr>
          <a:lstStyle/>
          <a:p>
            <a:pPr algn="just"/>
            <a:r>
              <a:rPr lang="de-DE" sz="800">
                <a:latin typeface="Arial" panose="020B0604020202020204" pitchFamily="34" charset="0"/>
                <a:ea typeface="Arial" panose="020B0604020202020204" pitchFamily="34" charset="0"/>
              </a:rPr>
              <a:t>https://www.bcp.fu-berlin.de/natlab/e-learning/serious_game_neodym</a:t>
            </a:r>
            <a:endParaRPr lang="de-DE" sz="800">
              <a:effectLst/>
              <a:latin typeface="Arial" panose="020B0604020202020204" pitchFamily="34" charset="0"/>
              <a:cs typeface="Arial" panose="020B0604020202020204" pitchFamily="34" charset="0"/>
            </a:endParaRPr>
          </a:p>
        </p:txBody>
      </p:sp>
      <p:pic>
        <p:nvPicPr>
          <p:cNvPr id="5" name="2503986952">
            <a:hlinkClick r:id="" action="ppaction://media"/>
            <a:extLst>
              <a:ext uri="{FF2B5EF4-FFF2-40B4-BE49-F238E27FC236}">
                <a16:creationId xmlns:a16="http://schemas.microsoft.com/office/drawing/2014/main" id="{7E117896-6AD3-E9E0-E52C-2BC6507836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4812" y="966446"/>
            <a:ext cx="8374375" cy="5024625"/>
          </a:xfrm>
          <a:prstGeom prst="rect">
            <a:avLst/>
          </a:prstGeom>
        </p:spPr>
      </p:pic>
    </p:spTree>
    <p:extLst>
      <p:ext uri="{BB962C8B-B14F-4D97-AF65-F5344CB8AC3E}">
        <p14:creationId xmlns:p14="http://schemas.microsoft.com/office/powerpoint/2010/main" val="36785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85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84631"/>
            <a:ext cx="4571502" cy="824400"/>
          </a:xfrm>
        </p:spPr>
        <p:txBody>
          <a:bodyPr>
            <a:normAutofit/>
          </a:bodyPr>
          <a:lstStyle/>
          <a:p>
            <a:pPr>
              <a:lnSpc>
                <a:spcPct val="100000"/>
              </a:lnSpc>
            </a:pPr>
            <a:r>
              <a:rPr lang="de-DE" sz="2400" err="1">
                <a:solidFill>
                  <a:srgbClr val="004077"/>
                </a:solidFill>
                <a:latin typeface="Arial" panose="020B0604020202020204" pitchFamily="34" charset="0"/>
                <a:cs typeface="Arial" panose="020B0604020202020204" pitchFamily="34" charset="0"/>
              </a:rPr>
              <a:t>Serious</a:t>
            </a:r>
            <a:r>
              <a:rPr lang="de-DE" sz="2400">
                <a:solidFill>
                  <a:srgbClr val="004077"/>
                </a:solidFill>
                <a:latin typeface="Arial" panose="020B0604020202020204" pitchFamily="34" charset="0"/>
                <a:cs typeface="Arial" panose="020B0604020202020204" pitchFamily="34" charset="0"/>
              </a:rPr>
              <a:t> Game - Neodym</a:t>
            </a:r>
            <a:endParaRPr lang="de-DE" sz="480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18</a:t>
            </a:fld>
            <a:endParaRPr lang="de-DE">
              <a:solidFill>
                <a:srgbClr val="003A79">
                  <a:tint val="75000"/>
                </a:srgbClr>
              </a:solidFill>
            </a:endParaRPr>
          </a:p>
        </p:txBody>
      </p:sp>
      <p:sp>
        <p:nvSpPr>
          <p:cNvPr id="4" name="Textplatzhalter 3">
            <a:extLst>
              <a:ext uri="{FF2B5EF4-FFF2-40B4-BE49-F238E27FC236}">
                <a16:creationId xmlns:a16="http://schemas.microsoft.com/office/drawing/2014/main" id="{1BD57D8C-C781-F8DE-B073-6A7D183E24A7}"/>
              </a:ext>
            </a:extLst>
          </p:cNvPr>
          <p:cNvSpPr>
            <a:spLocks noGrp="1"/>
          </p:cNvSpPr>
          <p:nvPr>
            <p:ph type="body" sz="quarter" idx="13"/>
          </p:nvPr>
        </p:nvSpPr>
        <p:spPr/>
        <p:txBody>
          <a:bodyPr>
            <a:normAutofit fontScale="25000" lnSpcReduction="20000"/>
          </a:bodyPr>
          <a:lstStyle/>
          <a:p>
            <a:endParaRPr lang="de-DE"/>
          </a:p>
        </p:txBody>
      </p:sp>
      <p:sp>
        <p:nvSpPr>
          <p:cNvPr id="9" name="Textfeld 8">
            <a:extLst>
              <a:ext uri="{FF2B5EF4-FFF2-40B4-BE49-F238E27FC236}">
                <a16:creationId xmlns:a16="http://schemas.microsoft.com/office/drawing/2014/main" id="{5466F074-2463-053D-7B6D-59D0FCB707E7}"/>
              </a:ext>
            </a:extLst>
          </p:cNvPr>
          <p:cNvSpPr txBox="1"/>
          <p:nvPr/>
        </p:nvSpPr>
        <p:spPr>
          <a:xfrm>
            <a:off x="2562916" y="5554583"/>
            <a:ext cx="4018168" cy="400110"/>
          </a:xfrm>
          <a:prstGeom prst="rect">
            <a:avLst/>
          </a:prstGeom>
          <a:noFill/>
        </p:spPr>
        <p:txBody>
          <a:bodyPr wrap="square">
            <a:spAutoFit/>
          </a:bodyPr>
          <a:lstStyle/>
          <a:p>
            <a:r>
              <a:rPr lang="de-DE" sz="2000" dirty="0"/>
              <a:t>https://neodym.natlab.fu-berlin.de/</a:t>
            </a:r>
          </a:p>
        </p:txBody>
      </p:sp>
      <p:pic>
        <p:nvPicPr>
          <p:cNvPr id="5" name="Grafik 4" descr="Ein Bild, das Muster, Quadrat, Pixel, Design enthält.&#10;&#10;Automatisch generierte Beschreibung">
            <a:extLst>
              <a:ext uri="{FF2B5EF4-FFF2-40B4-BE49-F238E27FC236}">
                <a16:creationId xmlns:a16="http://schemas.microsoft.com/office/drawing/2014/main" id="{EA9B1B1E-9F16-6069-A144-44E7E7CF24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2000" y="1221099"/>
            <a:ext cx="4320000" cy="4320000"/>
          </a:xfrm>
          <a:prstGeom prst="rect">
            <a:avLst/>
          </a:prstGeom>
        </p:spPr>
      </p:pic>
    </p:spTree>
    <p:extLst>
      <p:ext uri="{BB962C8B-B14F-4D97-AF65-F5344CB8AC3E}">
        <p14:creationId xmlns:p14="http://schemas.microsoft.com/office/powerpoint/2010/main" val="2947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9135" y="77330"/>
            <a:ext cx="8205730" cy="824400"/>
          </a:xfrm>
        </p:spPr>
        <p:txBody>
          <a:bodyPr lIns="90000">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Abbau Tantal</a:t>
            </a:r>
            <a:endParaRPr lang="de-DE" sz="240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19</a:t>
            </a:fld>
            <a:endParaRPr lang="de-DE">
              <a:solidFill>
                <a:srgbClr val="003A79">
                  <a:tint val="75000"/>
                </a:srgbClr>
              </a:solidFill>
            </a:endParaRPr>
          </a:p>
        </p:txBody>
      </p:sp>
      <p:sp>
        <p:nvSpPr>
          <p:cNvPr id="7" name="Textplatzhalter 6"/>
          <p:cNvSpPr>
            <a:spLocks noGrp="1"/>
          </p:cNvSpPr>
          <p:nvPr>
            <p:ph type="body" sz="quarter" idx="13"/>
          </p:nvPr>
        </p:nvSpPr>
        <p:spPr>
          <a:xfrm>
            <a:off x="2887268" y="6110838"/>
            <a:ext cx="4793048" cy="209301"/>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a:effectLst/>
                <a:latin typeface="Arial" panose="020B0604020202020204" pitchFamily="34" charset="0"/>
                <a:ea typeface="Arial" panose="020B0604020202020204" pitchFamily="34" charset="0"/>
              </a:rPr>
              <a:t>BGR-Bund. (28. 10. 2021). Von https://www.bgr.bund.de/DE/Themen/Min_rohstoffe/Projekte/Lagerstaettenforschung-abgeschlossen/LF_Herkunftrsnachweis_COLTAN_Newsletter01-2010.html?nn=5091226 abgerufen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err="1">
                <a:effectLst/>
                <a:latin typeface="Arial" panose="020B0604020202020204" pitchFamily="34" charset="0"/>
                <a:ea typeface="Arial" panose="020B0604020202020204" pitchFamily="34" charset="0"/>
              </a:rPr>
              <a:t>Medeor</a:t>
            </a:r>
            <a:r>
              <a:rPr lang="de-DE" sz="800">
                <a:effectLst/>
                <a:latin typeface="Arial" panose="020B0604020202020204" pitchFamily="34" charset="0"/>
                <a:ea typeface="Arial" panose="020B0604020202020204" pitchFamily="34" charset="0"/>
              </a:rPr>
              <a:t>. (28. 10. 2021). Von https://medeor.de/de/hilfsprojekte/hilfsprojekte-weltweit/afrika/demokratischerepublikkongo.html abgerufen</a:t>
            </a:r>
          </a:p>
          <a:p>
            <a:pPr algn="just"/>
            <a:endParaRPr lang="de-DE" sz="800">
              <a:effectLst/>
              <a:latin typeface="Arial" panose="020B0604020202020204" pitchFamily="34" charset="0"/>
              <a:cs typeface="Arial" panose="020B0604020202020204" pitchFamily="34" charset="0"/>
            </a:endParaRPr>
          </a:p>
        </p:txBody>
      </p:sp>
      <p:sp>
        <p:nvSpPr>
          <p:cNvPr id="4" name="Inhaltsplatzhalter 3">
            <a:extLst>
              <a:ext uri="{FF2B5EF4-FFF2-40B4-BE49-F238E27FC236}">
                <a16:creationId xmlns:a16="http://schemas.microsoft.com/office/drawing/2014/main" id="{9EB51CD8-6A07-4D1C-8413-1A15489BE802}"/>
              </a:ext>
            </a:extLst>
          </p:cNvPr>
          <p:cNvSpPr>
            <a:spLocks noGrp="1"/>
          </p:cNvSpPr>
          <p:nvPr>
            <p:ph idx="1"/>
          </p:nvPr>
        </p:nvSpPr>
        <p:spPr>
          <a:xfrm>
            <a:off x="468000" y="1339912"/>
            <a:ext cx="4136112" cy="4339925"/>
          </a:xfrm>
        </p:spPr>
        <p:txBody>
          <a:bodyPr/>
          <a:lstStyle/>
          <a:p>
            <a:r>
              <a:rPr lang="de-DE" sz="2400">
                <a:latin typeface="Arial" panose="020B0604020202020204" pitchFamily="34" charset="0"/>
                <a:cs typeface="Arial" panose="020B0604020202020204" pitchFamily="34" charset="0"/>
              </a:rPr>
              <a:t>Tantal besitzt hohe elektrische Kapazität  </a:t>
            </a:r>
          </a:p>
          <a:p>
            <a:pPr lvl="1">
              <a:buFont typeface="Wingdings" panose="05000000000000000000" pitchFamily="2" charset="2"/>
              <a:buChar char="Ø"/>
            </a:pPr>
            <a:r>
              <a:rPr lang="de-DE" sz="2000">
                <a:latin typeface="Arial" panose="020B0604020202020204" pitchFamily="34" charset="0"/>
                <a:cs typeface="Arial" panose="020B0604020202020204" pitchFamily="34" charset="0"/>
              </a:rPr>
              <a:t>Herstellung winziger Kondensatoren möglich</a:t>
            </a:r>
          </a:p>
          <a:p>
            <a:pPr marL="0" indent="0">
              <a:buNone/>
            </a:pPr>
            <a:endParaRPr lang="de-DE" sz="1600">
              <a:latin typeface="Arial" panose="020B0604020202020204" pitchFamily="34" charset="0"/>
              <a:cs typeface="Arial" panose="020B0604020202020204" pitchFamily="34" charset="0"/>
            </a:endParaRPr>
          </a:p>
          <a:p>
            <a:r>
              <a:rPr lang="de-DE" sz="2400">
                <a:latin typeface="Arial" panose="020B0604020202020204" pitchFamily="34" charset="0"/>
                <a:cs typeface="Arial" panose="020B0604020202020204" pitchFamily="34" charset="0"/>
              </a:rPr>
              <a:t>Abbau u.a. in D.R. Kongo bei hoher Arbeitszeit und schlechtem Lohn</a:t>
            </a:r>
          </a:p>
          <a:p>
            <a:pPr marL="0" indent="0">
              <a:buNone/>
            </a:pPr>
            <a:endParaRPr lang="de-DE" sz="1800">
              <a:latin typeface="Arial" panose="020B0604020202020204" pitchFamily="34" charset="0"/>
              <a:cs typeface="Arial" panose="020B0604020202020204" pitchFamily="34" charset="0"/>
            </a:endParaRPr>
          </a:p>
          <a:p>
            <a:r>
              <a:rPr lang="de-DE" sz="2400">
                <a:latin typeface="Arial" panose="020B0604020202020204" pitchFamily="34" charset="0"/>
                <a:cs typeface="Arial" panose="020B0604020202020204" pitchFamily="34" charset="0"/>
              </a:rPr>
              <a:t>Folgen: schwere Umweltschädigung und soziale Konflikte</a:t>
            </a:r>
          </a:p>
          <a:p>
            <a:endParaRPr lang="de-DE" sz="2000"/>
          </a:p>
        </p:txBody>
      </p:sp>
      <p:pic>
        <p:nvPicPr>
          <p:cNvPr id="8" name="Grafik 7">
            <a:extLst>
              <a:ext uri="{FF2B5EF4-FFF2-40B4-BE49-F238E27FC236}">
                <a16:creationId xmlns:a16="http://schemas.microsoft.com/office/drawing/2014/main" id="{5C38D900-3B94-4121-BED4-370BA6D9AA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10991" y="1261221"/>
            <a:ext cx="2947244" cy="1967540"/>
          </a:xfrm>
          <a:prstGeom prst="rect">
            <a:avLst/>
          </a:prstGeom>
          <a:ln>
            <a:noFill/>
          </a:ln>
          <a:effectLst>
            <a:outerShdw blurRad="292100" dist="139700" dir="2700000" algn="tl" rotWithShape="0">
              <a:srgbClr val="333333">
                <a:alpha val="65000"/>
              </a:srgbClr>
            </a:outerShdw>
          </a:effectLst>
        </p:spPr>
      </p:pic>
      <p:pic>
        <p:nvPicPr>
          <p:cNvPr id="9" name="Inhaltsplatzhalter 5">
            <a:extLst>
              <a:ext uri="{FF2B5EF4-FFF2-40B4-BE49-F238E27FC236}">
                <a16:creationId xmlns:a16="http://schemas.microsoft.com/office/drawing/2014/main" id="{6DB86196-A45D-4038-8F70-B95EF590DE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0989" y="3564800"/>
            <a:ext cx="2947245" cy="22045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301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fade">
                                      <p:cBhvr>
                                        <p:cTn id="3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D8119C-4BF6-453F-B993-1DC9D9F00770}"/>
              </a:ext>
            </a:extLst>
          </p:cNvPr>
          <p:cNvSpPr>
            <a:spLocks noGrp="1"/>
          </p:cNvSpPr>
          <p:nvPr>
            <p:ph type="sldNum" sz="quarter" idx="10"/>
          </p:nvPr>
        </p:nvSpPr>
        <p:spPr/>
        <p:txBody>
          <a:bodyPr/>
          <a:lstStyle/>
          <a:p>
            <a:fld id="{504C1DE9-5E13-4FDB-A606-8C9294287525}" type="slidenum">
              <a:rPr lang="de-DE" smtClean="0"/>
              <a:pPr/>
              <a:t>2</a:t>
            </a:fld>
            <a:endParaRPr lang="de-DE"/>
          </a:p>
        </p:txBody>
      </p:sp>
      <p:sp>
        <p:nvSpPr>
          <p:cNvPr id="4" name="Titel 1">
            <a:extLst>
              <a:ext uri="{FF2B5EF4-FFF2-40B4-BE49-F238E27FC236}">
                <a16:creationId xmlns:a16="http://schemas.microsoft.com/office/drawing/2014/main" id="{710AB685-9133-406B-8AAD-1F9471BAC4FA}"/>
              </a:ext>
            </a:extLst>
          </p:cNvPr>
          <p:cNvSpPr>
            <a:spLocks noGrp="1"/>
          </p:cNvSpPr>
          <p:nvPr>
            <p:ph type="title"/>
          </p:nvPr>
        </p:nvSpPr>
        <p:spPr>
          <a:xfrm>
            <a:off x="468000" y="50489"/>
            <a:ext cx="8208000"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Demontage eines Smartphones</a:t>
            </a:r>
            <a:endParaRPr lang="de-DE" sz="4800"/>
          </a:p>
        </p:txBody>
      </p:sp>
      <p:sp>
        <p:nvSpPr>
          <p:cNvPr id="5" name="Inhaltsplatzhalter 3">
            <a:extLst>
              <a:ext uri="{FF2B5EF4-FFF2-40B4-BE49-F238E27FC236}">
                <a16:creationId xmlns:a16="http://schemas.microsoft.com/office/drawing/2014/main" id="{C2580F4B-B406-4191-863E-DE4FB9D91770}"/>
              </a:ext>
            </a:extLst>
          </p:cNvPr>
          <p:cNvSpPr txBox="1">
            <a:spLocks/>
          </p:cNvSpPr>
          <p:nvPr/>
        </p:nvSpPr>
        <p:spPr>
          <a:xfrm>
            <a:off x="1338857" y="1890539"/>
            <a:ext cx="8208000" cy="44658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600" dirty="0">
                <a:latin typeface="Arial" panose="020B0604020202020204" pitchFamily="34" charset="0"/>
                <a:cs typeface="Arial" panose="020B0604020202020204" pitchFamily="34" charset="0"/>
              </a:rPr>
              <a:t>1-2 Personen pro Smartphone</a:t>
            </a:r>
          </a:p>
          <a:p>
            <a:pPr marL="0" indent="0">
              <a:buNone/>
            </a:pPr>
            <a:endParaRPr lang="de-DE" sz="3600" dirty="0">
              <a:latin typeface="Arial" panose="020B0604020202020204" pitchFamily="34" charset="0"/>
              <a:cs typeface="Arial" panose="020B0604020202020204" pitchFamily="34" charset="0"/>
            </a:endParaRPr>
          </a:p>
          <a:p>
            <a:r>
              <a:rPr lang="de-DE" sz="3600" dirty="0">
                <a:latin typeface="Arial" panose="020B0604020202020204" pitchFamily="34" charset="0"/>
                <a:cs typeface="Arial" panose="020B0604020202020204" pitchFamily="34" charset="0"/>
              </a:rPr>
              <a:t>Wahl des Smartphones</a:t>
            </a:r>
          </a:p>
          <a:p>
            <a:pPr marL="0" indent="0">
              <a:buNone/>
            </a:pPr>
            <a:endParaRPr lang="de-DE" sz="3600" dirty="0">
              <a:latin typeface="Arial" panose="020B0604020202020204" pitchFamily="34" charset="0"/>
              <a:cs typeface="Arial" panose="020B0604020202020204" pitchFamily="34" charset="0"/>
            </a:endParaRPr>
          </a:p>
          <a:p>
            <a:r>
              <a:rPr lang="de-DE" sz="3600" dirty="0">
                <a:latin typeface="Arial" panose="020B0604020202020204" pitchFamily="34" charset="0"/>
                <a:cs typeface="Arial" panose="020B0604020202020204" pitchFamily="34" charset="0"/>
              </a:rPr>
              <a:t>Eigenständige Demontage</a:t>
            </a:r>
          </a:p>
          <a:p>
            <a:pPr lvl="1"/>
            <a:endParaRPr lang="de-DE" sz="1400" dirty="0">
              <a:latin typeface="Arial" panose="020B0604020202020204" pitchFamily="34" charset="0"/>
              <a:cs typeface="Arial" panose="020B0604020202020204" pitchFamily="34" charset="0"/>
            </a:endParaRPr>
          </a:p>
          <a:p>
            <a:pPr marL="0" indent="0">
              <a:buNone/>
            </a:pPr>
            <a:endParaRPr lang="de-DE" dirty="0"/>
          </a:p>
        </p:txBody>
      </p:sp>
    </p:spTree>
    <p:extLst>
      <p:ext uri="{BB962C8B-B14F-4D97-AF65-F5344CB8AC3E}">
        <p14:creationId xmlns:p14="http://schemas.microsoft.com/office/powerpoint/2010/main" val="2332418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80437"/>
            <a:ext cx="8205730"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Abbau Lithium</a:t>
            </a:r>
            <a:endParaRPr lang="de-DE" sz="480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20</a:t>
            </a:fld>
            <a:endParaRPr lang="de-DE">
              <a:solidFill>
                <a:srgbClr val="003A79">
                  <a:tint val="75000"/>
                </a:srgbClr>
              </a:solidFill>
            </a:endParaRPr>
          </a:p>
        </p:txBody>
      </p:sp>
      <p:sp>
        <p:nvSpPr>
          <p:cNvPr id="7" name="Textplatzhalter 6"/>
          <p:cNvSpPr>
            <a:spLocks noGrp="1"/>
          </p:cNvSpPr>
          <p:nvPr>
            <p:ph type="body" sz="quarter" idx="13"/>
          </p:nvPr>
        </p:nvSpPr>
        <p:spPr>
          <a:xfrm>
            <a:off x="2886664" y="6251700"/>
            <a:ext cx="4793048" cy="209301"/>
          </a:xfrm>
        </p:spPr>
        <p:txBody>
          <a:bodyPr>
            <a:noAutofit/>
          </a:bodyPr>
          <a:lstStyle/>
          <a:p>
            <a:pPr algn="just"/>
            <a:r>
              <a:rPr lang="de-DE" sz="800" err="1">
                <a:effectLst/>
                <a:latin typeface="Arial" panose="020B0604020202020204" pitchFamily="34" charset="0"/>
                <a:cs typeface="Arial" panose="020B0604020202020204" pitchFamily="34" charset="0"/>
              </a:rPr>
              <a:t>Heks</a:t>
            </a:r>
            <a:r>
              <a:rPr lang="de-DE" sz="800">
                <a:effectLst/>
                <a:latin typeface="Arial" panose="020B0604020202020204" pitchFamily="34" charset="0"/>
                <a:cs typeface="Arial" panose="020B0604020202020204" pitchFamily="34" charset="0"/>
              </a:rPr>
              <a:t>. (31. 12. 2021). Von https://www.heks.ch/thema/fairer-konsum/elektromobilitaet/ abgerufen  Hajo </a:t>
            </a:r>
            <a:r>
              <a:rPr lang="de-DE" sz="800" err="1">
                <a:effectLst/>
                <a:latin typeface="Arial" panose="020B0604020202020204" pitchFamily="34" charset="0"/>
                <a:cs typeface="Arial" panose="020B0604020202020204" pitchFamily="34" charset="0"/>
              </a:rPr>
              <a:t>Siewer</a:t>
            </a:r>
            <a:r>
              <a:rPr lang="de-DE" sz="800">
                <a:effectLst/>
                <a:latin typeface="Arial" panose="020B0604020202020204" pitchFamily="34" charset="0"/>
                <a:cs typeface="Arial" panose="020B0604020202020204" pitchFamily="34" charset="0"/>
              </a:rPr>
              <a:t>. (31. 12. 2021). Von https://www.hajosiewer.de/reisen-nach-chile/infos-chile-reisen/ abgerufen</a:t>
            </a:r>
          </a:p>
          <a:p>
            <a:pPr algn="just"/>
            <a:endParaRPr lang="de-DE" sz="800">
              <a:effectLst/>
              <a:latin typeface="Arial" panose="020B0604020202020204" pitchFamily="34" charset="0"/>
              <a:cs typeface="Arial" panose="020B0604020202020204" pitchFamily="34" charset="0"/>
            </a:endParaRPr>
          </a:p>
        </p:txBody>
      </p:sp>
      <p:pic>
        <p:nvPicPr>
          <p:cNvPr id="8" name="Inhaltsplatzhalter 5">
            <a:extLst>
              <a:ext uri="{FF2B5EF4-FFF2-40B4-BE49-F238E27FC236}">
                <a16:creationId xmlns:a16="http://schemas.microsoft.com/office/drawing/2014/main" id="{DF87EDE1-44ED-46AC-AB54-CA106F09BB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8046" y="1488843"/>
            <a:ext cx="1551591" cy="2060831"/>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5B68EF4F-A656-43C9-B27C-9B961030EC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82038" y="3821201"/>
            <a:ext cx="2891212" cy="1858636"/>
          </a:xfrm>
          <a:prstGeom prst="rect">
            <a:avLst/>
          </a:prstGeom>
          <a:ln>
            <a:noFill/>
          </a:ln>
          <a:effectLst>
            <a:outerShdw blurRad="292100" dist="139700" dir="2700000" algn="tl" rotWithShape="0">
              <a:srgbClr val="333333">
                <a:alpha val="65000"/>
              </a:srgbClr>
            </a:outerShdw>
          </a:effectLst>
        </p:spPr>
      </p:pic>
      <p:sp>
        <p:nvSpPr>
          <p:cNvPr id="10" name="Inhaltsplatzhalter 3">
            <a:extLst>
              <a:ext uri="{FF2B5EF4-FFF2-40B4-BE49-F238E27FC236}">
                <a16:creationId xmlns:a16="http://schemas.microsoft.com/office/drawing/2014/main" id="{5D1B44BA-DE80-4155-A1E7-F965FD5093C5}"/>
              </a:ext>
            </a:extLst>
          </p:cNvPr>
          <p:cNvSpPr txBox="1">
            <a:spLocks/>
          </p:cNvSpPr>
          <p:nvPr/>
        </p:nvSpPr>
        <p:spPr>
          <a:xfrm>
            <a:off x="467999" y="1339912"/>
            <a:ext cx="4793048" cy="433992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de-DE" sz="2800" kern="1200" smtClean="0">
                <a:solidFill>
                  <a:schemeClr val="tx1"/>
                </a:solidFill>
                <a:latin typeface="+mn-lt"/>
                <a:ea typeface="+mn-ea"/>
                <a:cs typeface="+mn-cs"/>
              </a:defRPr>
            </a:lvl1pPr>
            <a:lvl2pPr marL="514350" indent="-171450" algn="l" defTabSz="914400" rtl="0" eaLnBrk="1" latinLnBrk="0" hangingPunct="1">
              <a:lnSpc>
                <a:spcPct val="90000"/>
              </a:lnSpc>
              <a:spcBef>
                <a:spcPts val="500"/>
              </a:spcBef>
              <a:buFont typeface="Symbol" panose="05050102010706020507" pitchFamily="18" charset="2"/>
              <a:buChar char="-"/>
              <a:defRPr lang="de-DE" sz="2400" kern="1200" smtClean="0">
                <a:solidFill>
                  <a:schemeClr val="tx1"/>
                </a:solidFill>
                <a:latin typeface="+mn-lt"/>
                <a:ea typeface="+mn-ea"/>
                <a:cs typeface="+mn-cs"/>
              </a:defRPr>
            </a:lvl2pPr>
            <a:lvl3pPr marL="857250" indent="-171450" algn="l" defTabSz="914400" rtl="0" eaLnBrk="1" latinLnBrk="0" hangingPunct="1">
              <a:lnSpc>
                <a:spcPct val="90000"/>
              </a:lnSpc>
              <a:spcBef>
                <a:spcPts val="500"/>
              </a:spcBef>
              <a:buFont typeface="Courier New" panose="02070309020205020404" pitchFamily="49" charset="0"/>
              <a:buChar char="o"/>
              <a:defRPr lang="de-DE" sz="2000" kern="1200" smtClean="0">
                <a:solidFill>
                  <a:schemeClr val="tx1"/>
                </a:solidFill>
                <a:latin typeface="+mn-lt"/>
                <a:ea typeface="+mn-ea"/>
                <a:cs typeface="+mn-cs"/>
              </a:defRPr>
            </a:lvl3pPr>
            <a:lvl4pPr marL="1200150" indent="-171450" algn="l" defTabSz="914400" rtl="0" eaLnBrk="1" latinLnBrk="0" hangingPunct="1">
              <a:lnSpc>
                <a:spcPct val="90000"/>
              </a:lnSpc>
              <a:spcBef>
                <a:spcPts val="500"/>
              </a:spcBef>
              <a:buFont typeface="Wingdings" panose="05000000000000000000" pitchFamily="2" charset="2"/>
              <a:buChar char="§"/>
              <a:defRPr lang="de-DE"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a:latin typeface="Arial" panose="020B0604020202020204" pitchFamily="34" charset="0"/>
                <a:cs typeface="Arial" panose="020B0604020202020204" pitchFamily="34" charset="0"/>
              </a:rPr>
              <a:t>Lithium-Zellen haben besonders hohe Energiedichte und Langlebigkeit → Einsatz in Akkus</a:t>
            </a:r>
          </a:p>
          <a:p>
            <a:r>
              <a:rPr lang="de-DE" sz="2400" dirty="0">
                <a:latin typeface="Arial" panose="020B0604020202020204" pitchFamily="34" charset="0"/>
                <a:cs typeface="Arial" panose="020B0604020202020204" pitchFamily="34" charset="0"/>
              </a:rPr>
              <a:t>Gewinnung in Chile durch Verdunsten von Salzwasser unter ungerechten Arbeitsbedingungen</a:t>
            </a:r>
          </a:p>
          <a:p>
            <a:r>
              <a:rPr lang="de-DE" sz="2400" dirty="0">
                <a:latin typeface="Arial" panose="020B0604020202020204" pitchFamily="34" charset="0"/>
                <a:cs typeface="Arial" panose="020B0604020202020204" pitchFamily="34" charset="0"/>
              </a:rPr>
              <a:t>Folgen: Wasserknappheit, Viehsterben, Gesundheitsprobleme, Landkonflikte mit indigenen Völkern</a:t>
            </a:r>
          </a:p>
          <a:p>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12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80411"/>
            <a:ext cx="8205730"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Abbau Kupfer und Gold</a:t>
            </a:r>
            <a:endParaRPr lang="de-DE" sz="480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21</a:t>
            </a:fld>
            <a:endParaRPr lang="de-DE">
              <a:solidFill>
                <a:srgbClr val="003A79">
                  <a:tint val="75000"/>
                </a:srgbClr>
              </a:solidFill>
            </a:endParaRPr>
          </a:p>
        </p:txBody>
      </p:sp>
      <p:sp>
        <p:nvSpPr>
          <p:cNvPr id="7" name="Textplatzhalter 6"/>
          <p:cNvSpPr>
            <a:spLocks noGrp="1"/>
          </p:cNvSpPr>
          <p:nvPr>
            <p:ph type="body" sz="quarter" idx="13"/>
          </p:nvPr>
        </p:nvSpPr>
        <p:spPr>
          <a:xfrm>
            <a:off x="2954395" y="6329612"/>
            <a:ext cx="4793048" cy="209301"/>
          </a:xfrm>
        </p:spPr>
        <p:txBody>
          <a:bodyPr>
            <a:noAutofit/>
          </a:bodyPr>
          <a:lstStyle/>
          <a:p>
            <a:pPr algn="just"/>
            <a:r>
              <a:rPr lang="de-DE" sz="800" dirty="0">
                <a:effectLst/>
                <a:latin typeface="Arial" panose="020B0604020202020204" pitchFamily="34" charset="0"/>
                <a:cs typeface="Arial" panose="020B0604020202020204" pitchFamily="34" charset="0"/>
              </a:rPr>
              <a:t>Wikipedia. (01. 11. 2021). Von https://de.wikipedia.org/wiki/Westneuguinea abgerufen</a:t>
            </a:r>
          </a:p>
          <a:p>
            <a:pPr algn="just"/>
            <a:endParaRPr lang="de-DE" sz="800" dirty="0">
              <a:effectLst/>
              <a:latin typeface="Arial" panose="020B0604020202020204" pitchFamily="34" charset="0"/>
              <a:cs typeface="Arial" panose="020B0604020202020204" pitchFamily="34" charset="0"/>
            </a:endParaRPr>
          </a:p>
        </p:txBody>
      </p:sp>
      <p:sp>
        <p:nvSpPr>
          <p:cNvPr id="4" name="Inhaltsplatzhalter 3">
            <a:extLst>
              <a:ext uri="{FF2B5EF4-FFF2-40B4-BE49-F238E27FC236}">
                <a16:creationId xmlns:a16="http://schemas.microsoft.com/office/drawing/2014/main" id="{9EB51CD8-6A07-4D1C-8413-1A15489BE802}"/>
              </a:ext>
            </a:extLst>
          </p:cNvPr>
          <p:cNvSpPr>
            <a:spLocks noGrp="1"/>
          </p:cNvSpPr>
          <p:nvPr>
            <p:ph idx="1"/>
          </p:nvPr>
        </p:nvSpPr>
        <p:spPr>
          <a:xfrm>
            <a:off x="467999" y="1133418"/>
            <a:ext cx="7725387" cy="4793049"/>
          </a:xfrm>
        </p:spPr>
        <p:txBody>
          <a:bodyPr/>
          <a:lstStyle/>
          <a:p>
            <a:pPr>
              <a:lnSpc>
                <a:spcPct val="100000"/>
              </a:lnSpc>
            </a:pPr>
            <a:r>
              <a:rPr lang="de-DE" sz="2000">
                <a:latin typeface="Arial" panose="020B0604020202020204" pitchFamily="34" charset="0"/>
                <a:cs typeface="Arial" panose="020B0604020202020204" pitchFamily="34" charset="0"/>
              </a:rPr>
              <a:t>Kupfer besitzt gute Leitfähigkeit </a:t>
            </a:r>
          </a:p>
          <a:p>
            <a:pPr marL="0" indent="0">
              <a:lnSpc>
                <a:spcPct val="100000"/>
              </a:lnSpc>
              <a:buNone/>
            </a:pPr>
            <a:r>
              <a:rPr lang="de-DE" sz="2000">
                <a:latin typeface="Arial" panose="020B0604020202020204" pitchFamily="34" charset="0"/>
                <a:cs typeface="Arial" panose="020B0604020202020204" pitchFamily="34" charset="0"/>
              </a:rPr>
              <a:t>	→ Verwendung für Verkabelung</a:t>
            </a:r>
          </a:p>
          <a:p>
            <a:pPr>
              <a:lnSpc>
                <a:spcPct val="100000"/>
              </a:lnSpc>
            </a:pPr>
            <a:r>
              <a:rPr lang="de-DE" sz="2000">
                <a:latin typeface="Arial" panose="020B0604020202020204" pitchFamily="34" charset="0"/>
                <a:cs typeface="Arial" panose="020B0604020202020204" pitchFamily="34" charset="0"/>
              </a:rPr>
              <a:t>Gold besitzt gute Leitfähigkeit und Korrosionsbeständigkeit </a:t>
            </a:r>
          </a:p>
          <a:p>
            <a:pPr marL="0" indent="0">
              <a:lnSpc>
                <a:spcPct val="100000"/>
              </a:lnSpc>
              <a:buNone/>
            </a:pPr>
            <a:r>
              <a:rPr lang="de-DE" sz="2000">
                <a:latin typeface="Arial" panose="020B0604020202020204" pitchFamily="34" charset="0"/>
                <a:cs typeface="Arial" panose="020B0604020202020204" pitchFamily="34" charset="0"/>
              </a:rPr>
              <a:t>	→ Einsatz an stark beanspruchten Kontaktflächen</a:t>
            </a:r>
          </a:p>
          <a:p>
            <a:pPr>
              <a:lnSpc>
                <a:spcPct val="100000"/>
              </a:lnSpc>
            </a:pPr>
            <a:r>
              <a:rPr lang="de-DE" sz="2000">
                <a:latin typeface="Arial" panose="020B0604020202020204" pitchFamily="34" charset="0"/>
                <a:cs typeface="Arial" panose="020B0604020202020204" pitchFamily="34" charset="0"/>
              </a:rPr>
              <a:t>Abbau in West-Papua </a:t>
            </a:r>
          </a:p>
          <a:p>
            <a:pPr marL="0" indent="0">
              <a:lnSpc>
                <a:spcPct val="100000"/>
              </a:lnSpc>
              <a:buNone/>
            </a:pPr>
            <a:r>
              <a:rPr lang="de-DE" sz="2000">
                <a:latin typeface="Arial" panose="020B0604020202020204" pitchFamily="34" charset="0"/>
                <a:cs typeface="Arial" panose="020B0604020202020204" pitchFamily="34" charset="0"/>
              </a:rPr>
              <a:t>	→ Minenbetreiber halten keine Umweltauflagen ein und 	achten nicht auf Menschenrechte</a:t>
            </a:r>
          </a:p>
          <a:p>
            <a:endParaRPr lang="de-DE" sz="2400"/>
          </a:p>
        </p:txBody>
      </p:sp>
      <p:pic>
        <p:nvPicPr>
          <p:cNvPr id="8" name="Inhaltsplatzhalter 5">
            <a:extLst>
              <a:ext uri="{FF2B5EF4-FFF2-40B4-BE49-F238E27FC236}">
                <a16:creationId xmlns:a16="http://schemas.microsoft.com/office/drawing/2014/main" id="{3512FBB1-F141-4FBF-8A8A-78F7722687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5723" y="4010965"/>
            <a:ext cx="3649938" cy="1824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433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fade">
                                      <p:cBhvr>
                                        <p:cTn id="4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79311"/>
            <a:ext cx="8205730"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Abbau Kupfer und Gold</a:t>
            </a:r>
            <a:endParaRPr lang="de-DE" sz="480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22</a:t>
            </a:fld>
            <a:endParaRPr lang="de-DE">
              <a:solidFill>
                <a:srgbClr val="003A79">
                  <a:tint val="75000"/>
                </a:srgbClr>
              </a:solidFill>
            </a:endParaRPr>
          </a:p>
        </p:txBody>
      </p:sp>
      <p:sp>
        <p:nvSpPr>
          <p:cNvPr id="7" name="Textplatzhalter 6"/>
          <p:cNvSpPr>
            <a:spLocks noGrp="1"/>
          </p:cNvSpPr>
          <p:nvPr>
            <p:ph type="body" sz="quarter" idx="13"/>
          </p:nvPr>
        </p:nvSpPr>
        <p:spPr>
          <a:xfrm>
            <a:off x="2693602" y="6329612"/>
            <a:ext cx="4793048" cy="209301"/>
          </a:xfrm>
        </p:spPr>
        <p:txBody>
          <a:bodyPr>
            <a:noAutofit/>
          </a:bodyPr>
          <a:lstStyle/>
          <a:p>
            <a:pPr algn="just"/>
            <a:r>
              <a:rPr lang="de-DE" sz="800">
                <a:effectLst/>
                <a:latin typeface="Arial" panose="020B0604020202020204" pitchFamily="34" charset="0"/>
                <a:ea typeface="Arial" panose="020B0604020202020204" pitchFamily="34" charset="0"/>
              </a:rPr>
              <a:t>Mining. (01. 11. 2021). Von https://www.mining.com/strike-hits-freeports-grasberg-mine-in-indonesia/ abgerufen</a:t>
            </a:r>
          </a:p>
          <a:p>
            <a:pPr algn="just"/>
            <a:endParaRPr lang="de-DE" sz="800">
              <a:effectLst/>
              <a:latin typeface="Arial" panose="020B0604020202020204" pitchFamily="34" charset="0"/>
              <a:cs typeface="Arial" panose="020B0604020202020204" pitchFamily="34" charset="0"/>
            </a:endParaRPr>
          </a:p>
        </p:txBody>
      </p:sp>
      <p:sp>
        <p:nvSpPr>
          <p:cNvPr id="4" name="Inhaltsplatzhalter 3">
            <a:extLst>
              <a:ext uri="{FF2B5EF4-FFF2-40B4-BE49-F238E27FC236}">
                <a16:creationId xmlns:a16="http://schemas.microsoft.com/office/drawing/2014/main" id="{9EB51CD8-6A07-4D1C-8413-1A15489BE802}"/>
              </a:ext>
            </a:extLst>
          </p:cNvPr>
          <p:cNvSpPr>
            <a:spLocks noGrp="1"/>
          </p:cNvSpPr>
          <p:nvPr>
            <p:ph idx="1"/>
          </p:nvPr>
        </p:nvSpPr>
        <p:spPr>
          <a:xfrm>
            <a:off x="468000" y="1125028"/>
            <a:ext cx="7936774" cy="2098006"/>
          </a:xfrm>
        </p:spPr>
        <p:txBody>
          <a:bodyPr/>
          <a:lstStyle/>
          <a:p>
            <a:r>
              <a:rPr lang="de-DE" sz="2400">
                <a:latin typeface="Arial" panose="020B0604020202020204" pitchFamily="34" charset="0"/>
                <a:cs typeface="Arial" panose="020B0604020202020204" pitchFamily="34" charset="0"/>
              </a:rPr>
              <a:t>Trennung der Erze vom Metall direkt in der Mine durch chemische Prozesse</a:t>
            </a:r>
          </a:p>
          <a:p>
            <a:r>
              <a:rPr lang="de-DE" sz="2400">
                <a:latin typeface="Arial" panose="020B0604020202020204" pitchFamily="34" charset="0"/>
                <a:cs typeface="Arial" panose="020B0604020202020204" pitchFamily="34" charset="0"/>
              </a:rPr>
              <a:t>Folgen: Landkonflikte, Proteste der Bevölkerung, Wasserverseuchung durch giftigen Abraum</a:t>
            </a:r>
          </a:p>
          <a:p>
            <a:endParaRPr lang="de-DE" sz="2000"/>
          </a:p>
        </p:txBody>
      </p:sp>
      <p:pic>
        <p:nvPicPr>
          <p:cNvPr id="8" name="Inhaltsplatzhalter 5">
            <a:extLst>
              <a:ext uri="{FF2B5EF4-FFF2-40B4-BE49-F238E27FC236}">
                <a16:creationId xmlns:a16="http://schemas.microsoft.com/office/drawing/2014/main" id="{122ACB13-ED09-4E38-8C2D-E88B634763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0363" y="2869949"/>
            <a:ext cx="5303274" cy="2946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570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9135" y="64116"/>
            <a:ext cx="8205730"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Herstellung des Smartphones</a:t>
            </a:r>
            <a:endParaRPr lang="de-DE" sz="480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23</a:t>
            </a:fld>
            <a:endParaRPr lang="de-DE">
              <a:solidFill>
                <a:srgbClr val="003A79">
                  <a:tint val="75000"/>
                </a:srgbClr>
              </a:solidFill>
            </a:endParaRPr>
          </a:p>
        </p:txBody>
      </p:sp>
      <p:sp>
        <p:nvSpPr>
          <p:cNvPr id="4" name="Inhaltsplatzhalter 3">
            <a:extLst>
              <a:ext uri="{FF2B5EF4-FFF2-40B4-BE49-F238E27FC236}">
                <a16:creationId xmlns:a16="http://schemas.microsoft.com/office/drawing/2014/main" id="{9EB51CD8-6A07-4D1C-8413-1A15489BE802}"/>
              </a:ext>
            </a:extLst>
          </p:cNvPr>
          <p:cNvSpPr>
            <a:spLocks noGrp="1"/>
          </p:cNvSpPr>
          <p:nvPr>
            <p:ph idx="1"/>
          </p:nvPr>
        </p:nvSpPr>
        <p:spPr>
          <a:xfrm>
            <a:off x="468000" y="1213164"/>
            <a:ext cx="7960776" cy="4572000"/>
          </a:xfrm>
        </p:spPr>
        <p:txBody>
          <a:bodyPr/>
          <a:lstStyle/>
          <a:p>
            <a:r>
              <a:rPr lang="de-DE" sz="2400" dirty="0">
                <a:latin typeface="Arial" panose="020B0604020202020204" pitchFamily="34" charset="0"/>
                <a:cs typeface="Arial" panose="020B0604020202020204" pitchFamily="34" charset="0"/>
              </a:rPr>
              <a:t>Fertigung der Einzelkomponenten bis hin zur Zusammensetzung des ganzen Gerätes vorrangig in China</a:t>
            </a:r>
          </a:p>
          <a:p>
            <a:pPr marL="0" indent="0">
              <a:buNone/>
            </a:pPr>
            <a:endParaRPr lang="de-DE" sz="1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Lange Arbeitszeiten bei hohem Druck und schlechter Bezahlung</a:t>
            </a:r>
          </a:p>
          <a:p>
            <a:endParaRPr lang="de-DE" sz="16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Kinder als „Praktikanten“</a:t>
            </a:r>
          </a:p>
          <a:p>
            <a:endParaRPr lang="de-DE" sz="1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Ständige Überwachung durch den Arbeitgeber</a:t>
            </a:r>
          </a:p>
          <a:p>
            <a:endParaRPr lang="de-DE" sz="1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Niedrige Gesundheits- und Umweltschutzauflagen</a:t>
            </a:r>
          </a:p>
          <a:p>
            <a:endParaRPr lang="de-DE" sz="2000" dirty="0"/>
          </a:p>
        </p:txBody>
      </p:sp>
      <p:sp>
        <p:nvSpPr>
          <p:cNvPr id="8" name="Textplatzhalter 7">
            <a:extLst>
              <a:ext uri="{FF2B5EF4-FFF2-40B4-BE49-F238E27FC236}">
                <a16:creationId xmlns:a16="http://schemas.microsoft.com/office/drawing/2014/main" id="{CFF88A6F-7785-4B63-8D84-49AA72440DFA}"/>
              </a:ext>
            </a:extLst>
          </p:cNvPr>
          <p:cNvSpPr>
            <a:spLocks noGrp="1"/>
          </p:cNvSpPr>
          <p:nvPr>
            <p:ph type="body" sz="quarter" idx="13"/>
          </p:nvPr>
        </p:nvSpPr>
        <p:spPr/>
        <p:txBody>
          <a:bodyPr>
            <a:normAutofit fontScale="25000" lnSpcReduction="20000"/>
          </a:bodyPr>
          <a:lstStyle/>
          <a:p>
            <a:endParaRPr lang="de-DE"/>
          </a:p>
        </p:txBody>
      </p:sp>
    </p:spTree>
    <p:extLst>
      <p:ext uri="{BB962C8B-B14F-4D97-AF65-F5344CB8AC3E}">
        <p14:creationId xmlns:p14="http://schemas.microsoft.com/office/powerpoint/2010/main" val="130697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9135" y="64116"/>
            <a:ext cx="8205730"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Herstellung des Smartphones</a:t>
            </a:r>
            <a:endParaRPr lang="de-DE" sz="480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24</a:t>
            </a:fld>
            <a:endParaRPr lang="de-DE">
              <a:solidFill>
                <a:srgbClr val="003A79">
                  <a:tint val="75000"/>
                </a:srgbClr>
              </a:solidFill>
            </a:endParaRPr>
          </a:p>
        </p:txBody>
      </p:sp>
      <p:sp>
        <p:nvSpPr>
          <p:cNvPr id="7" name="Textplatzhalter 6"/>
          <p:cNvSpPr>
            <a:spLocks noGrp="1"/>
          </p:cNvSpPr>
          <p:nvPr>
            <p:ph type="body" sz="quarter" idx="13"/>
          </p:nvPr>
        </p:nvSpPr>
        <p:spPr>
          <a:xfrm>
            <a:off x="2883751" y="6251700"/>
            <a:ext cx="4793048" cy="209301"/>
          </a:xfrm>
        </p:spPr>
        <p:txBody>
          <a:bodyPr>
            <a:noAutofit/>
          </a:bodyPr>
          <a:lstStyle/>
          <a:p>
            <a:pPr algn="just"/>
            <a:r>
              <a:rPr lang="de-DE" sz="800" dirty="0">
                <a:effectLst/>
                <a:latin typeface="Arial" panose="020B0604020202020204" pitchFamily="34" charset="0"/>
                <a:cs typeface="Arial" panose="020B0604020202020204" pitchFamily="34" charset="0"/>
              </a:rPr>
              <a:t>Bild anhand diepresse.com, 2022</a:t>
            </a:r>
          </a:p>
          <a:p>
            <a:pPr algn="just"/>
            <a:endParaRPr lang="de-DE" sz="800" dirty="0">
              <a:effectLst/>
              <a:latin typeface="Arial" panose="020B0604020202020204" pitchFamily="34" charset="0"/>
              <a:cs typeface="Arial" panose="020B0604020202020204" pitchFamily="34" charset="0"/>
            </a:endParaRPr>
          </a:p>
        </p:txBody>
      </p:sp>
      <p:pic>
        <p:nvPicPr>
          <p:cNvPr id="5" name="Grafik 4" descr="Ein Bild, das drinnen, mehrere enthält.&#10;&#10;Automatisch generierte Beschreibung">
            <a:extLst>
              <a:ext uri="{FF2B5EF4-FFF2-40B4-BE49-F238E27FC236}">
                <a16:creationId xmlns:a16="http://schemas.microsoft.com/office/drawing/2014/main" id="{EE3971E7-4997-4566-A1F5-07B35C66CB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4281" y="1276368"/>
            <a:ext cx="7175437" cy="4305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72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25</a:t>
            </a:fld>
            <a:endParaRPr lang="de-DE">
              <a:solidFill>
                <a:srgbClr val="003A79">
                  <a:tint val="75000"/>
                </a:srgbClr>
              </a:solidFill>
            </a:endParaRPr>
          </a:p>
        </p:txBody>
      </p:sp>
      <p:sp>
        <p:nvSpPr>
          <p:cNvPr id="7" name="Textplatzhalter 6"/>
          <p:cNvSpPr>
            <a:spLocks noGrp="1"/>
          </p:cNvSpPr>
          <p:nvPr>
            <p:ph type="body" sz="quarter" idx="13"/>
          </p:nvPr>
        </p:nvSpPr>
        <p:spPr>
          <a:xfrm>
            <a:off x="2686051" y="6193936"/>
            <a:ext cx="4793048" cy="472854"/>
          </a:xfrm>
        </p:spPr>
        <p:txBody>
          <a:bodyPr>
            <a:noAutofit/>
          </a:bodyPr>
          <a:lstStyle/>
          <a:p>
            <a:pPr algn="just"/>
            <a:r>
              <a:rPr lang="de-DE" sz="800">
                <a:effectLst/>
                <a:latin typeface="Arial" panose="020B0604020202020204" pitchFamily="34" charset="0"/>
                <a:cs typeface="Arial" panose="020B0604020202020204" pitchFamily="34" charset="0"/>
              </a:rPr>
              <a:t>1 Anhand Geo.de, 2022</a:t>
            </a:r>
          </a:p>
          <a:p>
            <a:pPr algn="just">
              <a:lnSpc>
                <a:spcPct val="100000"/>
              </a:lnSpc>
            </a:pPr>
            <a:r>
              <a:rPr lang="de-DE" sz="800">
                <a:effectLst/>
                <a:latin typeface="Arial" panose="020B0604020202020204" pitchFamily="34" charset="0"/>
                <a:cs typeface="Arial" panose="020B0604020202020204" pitchFamily="34" charset="0"/>
              </a:rPr>
              <a:t>2 Anhand Bundestag.de, 2022</a:t>
            </a:r>
          </a:p>
        </p:txBody>
      </p:sp>
      <p:sp>
        <p:nvSpPr>
          <p:cNvPr id="9" name="Flussdiagramm: Prozess 8">
            <a:extLst>
              <a:ext uri="{FF2B5EF4-FFF2-40B4-BE49-F238E27FC236}">
                <a16:creationId xmlns:a16="http://schemas.microsoft.com/office/drawing/2014/main" id="{157C9C65-4167-4675-B614-DFD3C26413B7}"/>
              </a:ext>
            </a:extLst>
          </p:cNvPr>
          <p:cNvSpPr/>
          <p:nvPr/>
        </p:nvSpPr>
        <p:spPr>
          <a:xfrm>
            <a:off x="3384252" y="1164681"/>
            <a:ext cx="2375495" cy="500221"/>
          </a:xfrm>
          <a:prstGeom prst="flowChartProcess">
            <a:avLst/>
          </a:prstGeom>
          <a:ln>
            <a:solidFill>
              <a:srgbClr val="00407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 name="Textfeld 2">
            <a:extLst>
              <a:ext uri="{FF2B5EF4-FFF2-40B4-BE49-F238E27FC236}">
                <a16:creationId xmlns:a16="http://schemas.microsoft.com/office/drawing/2014/main" id="{E60CB2E2-B5DE-4D28-AE46-3B6D5BE387F0}"/>
              </a:ext>
            </a:extLst>
          </p:cNvPr>
          <p:cNvSpPr txBox="1"/>
          <p:nvPr/>
        </p:nvSpPr>
        <p:spPr>
          <a:xfrm>
            <a:off x="3382132" y="1247321"/>
            <a:ext cx="2375494" cy="335757"/>
          </a:xfrm>
          <a:prstGeom prst="rect">
            <a:avLst/>
          </a:prstGeom>
          <a:noFill/>
        </p:spPr>
        <p:txBody>
          <a:bodyPr wrap="square" rtlCol="0">
            <a:spAutoFit/>
          </a:bodyPr>
          <a:lstStyle/>
          <a:p>
            <a:pPr algn="ctr"/>
            <a:r>
              <a:rPr lang="de-DE" b="1" dirty="0">
                <a:solidFill>
                  <a:srgbClr val="004077"/>
                </a:solidFill>
                <a:latin typeface="Arial" panose="020B0604020202020204" pitchFamily="34" charset="0"/>
                <a:cs typeface="Arial" panose="020B0604020202020204" pitchFamily="34" charset="0"/>
              </a:rPr>
              <a:t>Obsoleszenz</a:t>
            </a:r>
          </a:p>
        </p:txBody>
      </p:sp>
      <p:cxnSp>
        <p:nvCxnSpPr>
          <p:cNvPr id="11" name="Gerade Verbindung mit Pfeil 10">
            <a:extLst>
              <a:ext uri="{FF2B5EF4-FFF2-40B4-BE49-F238E27FC236}">
                <a16:creationId xmlns:a16="http://schemas.microsoft.com/office/drawing/2014/main" id="{B359DF9A-1271-4A14-A066-19D1207D054A}"/>
              </a:ext>
            </a:extLst>
          </p:cNvPr>
          <p:cNvCxnSpPr>
            <a:cxnSpLocks/>
            <a:endCxn id="18" idx="0"/>
          </p:cNvCxnSpPr>
          <p:nvPr/>
        </p:nvCxnSpPr>
        <p:spPr>
          <a:xfrm flipH="1">
            <a:off x="2301118" y="1664135"/>
            <a:ext cx="1240363" cy="448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714DA347-8185-4DBA-9725-6C4A303C5DE0}"/>
              </a:ext>
            </a:extLst>
          </p:cNvPr>
          <p:cNvCxnSpPr>
            <a:cxnSpLocks/>
            <a:endCxn id="20" idx="0"/>
          </p:cNvCxnSpPr>
          <p:nvPr/>
        </p:nvCxnSpPr>
        <p:spPr>
          <a:xfrm>
            <a:off x="5595120" y="1664811"/>
            <a:ext cx="922514" cy="480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Flussdiagramm: Prozess 18">
            <a:extLst>
              <a:ext uri="{FF2B5EF4-FFF2-40B4-BE49-F238E27FC236}">
                <a16:creationId xmlns:a16="http://schemas.microsoft.com/office/drawing/2014/main" id="{654ECBF5-693E-4ABE-AE11-F4A27C761ACC}"/>
              </a:ext>
            </a:extLst>
          </p:cNvPr>
          <p:cNvSpPr/>
          <p:nvPr/>
        </p:nvSpPr>
        <p:spPr>
          <a:xfrm>
            <a:off x="576990" y="2124879"/>
            <a:ext cx="3716572" cy="335757"/>
          </a:xfrm>
          <a:prstGeom prst="flowChartProcess">
            <a:avLst/>
          </a:prstGeom>
          <a:ln>
            <a:solidFill>
              <a:srgbClr val="00407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 name="Textfeld 17">
            <a:extLst>
              <a:ext uri="{FF2B5EF4-FFF2-40B4-BE49-F238E27FC236}">
                <a16:creationId xmlns:a16="http://schemas.microsoft.com/office/drawing/2014/main" id="{58D82870-0F6F-49B5-8DAC-12A5DAD25187}"/>
              </a:ext>
            </a:extLst>
          </p:cNvPr>
          <p:cNvSpPr txBox="1"/>
          <p:nvPr/>
        </p:nvSpPr>
        <p:spPr>
          <a:xfrm>
            <a:off x="576990" y="2112730"/>
            <a:ext cx="3448255"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Eingeschränkte</a:t>
            </a:r>
            <a:r>
              <a:rPr lang="de-DE" dirty="0"/>
              <a:t> </a:t>
            </a:r>
            <a:r>
              <a:rPr lang="de-DE" dirty="0">
                <a:latin typeface="Arial" panose="020B0604020202020204" pitchFamily="34" charset="0"/>
                <a:cs typeface="Arial" panose="020B0604020202020204" pitchFamily="34" charset="0"/>
              </a:rPr>
              <a:t>Reparierbarkeit</a:t>
            </a:r>
          </a:p>
        </p:txBody>
      </p:sp>
      <p:sp>
        <p:nvSpPr>
          <p:cNvPr id="21" name="Flussdiagramm: Prozess 20">
            <a:extLst>
              <a:ext uri="{FF2B5EF4-FFF2-40B4-BE49-F238E27FC236}">
                <a16:creationId xmlns:a16="http://schemas.microsoft.com/office/drawing/2014/main" id="{8352D4AD-CC0E-4D09-8995-E8FA14775A90}"/>
              </a:ext>
            </a:extLst>
          </p:cNvPr>
          <p:cNvSpPr/>
          <p:nvPr/>
        </p:nvSpPr>
        <p:spPr>
          <a:xfrm>
            <a:off x="4749111" y="2144433"/>
            <a:ext cx="3708499" cy="314084"/>
          </a:xfrm>
          <a:prstGeom prst="flowChartProcess">
            <a:avLst/>
          </a:prstGeom>
          <a:ln>
            <a:solidFill>
              <a:srgbClr val="00407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0" name="Textfeld 19">
            <a:extLst>
              <a:ext uri="{FF2B5EF4-FFF2-40B4-BE49-F238E27FC236}">
                <a16:creationId xmlns:a16="http://schemas.microsoft.com/office/drawing/2014/main" id="{15E28E5C-0302-4F16-B8F4-0C25D9A05506}"/>
              </a:ext>
            </a:extLst>
          </p:cNvPr>
          <p:cNvSpPr txBox="1"/>
          <p:nvPr/>
        </p:nvSpPr>
        <p:spPr>
          <a:xfrm>
            <a:off x="4749110" y="2145519"/>
            <a:ext cx="3537047" cy="369332"/>
          </a:xfrm>
          <a:prstGeom prst="rect">
            <a:avLst/>
          </a:prstGeom>
          <a:noFill/>
        </p:spPr>
        <p:txBody>
          <a:bodyPr wrap="square" rtlCol="0">
            <a:spAutoFit/>
          </a:bodyPr>
          <a:lstStyle/>
          <a:p>
            <a:r>
              <a:rPr lang="de-DE">
                <a:latin typeface="Arial" panose="020B0604020202020204" pitchFamily="34" charset="0"/>
                <a:cs typeface="Arial" panose="020B0604020202020204" pitchFamily="34" charset="0"/>
              </a:rPr>
              <a:t>Verkürzte Produktlebenszyklen</a:t>
            </a:r>
          </a:p>
        </p:txBody>
      </p:sp>
      <p:cxnSp>
        <p:nvCxnSpPr>
          <p:cNvPr id="25" name="Gerade Verbindung mit Pfeil 24">
            <a:extLst>
              <a:ext uri="{FF2B5EF4-FFF2-40B4-BE49-F238E27FC236}">
                <a16:creationId xmlns:a16="http://schemas.microsoft.com/office/drawing/2014/main" id="{85AE1131-7192-4D6F-887F-45AEC95EB495}"/>
              </a:ext>
            </a:extLst>
          </p:cNvPr>
          <p:cNvCxnSpPr>
            <a:cxnSpLocks/>
          </p:cNvCxnSpPr>
          <p:nvPr/>
        </p:nvCxnSpPr>
        <p:spPr>
          <a:xfrm>
            <a:off x="6607031" y="2502499"/>
            <a:ext cx="0" cy="233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Flussdiagramm: Prozess 28">
            <a:extLst>
              <a:ext uri="{FF2B5EF4-FFF2-40B4-BE49-F238E27FC236}">
                <a16:creationId xmlns:a16="http://schemas.microsoft.com/office/drawing/2014/main" id="{FF473C60-40E7-4D9D-9127-202D80E35C9C}"/>
              </a:ext>
            </a:extLst>
          </p:cNvPr>
          <p:cNvSpPr/>
          <p:nvPr/>
        </p:nvSpPr>
        <p:spPr>
          <a:xfrm>
            <a:off x="4749112" y="2804926"/>
            <a:ext cx="3708492" cy="1404043"/>
          </a:xfrm>
          <a:prstGeom prst="flowChartProcess">
            <a:avLst/>
          </a:prstGeom>
          <a:ln>
            <a:solidFill>
              <a:srgbClr val="00407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8" name="Textfeld 27">
            <a:extLst>
              <a:ext uri="{FF2B5EF4-FFF2-40B4-BE49-F238E27FC236}">
                <a16:creationId xmlns:a16="http://schemas.microsoft.com/office/drawing/2014/main" id="{D1E26882-6236-4427-B782-EE4874388CE1}"/>
              </a:ext>
            </a:extLst>
          </p:cNvPr>
          <p:cNvSpPr txBox="1"/>
          <p:nvPr/>
        </p:nvSpPr>
        <p:spPr>
          <a:xfrm>
            <a:off x="4752784" y="2827981"/>
            <a:ext cx="3704645" cy="1200329"/>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68 % der Befragten einer Studie der Stiftung Warentest wechselten aufgrund von neuerer Modellversion ihr Smartphone</a:t>
            </a:r>
            <a:r>
              <a:rPr lang="de-DE" baseline="30000" dirty="0">
                <a:latin typeface="Arial" panose="020B0604020202020204" pitchFamily="34" charset="0"/>
                <a:cs typeface="Arial" panose="020B0604020202020204" pitchFamily="34" charset="0"/>
              </a:rPr>
              <a:t>2</a:t>
            </a:r>
            <a:r>
              <a:rPr lang="de-DE" dirty="0">
                <a:latin typeface="Arial" panose="020B0604020202020204" pitchFamily="34" charset="0"/>
                <a:cs typeface="Arial" panose="020B0604020202020204" pitchFamily="34" charset="0"/>
              </a:rPr>
              <a:t> </a:t>
            </a:r>
          </a:p>
        </p:txBody>
      </p:sp>
      <p:cxnSp>
        <p:nvCxnSpPr>
          <p:cNvPr id="36" name="Gerade Verbindung mit Pfeil 35">
            <a:extLst>
              <a:ext uri="{FF2B5EF4-FFF2-40B4-BE49-F238E27FC236}">
                <a16:creationId xmlns:a16="http://schemas.microsoft.com/office/drawing/2014/main" id="{B01C6CA1-0EE8-4C66-908B-0B54E5A9B0C3}"/>
              </a:ext>
            </a:extLst>
          </p:cNvPr>
          <p:cNvCxnSpPr>
            <a:cxnSpLocks/>
            <a:stCxn id="19" idx="2"/>
            <a:endCxn id="39" idx="0"/>
          </p:cNvCxnSpPr>
          <p:nvPr/>
        </p:nvCxnSpPr>
        <p:spPr>
          <a:xfrm flipH="1">
            <a:off x="2435272" y="2460636"/>
            <a:ext cx="4" cy="328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lussdiagramm: Prozess 38">
            <a:extLst>
              <a:ext uri="{FF2B5EF4-FFF2-40B4-BE49-F238E27FC236}">
                <a16:creationId xmlns:a16="http://schemas.microsoft.com/office/drawing/2014/main" id="{A2237D8A-76AB-458D-8F6F-EB8B6EA9F115}"/>
              </a:ext>
            </a:extLst>
          </p:cNvPr>
          <p:cNvSpPr/>
          <p:nvPr/>
        </p:nvSpPr>
        <p:spPr>
          <a:xfrm>
            <a:off x="576987" y="2789288"/>
            <a:ext cx="3716570" cy="1308409"/>
          </a:xfrm>
          <a:prstGeom prst="flowChartProcess">
            <a:avLst/>
          </a:prstGeom>
          <a:ln>
            <a:solidFill>
              <a:srgbClr val="00407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8" name="Textfeld 37">
            <a:extLst>
              <a:ext uri="{FF2B5EF4-FFF2-40B4-BE49-F238E27FC236}">
                <a16:creationId xmlns:a16="http://schemas.microsoft.com/office/drawing/2014/main" id="{E39E0C07-06DD-426E-8D6E-3200DFEE23CD}"/>
              </a:ext>
            </a:extLst>
          </p:cNvPr>
          <p:cNvSpPr txBox="1"/>
          <p:nvPr/>
        </p:nvSpPr>
        <p:spPr>
          <a:xfrm>
            <a:off x="576988" y="2789287"/>
            <a:ext cx="3716569" cy="1224215"/>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Bewusste Einschränkung der Geräte im Blick auf Reparierbarkeit </a:t>
            </a:r>
            <a:r>
              <a:rPr lang="de-DE" dirty="0">
                <a:latin typeface="Arial" panose="020B0604020202020204" pitchFamily="34" charset="0"/>
                <a:cs typeface="Arial" panose="020B0604020202020204" pitchFamily="34" charset="0"/>
                <a:sym typeface="Wingdings" panose="05000000000000000000" pitchFamily="2" charset="2"/>
              </a:rPr>
              <a:t> bspw. Tausch des Akkus erschwert</a:t>
            </a:r>
            <a:endParaRPr lang="de-DE" dirty="0">
              <a:latin typeface="Arial" panose="020B0604020202020204" pitchFamily="34" charset="0"/>
              <a:cs typeface="Arial" panose="020B0604020202020204" pitchFamily="34" charset="0"/>
            </a:endParaRPr>
          </a:p>
        </p:txBody>
      </p:sp>
      <p:cxnSp>
        <p:nvCxnSpPr>
          <p:cNvPr id="48" name="Gerade Verbindung mit Pfeil 47">
            <a:extLst>
              <a:ext uri="{FF2B5EF4-FFF2-40B4-BE49-F238E27FC236}">
                <a16:creationId xmlns:a16="http://schemas.microsoft.com/office/drawing/2014/main" id="{AC3087CE-A5D9-49F5-B9E7-8DD7696C9A5D}"/>
              </a:ext>
            </a:extLst>
          </p:cNvPr>
          <p:cNvCxnSpPr>
            <a:cxnSpLocks/>
          </p:cNvCxnSpPr>
          <p:nvPr/>
        </p:nvCxnSpPr>
        <p:spPr>
          <a:xfrm flipH="1">
            <a:off x="2435267" y="4117571"/>
            <a:ext cx="1" cy="256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Flussdiagramm: Prozess 57">
            <a:extLst>
              <a:ext uri="{FF2B5EF4-FFF2-40B4-BE49-F238E27FC236}">
                <a16:creationId xmlns:a16="http://schemas.microsoft.com/office/drawing/2014/main" id="{1F4BA755-A973-4330-ABC7-A32D7F564236}"/>
              </a:ext>
            </a:extLst>
          </p:cNvPr>
          <p:cNvSpPr/>
          <p:nvPr/>
        </p:nvSpPr>
        <p:spPr>
          <a:xfrm>
            <a:off x="580491" y="4433178"/>
            <a:ext cx="3713066" cy="1034030"/>
          </a:xfrm>
          <a:prstGeom prst="flowChartProcess">
            <a:avLst/>
          </a:prstGeom>
          <a:ln>
            <a:solidFill>
              <a:srgbClr val="00407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1" name="Textfeld 50">
            <a:extLst>
              <a:ext uri="{FF2B5EF4-FFF2-40B4-BE49-F238E27FC236}">
                <a16:creationId xmlns:a16="http://schemas.microsoft.com/office/drawing/2014/main" id="{ACBF428E-FC5C-4961-B0B9-A3CADA8CA421}"/>
              </a:ext>
            </a:extLst>
          </p:cNvPr>
          <p:cNvSpPr txBox="1"/>
          <p:nvPr/>
        </p:nvSpPr>
        <p:spPr>
          <a:xfrm>
            <a:off x="576987" y="4430961"/>
            <a:ext cx="3627368"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Mögliche Verbesserung: Reparierbarkeitsindex</a:t>
            </a:r>
            <a:r>
              <a:rPr lang="de-DE" baseline="30000" dirty="0">
                <a:latin typeface="Arial" panose="020B0604020202020204" pitchFamily="34" charset="0"/>
                <a:cs typeface="Arial" panose="020B0604020202020204" pitchFamily="34" charset="0"/>
              </a:rPr>
              <a:t>1</a:t>
            </a:r>
            <a:r>
              <a:rPr lang="de-DE" dirty="0">
                <a:latin typeface="Arial" panose="020B0604020202020204" pitchFamily="34" charset="0"/>
                <a:cs typeface="Arial" panose="020B0604020202020204" pitchFamily="34" charset="0"/>
              </a:rPr>
              <a:t> nach französischem Vorbild</a:t>
            </a:r>
          </a:p>
        </p:txBody>
      </p:sp>
      <p:sp>
        <p:nvSpPr>
          <p:cNvPr id="22" name="Titel 1">
            <a:extLst>
              <a:ext uri="{FF2B5EF4-FFF2-40B4-BE49-F238E27FC236}">
                <a16:creationId xmlns:a16="http://schemas.microsoft.com/office/drawing/2014/main" id="{ABF97CD5-FC3B-D3D0-87B1-CE3425C0DC35}"/>
              </a:ext>
            </a:extLst>
          </p:cNvPr>
          <p:cNvSpPr txBox="1">
            <a:spLocks/>
          </p:cNvSpPr>
          <p:nvPr/>
        </p:nvSpPr>
        <p:spPr>
          <a:xfrm>
            <a:off x="469135" y="64116"/>
            <a:ext cx="8205730"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Geplante Obsoleszenz</a:t>
            </a:r>
            <a:endParaRPr lang="de-DE" sz="4800" dirty="0"/>
          </a:p>
        </p:txBody>
      </p:sp>
    </p:spTree>
    <p:extLst>
      <p:ext uri="{BB962C8B-B14F-4D97-AF65-F5344CB8AC3E}">
        <p14:creationId xmlns:p14="http://schemas.microsoft.com/office/powerpoint/2010/main" val="324723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9" grpId="0" animBg="1"/>
      <p:bldP spid="18" grpId="0"/>
      <p:bldP spid="21" grpId="0" animBg="1"/>
      <p:bldP spid="20" grpId="0"/>
      <p:bldP spid="29" grpId="0" animBg="1"/>
      <p:bldP spid="28" grpId="0"/>
      <p:bldP spid="39" grpId="0" animBg="1"/>
      <p:bldP spid="38" grpId="0"/>
      <p:bldP spid="58" grpId="0" animBg="1"/>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26</a:t>
            </a:fld>
            <a:endParaRPr lang="de-DE">
              <a:solidFill>
                <a:srgbClr val="003A79">
                  <a:tint val="75000"/>
                </a:srgbClr>
              </a:solidFill>
            </a:endParaRPr>
          </a:p>
        </p:txBody>
      </p:sp>
      <p:sp>
        <p:nvSpPr>
          <p:cNvPr id="7" name="Textplatzhalter 6"/>
          <p:cNvSpPr>
            <a:spLocks noGrp="1"/>
          </p:cNvSpPr>
          <p:nvPr>
            <p:ph type="body" sz="quarter" idx="13"/>
          </p:nvPr>
        </p:nvSpPr>
        <p:spPr>
          <a:xfrm>
            <a:off x="2766305" y="6295247"/>
            <a:ext cx="4793048" cy="209301"/>
          </a:xfrm>
        </p:spPr>
        <p:txBody>
          <a:bodyPr>
            <a:noAutofit/>
          </a:bodyPr>
          <a:lstStyle/>
          <a:p>
            <a:pPr algn="just"/>
            <a:r>
              <a:rPr lang="de-DE" sz="800">
                <a:effectLst/>
                <a:latin typeface="Arial" panose="020B0604020202020204" pitchFamily="34" charset="0"/>
                <a:ea typeface="Arial" panose="020B0604020202020204" pitchFamily="34" charset="0"/>
              </a:rPr>
              <a:t>Swisscom. (27. 10. 2021). Von https://www.swisscom.ch/de/magazin/digitalisierung-im-alltag/gold-rohstoffe-smartphone/ abgerufen</a:t>
            </a:r>
          </a:p>
          <a:p>
            <a:pPr algn="just"/>
            <a:endParaRPr lang="de-DE" sz="800">
              <a:effectLst/>
              <a:latin typeface="Arial" panose="020B0604020202020204" pitchFamily="34" charset="0"/>
              <a:cs typeface="Arial" panose="020B0604020202020204" pitchFamily="34" charset="0"/>
            </a:endParaRPr>
          </a:p>
        </p:txBody>
      </p:sp>
      <p:sp>
        <p:nvSpPr>
          <p:cNvPr id="74" name="Titel 1">
            <a:extLst>
              <a:ext uri="{FF2B5EF4-FFF2-40B4-BE49-F238E27FC236}">
                <a16:creationId xmlns:a16="http://schemas.microsoft.com/office/drawing/2014/main" id="{D082B11E-646F-4F5D-B0C2-A0CD37443B3C}"/>
              </a:ext>
            </a:extLst>
          </p:cNvPr>
          <p:cNvSpPr>
            <a:spLocks noGrp="1"/>
          </p:cNvSpPr>
          <p:nvPr>
            <p:ph type="title"/>
          </p:nvPr>
        </p:nvSpPr>
        <p:spPr>
          <a:xfrm>
            <a:off x="468000" y="75600"/>
            <a:ext cx="5088887"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Entsorgung von Smartphones</a:t>
            </a:r>
            <a:endParaRPr lang="de-DE" sz="4800"/>
          </a:p>
        </p:txBody>
      </p:sp>
      <p:sp>
        <p:nvSpPr>
          <p:cNvPr id="53" name="Inhaltsplatzhalter 3">
            <a:extLst>
              <a:ext uri="{FF2B5EF4-FFF2-40B4-BE49-F238E27FC236}">
                <a16:creationId xmlns:a16="http://schemas.microsoft.com/office/drawing/2014/main" id="{869A8003-4F97-8211-FD67-6F93235850C9}"/>
              </a:ext>
            </a:extLst>
          </p:cNvPr>
          <p:cNvSpPr txBox="1">
            <a:spLocks/>
          </p:cNvSpPr>
          <p:nvPr/>
        </p:nvSpPr>
        <p:spPr>
          <a:xfrm>
            <a:off x="590250" y="2498404"/>
            <a:ext cx="7963499" cy="3164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600" dirty="0">
                <a:latin typeface="Arial" panose="020B0604020202020204" pitchFamily="34" charset="0"/>
                <a:cs typeface="Arial" panose="020B0604020202020204" pitchFamily="34" charset="0"/>
              </a:rPr>
              <a:t>Diskussion:</a:t>
            </a:r>
          </a:p>
          <a:p>
            <a:pPr marL="0" indent="0" algn="ctr">
              <a:buNone/>
            </a:pPr>
            <a:r>
              <a:rPr lang="de-DE" sz="3600" dirty="0">
                <a:latin typeface="Arial" panose="020B0604020202020204" pitchFamily="34" charset="0"/>
                <a:cs typeface="Arial" panose="020B0604020202020204" pitchFamily="34" charset="0"/>
              </a:rPr>
              <a:t>Was meint ihr, was mit Smartphones nach ihrer Nutzungszeit passiert?</a:t>
            </a:r>
          </a:p>
        </p:txBody>
      </p:sp>
    </p:spTree>
    <p:extLst>
      <p:ext uri="{BB962C8B-B14F-4D97-AF65-F5344CB8AC3E}">
        <p14:creationId xmlns:p14="http://schemas.microsoft.com/office/powerpoint/2010/main" val="25259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27</a:t>
            </a:fld>
            <a:endParaRPr lang="de-DE">
              <a:solidFill>
                <a:srgbClr val="003A79">
                  <a:tint val="75000"/>
                </a:srgbClr>
              </a:solidFill>
            </a:endParaRPr>
          </a:p>
        </p:txBody>
      </p:sp>
      <p:sp>
        <p:nvSpPr>
          <p:cNvPr id="7" name="Textplatzhalter 6"/>
          <p:cNvSpPr>
            <a:spLocks noGrp="1"/>
          </p:cNvSpPr>
          <p:nvPr>
            <p:ph type="body" sz="quarter" idx="13"/>
          </p:nvPr>
        </p:nvSpPr>
        <p:spPr>
          <a:xfrm>
            <a:off x="2766305" y="6295247"/>
            <a:ext cx="4793048" cy="209301"/>
          </a:xfrm>
        </p:spPr>
        <p:txBody>
          <a:bodyPr>
            <a:noAutofit/>
          </a:bodyPr>
          <a:lstStyle/>
          <a:p>
            <a:pPr algn="just"/>
            <a:r>
              <a:rPr lang="de-DE" sz="800" dirty="0">
                <a:effectLst/>
                <a:latin typeface="Arial" panose="020B0604020202020204" pitchFamily="34" charset="0"/>
                <a:ea typeface="Arial" panose="020B0604020202020204" pitchFamily="34" charset="0"/>
              </a:rPr>
              <a:t>Swisscom. (27. 10. 2021). Von https://www.swisscom.ch/de/magazin/digitalisierung-im-alltag/gold-rohstoffe-smartphone/ </a:t>
            </a:r>
          </a:p>
        </p:txBody>
      </p:sp>
      <p:graphicFrame>
        <p:nvGraphicFramePr>
          <p:cNvPr id="9" name="Inhaltsplatzhalter 8">
            <a:extLst>
              <a:ext uri="{FF2B5EF4-FFF2-40B4-BE49-F238E27FC236}">
                <a16:creationId xmlns:a16="http://schemas.microsoft.com/office/drawing/2014/main" id="{F7F5A5A1-C94F-4C3A-856B-411ECE7BD10C}"/>
              </a:ext>
            </a:extLst>
          </p:cNvPr>
          <p:cNvGraphicFramePr>
            <a:graphicFrameLocks noGrp="1"/>
          </p:cNvGraphicFramePr>
          <p:nvPr>
            <p:ph idx="1"/>
            <p:extLst>
              <p:ext uri="{D42A27DB-BD31-4B8C-83A1-F6EECF244321}">
                <p14:modId xmlns:p14="http://schemas.microsoft.com/office/powerpoint/2010/main" val="3939216421"/>
              </p:ext>
            </p:extLst>
          </p:nvPr>
        </p:nvGraphicFramePr>
        <p:xfrm>
          <a:off x="2170800" y="1378800"/>
          <a:ext cx="4806000" cy="426960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uppieren 7">
            <a:extLst>
              <a:ext uri="{FF2B5EF4-FFF2-40B4-BE49-F238E27FC236}">
                <a16:creationId xmlns:a16="http://schemas.microsoft.com/office/drawing/2014/main" id="{22127719-2923-4774-99F5-FEF4B78863DF}"/>
              </a:ext>
            </a:extLst>
          </p:cNvPr>
          <p:cNvGrpSpPr/>
          <p:nvPr/>
        </p:nvGrpSpPr>
        <p:grpSpPr>
          <a:xfrm>
            <a:off x="6553200" y="2679508"/>
            <a:ext cx="2116298" cy="749492"/>
            <a:chOff x="6519706" y="2902303"/>
            <a:chExt cx="2116298" cy="749492"/>
          </a:xfrm>
        </p:grpSpPr>
        <p:cxnSp>
          <p:nvCxnSpPr>
            <p:cNvPr id="10" name="Gerader Verbinder 9">
              <a:extLst>
                <a:ext uri="{FF2B5EF4-FFF2-40B4-BE49-F238E27FC236}">
                  <a16:creationId xmlns:a16="http://schemas.microsoft.com/office/drawing/2014/main" id="{CF077DDD-9889-45AC-B895-C3D38C4110D8}"/>
                </a:ext>
              </a:extLst>
            </p:cNvPr>
            <p:cNvCxnSpPr>
              <a:cxnSpLocks/>
            </p:cNvCxnSpPr>
            <p:nvPr/>
          </p:nvCxnSpPr>
          <p:spPr>
            <a:xfrm flipH="1">
              <a:off x="7021356" y="3179752"/>
              <a:ext cx="1545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707D1727-124C-40E6-9342-C59475E79ADF}"/>
                </a:ext>
              </a:extLst>
            </p:cNvPr>
            <p:cNvCxnSpPr>
              <a:cxnSpLocks/>
            </p:cNvCxnSpPr>
            <p:nvPr/>
          </p:nvCxnSpPr>
          <p:spPr>
            <a:xfrm flipH="1">
              <a:off x="6519706" y="3179752"/>
              <a:ext cx="501650" cy="47204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B4657179-4379-4535-98C4-9AC4E8D20E94}"/>
                </a:ext>
              </a:extLst>
            </p:cNvPr>
            <p:cNvSpPr txBox="1"/>
            <p:nvPr/>
          </p:nvSpPr>
          <p:spPr>
            <a:xfrm>
              <a:off x="6939706" y="2902303"/>
              <a:ext cx="1696298" cy="338554"/>
            </a:xfrm>
            <a:prstGeom prst="rect">
              <a:avLst/>
            </a:prstGeom>
            <a:noFill/>
          </p:spPr>
          <p:txBody>
            <a:bodyPr wrap="none" rtlCol="0">
              <a:spAutoFit/>
            </a:bodyPr>
            <a:lstStyle/>
            <a:p>
              <a:r>
                <a:rPr lang="de-DE" sz="1600"/>
                <a:t>In Schublade 56 %</a:t>
              </a:r>
            </a:p>
          </p:txBody>
        </p:sp>
      </p:grpSp>
      <p:grpSp>
        <p:nvGrpSpPr>
          <p:cNvPr id="37" name="Gruppieren 36">
            <a:extLst>
              <a:ext uri="{FF2B5EF4-FFF2-40B4-BE49-F238E27FC236}">
                <a16:creationId xmlns:a16="http://schemas.microsoft.com/office/drawing/2014/main" id="{C39325D2-5498-4746-A5AE-903AF9E6462F}"/>
              </a:ext>
            </a:extLst>
          </p:cNvPr>
          <p:cNvGrpSpPr/>
          <p:nvPr/>
        </p:nvGrpSpPr>
        <p:grpSpPr>
          <a:xfrm>
            <a:off x="397762" y="4597400"/>
            <a:ext cx="2516888" cy="692803"/>
            <a:chOff x="411034" y="4698951"/>
            <a:chExt cx="2516888" cy="692803"/>
          </a:xfrm>
        </p:grpSpPr>
        <p:cxnSp>
          <p:nvCxnSpPr>
            <p:cNvPr id="38" name="Gerader Verbinder 37">
              <a:extLst>
                <a:ext uri="{FF2B5EF4-FFF2-40B4-BE49-F238E27FC236}">
                  <a16:creationId xmlns:a16="http://schemas.microsoft.com/office/drawing/2014/main" id="{08C9D6C3-29A1-487E-BE71-28C9B47F532E}"/>
                </a:ext>
              </a:extLst>
            </p:cNvPr>
            <p:cNvCxnSpPr>
              <a:cxnSpLocks/>
            </p:cNvCxnSpPr>
            <p:nvPr/>
          </p:nvCxnSpPr>
          <p:spPr>
            <a:xfrm>
              <a:off x="491374" y="5327117"/>
              <a:ext cx="15513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854D751E-CA4E-4635-95AC-F59BBF19E4D7}"/>
                </a:ext>
              </a:extLst>
            </p:cNvPr>
            <p:cNvCxnSpPr>
              <a:cxnSpLocks/>
            </p:cNvCxnSpPr>
            <p:nvPr/>
          </p:nvCxnSpPr>
          <p:spPr>
            <a:xfrm flipV="1">
              <a:off x="2042734" y="4698951"/>
              <a:ext cx="885188" cy="628166"/>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feld 39">
              <a:extLst>
                <a:ext uri="{FF2B5EF4-FFF2-40B4-BE49-F238E27FC236}">
                  <a16:creationId xmlns:a16="http://schemas.microsoft.com/office/drawing/2014/main" id="{EA3C10AF-CCDB-4B39-973B-228F1A3B960D}"/>
                </a:ext>
              </a:extLst>
            </p:cNvPr>
            <p:cNvSpPr txBox="1"/>
            <p:nvPr/>
          </p:nvSpPr>
          <p:spPr>
            <a:xfrm>
              <a:off x="411034" y="5022422"/>
              <a:ext cx="1648208" cy="369332"/>
            </a:xfrm>
            <a:prstGeom prst="rect">
              <a:avLst/>
            </a:prstGeom>
            <a:noFill/>
          </p:spPr>
          <p:txBody>
            <a:bodyPr wrap="none" rtlCol="0">
              <a:spAutoFit/>
            </a:bodyPr>
            <a:lstStyle/>
            <a:p>
              <a:r>
                <a:rPr lang="de-DE" dirty="0"/>
                <a:t>In 2. Hand 22 %</a:t>
              </a:r>
            </a:p>
          </p:txBody>
        </p:sp>
      </p:grpSp>
      <p:grpSp>
        <p:nvGrpSpPr>
          <p:cNvPr id="41" name="Gruppieren 40">
            <a:extLst>
              <a:ext uri="{FF2B5EF4-FFF2-40B4-BE49-F238E27FC236}">
                <a16:creationId xmlns:a16="http://schemas.microsoft.com/office/drawing/2014/main" id="{8BCD3FE8-F22B-4EAD-BB9E-D0CF52109043}"/>
              </a:ext>
            </a:extLst>
          </p:cNvPr>
          <p:cNvGrpSpPr/>
          <p:nvPr/>
        </p:nvGrpSpPr>
        <p:grpSpPr>
          <a:xfrm>
            <a:off x="217935" y="2875221"/>
            <a:ext cx="2456068" cy="646331"/>
            <a:chOff x="742264" y="5009604"/>
            <a:chExt cx="2456068" cy="646331"/>
          </a:xfrm>
        </p:grpSpPr>
        <p:cxnSp>
          <p:nvCxnSpPr>
            <p:cNvPr id="42" name="Gerader Verbinder 41">
              <a:extLst>
                <a:ext uri="{FF2B5EF4-FFF2-40B4-BE49-F238E27FC236}">
                  <a16:creationId xmlns:a16="http://schemas.microsoft.com/office/drawing/2014/main" id="{2529D064-3212-46FC-9782-0709743D3011}"/>
                </a:ext>
              </a:extLst>
            </p:cNvPr>
            <p:cNvCxnSpPr>
              <a:cxnSpLocks/>
            </p:cNvCxnSpPr>
            <p:nvPr/>
          </p:nvCxnSpPr>
          <p:spPr>
            <a:xfrm flipV="1">
              <a:off x="784014" y="5327117"/>
              <a:ext cx="1652420" cy="5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959565FD-4B1D-4392-A81E-759719A4E477}"/>
                </a:ext>
              </a:extLst>
            </p:cNvPr>
            <p:cNvCxnSpPr>
              <a:cxnSpLocks/>
            </p:cNvCxnSpPr>
            <p:nvPr/>
          </p:nvCxnSpPr>
          <p:spPr>
            <a:xfrm flipV="1">
              <a:off x="2436434" y="5091136"/>
              <a:ext cx="761898" cy="241328"/>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A565ACBB-0876-4224-9CF4-A7FECC866548}"/>
                </a:ext>
              </a:extLst>
            </p:cNvPr>
            <p:cNvSpPr txBox="1"/>
            <p:nvPr/>
          </p:nvSpPr>
          <p:spPr>
            <a:xfrm>
              <a:off x="742264" y="5009604"/>
              <a:ext cx="1480342" cy="646331"/>
            </a:xfrm>
            <a:prstGeom prst="rect">
              <a:avLst/>
            </a:prstGeom>
            <a:noFill/>
          </p:spPr>
          <p:txBody>
            <a:bodyPr wrap="none" rtlCol="0">
              <a:spAutoFit/>
            </a:bodyPr>
            <a:lstStyle/>
            <a:p>
              <a:r>
                <a:rPr lang="de-DE"/>
                <a:t>In seltener </a:t>
              </a:r>
            </a:p>
            <a:p>
              <a:r>
                <a:rPr lang="de-DE"/>
                <a:t>Nutzung 13 %</a:t>
              </a:r>
            </a:p>
          </p:txBody>
        </p:sp>
      </p:grpSp>
      <p:grpSp>
        <p:nvGrpSpPr>
          <p:cNvPr id="45" name="Gruppieren 44">
            <a:extLst>
              <a:ext uri="{FF2B5EF4-FFF2-40B4-BE49-F238E27FC236}">
                <a16:creationId xmlns:a16="http://schemas.microsoft.com/office/drawing/2014/main" id="{A12CD27D-23FF-46DB-B6CF-30377C51A39B}"/>
              </a:ext>
            </a:extLst>
          </p:cNvPr>
          <p:cNvGrpSpPr/>
          <p:nvPr/>
        </p:nvGrpSpPr>
        <p:grpSpPr>
          <a:xfrm>
            <a:off x="466909" y="1740388"/>
            <a:ext cx="3218600" cy="827983"/>
            <a:chOff x="695736" y="5497267"/>
            <a:chExt cx="3218600" cy="827983"/>
          </a:xfrm>
        </p:grpSpPr>
        <p:cxnSp>
          <p:nvCxnSpPr>
            <p:cNvPr id="46" name="Gerader Verbinder 45">
              <a:extLst>
                <a:ext uri="{FF2B5EF4-FFF2-40B4-BE49-F238E27FC236}">
                  <a16:creationId xmlns:a16="http://schemas.microsoft.com/office/drawing/2014/main" id="{C4BB08FD-0042-496D-BE8C-CC722C62A427}"/>
                </a:ext>
              </a:extLst>
            </p:cNvPr>
            <p:cNvCxnSpPr>
              <a:cxnSpLocks/>
            </p:cNvCxnSpPr>
            <p:nvPr/>
          </p:nvCxnSpPr>
          <p:spPr>
            <a:xfrm flipV="1">
              <a:off x="789226" y="6014484"/>
              <a:ext cx="1421745" cy="5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9F4B6397-95FD-4559-AF78-119E0F01A83D}"/>
                </a:ext>
              </a:extLst>
            </p:cNvPr>
            <p:cNvCxnSpPr>
              <a:cxnSpLocks/>
            </p:cNvCxnSpPr>
            <p:nvPr/>
          </p:nvCxnSpPr>
          <p:spPr>
            <a:xfrm flipV="1">
              <a:off x="2210971" y="5497267"/>
              <a:ext cx="1703365" cy="51989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C1B73D51-3C73-42C9-8CBF-43C0EDC0AEAA}"/>
                </a:ext>
              </a:extLst>
            </p:cNvPr>
            <p:cNvSpPr txBox="1"/>
            <p:nvPr/>
          </p:nvSpPr>
          <p:spPr>
            <a:xfrm>
              <a:off x="695736" y="5955918"/>
              <a:ext cx="1291316" cy="369332"/>
            </a:xfrm>
            <a:prstGeom prst="rect">
              <a:avLst/>
            </a:prstGeom>
            <a:noFill/>
          </p:spPr>
          <p:txBody>
            <a:bodyPr wrap="none" rtlCol="0">
              <a:spAutoFit/>
            </a:bodyPr>
            <a:lstStyle/>
            <a:p>
              <a:r>
                <a:rPr lang="de-DE"/>
                <a:t>Verkauf 3 %</a:t>
              </a:r>
            </a:p>
          </p:txBody>
        </p:sp>
      </p:grpSp>
      <p:grpSp>
        <p:nvGrpSpPr>
          <p:cNvPr id="49" name="Gruppieren 48">
            <a:extLst>
              <a:ext uri="{FF2B5EF4-FFF2-40B4-BE49-F238E27FC236}">
                <a16:creationId xmlns:a16="http://schemas.microsoft.com/office/drawing/2014/main" id="{BB4444F3-1905-4BC8-AC0E-C57D331A3621}"/>
              </a:ext>
            </a:extLst>
          </p:cNvPr>
          <p:cNvGrpSpPr/>
          <p:nvPr/>
        </p:nvGrpSpPr>
        <p:grpSpPr>
          <a:xfrm>
            <a:off x="480734" y="1384684"/>
            <a:ext cx="3472275" cy="369332"/>
            <a:chOff x="770718" y="5496587"/>
            <a:chExt cx="3185533" cy="436255"/>
          </a:xfrm>
        </p:grpSpPr>
        <p:cxnSp>
          <p:nvCxnSpPr>
            <p:cNvPr id="50" name="Gerader Verbinder 49">
              <a:extLst>
                <a:ext uri="{FF2B5EF4-FFF2-40B4-BE49-F238E27FC236}">
                  <a16:creationId xmlns:a16="http://schemas.microsoft.com/office/drawing/2014/main" id="{866C4D86-E72F-42AD-BCB8-23F7ECA20563}"/>
                </a:ext>
              </a:extLst>
            </p:cNvPr>
            <p:cNvCxnSpPr>
              <a:cxnSpLocks/>
            </p:cNvCxnSpPr>
            <p:nvPr/>
          </p:nvCxnSpPr>
          <p:spPr>
            <a:xfrm>
              <a:off x="861282" y="5874091"/>
              <a:ext cx="17696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6C0A182B-4F35-4DD4-BADB-C898871004FC}"/>
                </a:ext>
              </a:extLst>
            </p:cNvPr>
            <p:cNvCxnSpPr>
              <a:cxnSpLocks/>
            </p:cNvCxnSpPr>
            <p:nvPr/>
          </p:nvCxnSpPr>
          <p:spPr>
            <a:xfrm flipV="1">
              <a:off x="2613590" y="5778743"/>
              <a:ext cx="1342661" cy="93113"/>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id="{8BF13A83-E444-45A5-8645-D174B938B9B7}"/>
                </a:ext>
              </a:extLst>
            </p:cNvPr>
            <p:cNvSpPr txBox="1"/>
            <p:nvPr/>
          </p:nvSpPr>
          <p:spPr>
            <a:xfrm>
              <a:off x="770718" y="5496587"/>
              <a:ext cx="1327505" cy="436255"/>
            </a:xfrm>
            <a:prstGeom prst="rect">
              <a:avLst/>
            </a:prstGeom>
            <a:noFill/>
          </p:spPr>
          <p:txBody>
            <a:bodyPr wrap="none" rtlCol="0">
              <a:spAutoFit/>
            </a:bodyPr>
            <a:lstStyle/>
            <a:p>
              <a:r>
                <a:rPr lang="de-DE"/>
                <a:t>Repariert 2 %</a:t>
              </a:r>
            </a:p>
          </p:txBody>
        </p:sp>
      </p:grpSp>
      <p:grpSp>
        <p:nvGrpSpPr>
          <p:cNvPr id="71" name="Gruppieren 70">
            <a:extLst>
              <a:ext uri="{FF2B5EF4-FFF2-40B4-BE49-F238E27FC236}">
                <a16:creationId xmlns:a16="http://schemas.microsoft.com/office/drawing/2014/main" id="{C8ABA4B8-7ADC-4B97-93F4-F1D0AFB5B1BA}"/>
              </a:ext>
            </a:extLst>
          </p:cNvPr>
          <p:cNvGrpSpPr/>
          <p:nvPr/>
        </p:nvGrpSpPr>
        <p:grpSpPr>
          <a:xfrm>
            <a:off x="4508500" y="1545976"/>
            <a:ext cx="5444042" cy="574271"/>
            <a:chOff x="4126717" y="1431740"/>
            <a:chExt cx="5444042" cy="574271"/>
          </a:xfrm>
        </p:grpSpPr>
        <p:cxnSp>
          <p:nvCxnSpPr>
            <p:cNvPr id="55" name="Gerader Verbinder 54">
              <a:extLst>
                <a:ext uri="{FF2B5EF4-FFF2-40B4-BE49-F238E27FC236}">
                  <a16:creationId xmlns:a16="http://schemas.microsoft.com/office/drawing/2014/main" id="{8E659B27-BE00-48BD-BA63-D248C3B200A9}"/>
                </a:ext>
              </a:extLst>
            </p:cNvPr>
            <p:cNvCxnSpPr>
              <a:cxnSpLocks/>
            </p:cNvCxnSpPr>
            <p:nvPr/>
          </p:nvCxnSpPr>
          <p:spPr>
            <a:xfrm flipH="1" flipV="1">
              <a:off x="4781046" y="1953736"/>
              <a:ext cx="3456764" cy="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A300CE76-310D-42CE-99EC-51DA5929EAFD}"/>
                </a:ext>
              </a:extLst>
            </p:cNvPr>
            <p:cNvCxnSpPr>
              <a:cxnSpLocks/>
            </p:cNvCxnSpPr>
            <p:nvPr/>
          </p:nvCxnSpPr>
          <p:spPr>
            <a:xfrm flipH="1" flipV="1">
              <a:off x="4126717" y="1431740"/>
              <a:ext cx="654329" cy="524124"/>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B908FB4F-053D-4BD0-AE08-9F3286ACB1E9}"/>
                </a:ext>
              </a:extLst>
            </p:cNvPr>
            <p:cNvSpPr txBox="1"/>
            <p:nvPr/>
          </p:nvSpPr>
          <p:spPr>
            <a:xfrm>
              <a:off x="6190467" y="1667457"/>
              <a:ext cx="3380292" cy="338554"/>
            </a:xfrm>
            <a:prstGeom prst="rect">
              <a:avLst/>
            </a:prstGeom>
            <a:noFill/>
          </p:spPr>
          <p:txBody>
            <a:bodyPr wrap="square" rtlCol="0">
              <a:spAutoFit/>
            </a:bodyPr>
            <a:lstStyle/>
            <a:p>
              <a:r>
                <a:rPr lang="de-DE" sz="1600"/>
                <a:t>Zurück an Hersteller 1%</a:t>
              </a:r>
            </a:p>
          </p:txBody>
        </p:sp>
      </p:grpSp>
      <p:grpSp>
        <p:nvGrpSpPr>
          <p:cNvPr id="54" name="Gruppieren 53">
            <a:extLst>
              <a:ext uri="{FF2B5EF4-FFF2-40B4-BE49-F238E27FC236}">
                <a16:creationId xmlns:a16="http://schemas.microsoft.com/office/drawing/2014/main" id="{8CDBE59A-6510-4AB1-A0A8-71093A49A6D6}"/>
              </a:ext>
            </a:extLst>
          </p:cNvPr>
          <p:cNvGrpSpPr/>
          <p:nvPr/>
        </p:nvGrpSpPr>
        <p:grpSpPr>
          <a:xfrm>
            <a:off x="778575" y="1005025"/>
            <a:ext cx="3425125" cy="553645"/>
            <a:chOff x="770718" y="5496587"/>
            <a:chExt cx="3142277" cy="653967"/>
          </a:xfrm>
        </p:grpSpPr>
        <p:cxnSp>
          <p:nvCxnSpPr>
            <p:cNvPr id="57" name="Gerader Verbinder 56">
              <a:extLst>
                <a:ext uri="{FF2B5EF4-FFF2-40B4-BE49-F238E27FC236}">
                  <a16:creationId xmlns:a16="http://schemas.microsoft.com/office/drawing/2014/main" id="{AE9D48D2-3B53-43C5-9CC1-56599E48F3F8}"/>
                </a:ext>
              </a:extLst>
            </p:cNvPr>
            <p:cNvCxnSpPr>
              <a:cxnSpLocks/>
            </p:cNvCxnSpPr>
            <p:nvPr/>
          </p:nvCxnSpPr>
          <p:spPr>
            <a:xfrm>
              <a:off x="861282" y="5866590"/>
              <a:ext cx="17696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F16E77CC-1222-48E3-8034-9EDD87214B4E}"/>
                </a:ext>
              </a:extLst>
            </p:cNvPr>
            <p:cNvCxnSpPr>
              <a:cxnSpLocks/>
            </p:cNvCxnSpPr>
            <p:nvPr/>
          </p:nvCxnSpPr>
          <p:spPr>
            <a:xfrm>
              <a:off x="2613590" y="5871855"/>
              <a:ext cx="1299405" cy="278699"/>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feld 58">
              <a:extLst>
                <a:ext uri="{FF2B5EF4-FFF2-40B4-BE49-F238E27FC236}">
                  <a16:creationId xmlns:a16="http://schemas.microsoft.com/office/drawing/2014/main" id="{A420F041-BDC5-4502-8DF5-82B26B226C42}"/>
                </a:ext>
              </a:extLst>
            </p:cNvPr>
            <p:cNvSpPr txBox="1"/>
            <p:nvPr/>
          </p:nvSpPr>
          <p:spPr>
            <a:xfrm>
              <a:off x="770718" y="5496587"/>
              <a:ext cx="1463920" cy="436255"/>
            </a:xfrm>
            <a:prstGeom prst="rect">
              <a:avLst/>
            </a:prstGeom>
            <a:noFill/>
          </p:spPr>
          <p:txBody>
            <a:bodyPr wrap="none" rtlCol="0">
              <a:spAutoFit/>
            </a:bodyPr>
            <a:lstStyle/>
            <a:p>
              <a:r>
                <a:rPr lang="de-DE" dirty="0"/>
                <a:t>Gespendet 2 %</a:t>
              </a:r>
            </a:p>
          </p:txBody>
        </p:sp>
      </p:grpSp>
      <p:grpSp>
        <p:nvGrpSpPr>
          <p:cNvPr id="60" name="Gruppieren 59">
            <a:extLst>
              <a:ext uri="{FF2B5EF4-FFF2-40B4-BE49-F238E27FC236}">
                <a16:creationId xmlns:a16="http://schemas.microsoft.com/office/drawing/2014/main" id="{78ADF7F0-CAEA-483F-8F54-CF0105A02F14}"/>
              </a:ext>
            </a:extLst>
          </p:cNvPr>
          <p:cNvGrpSpPr/>
          <p:nvPr/>
        </p:nvGrpSpPr>
        <p:grpSpPr>
          <a:xfrm>
            <a:off x="4362461" y="912411"/>
            <a:ext cx="5384778" cy="620042"/>
            <a:chOff x="4126717" y="811698"/>
            <a:chExt cx="5384778" cy="620042"/>
          </a:xfrm>
        </p:grpSpPr>
        <p:cxnSp>
          <p:nvCxnSpPr>
            <p:cNvPr id="61" name="Gerader Verbinder 60">
              <a:extLst>
                <a:ext uri="{FF2B5EF4-FFF2-40B4-BE49-F238E27FC236}">
                  <a16:creationId xmlns:a16="http://schemas.microsoft.com/office/drawing/2014/main" id="{A0F5AB9F-2D77-4FE9-9FE5-852E5E3EB405}"/>
                </a:ext>
              </a:extLst>
            </p:cNvPr>
            <p:cNvCxnSpPr>
              <a:cxnSpLocks/>
            </p:cNvCxnSpPr>
            <p:nvPr/>
          </p:nvCxnSpPr>
          <p:spPr>
            <a:xfrm flipH="1">
              <a:off x="5117317" y="877594"/>
              <a:ext cx="3028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CE5B1DC3-E5A4-4937-A5DD-40D602FB83DF}"/>
                </a:ext>
              </a:extLst>
            </p:cNvPr>
            <p:cNvCxnSpPr>
              <a:cxnSpLocks/>
            </p:cNvCxnSpPr>
            <p:nvPr/>
          </p:nvCxnSpPr>
          <p:spPr>
            <a:xfrm flipH="1">
              <a:off x="4126717" y="874947"/>
              <a:ext cx="996950" cy="556793"/>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feld 62">
              <a:extLst>
                <a:ext uri="{FF2B5EF4-FFF2-40B4-BE49-F238E27FC236}">
                  <a16:creationId xmlns:a16="http://schemas.microsoft.com/office/drawing/2014/main" id="{16A73F72-8C06-47CC-8AFD-3191F4C9FBAB}"/>
                </a:ext>
              </a:extLst>
            </p:cNvPr>
            <p:cNvSpPr txBox="1"/>
            <p:nvPr/>
          </p:nvSpPr>
          <p:spPr>
            <a:xfrm>
              <a:off x="6131203" y="811698"/>
              <a:ext cx="3380292" cy="338554"/>
            </a:xfrm>
            <a:prstGeom prst="rect">
              <a:avLst/>
            </a:prstGeom>
            <a:noFill/>
          </p:spPr>
          <p:txBody>
            <a:bodyPr wrap="square" rtlCol="0">
              <a:spAutoFit/>
            </a:bodyPr>
            <a:lstStyle/>
            <a:p>
              <a:r>
                <a:rPr lang="de-DE" sz="1600"/>
                <a:t>Landet im Müll 1%</a:t>
              </a:r>
            </a:p>
          </p:txBody>
        </p:sp>
      </p:grpSp>
      <p:sp>
        <p:nvSpPr>
          <p:cNvPr id="74" name="Titel 1">
            <a:extLst>
              <a:ext uri="{FF2B5EF4-FFF2-40B4-BE49-F238E27FC236}">
                <a16:creationId xmlns:a16="http://schemas.microsoft.com/office/drawing/2014/main" id="{D082B11E-646F-4F5D-B0C2-A0CD37443B3C}"/>
              </a:ext>
            </a:extLst>
          </p:cNvPr>
          <p:cNvSpPr>
            <a:spLocks noGrp="1"/>
          </p:cNvSpPr>
          <p:nvPr>
            <p:ph type="title"/>
          </p:nvPr>
        </p:nvSpPr>
        <p:spPr>
          <a:xfrm>
            <a:off x="468000" y="75600"/>
            <a:ext cx="5088887" cy="824400"/>
          </a:xfrm>
        </p:spPr>
        <p:txBody>
          <a:bodyPr>
            <a:normAutofit/>
          </a:bodyPr>
          <a:lstStyle/>
          <a:p>
            <a:pPr>
              <a:lnSpc>
                <a:spcPct val="100000"/>
              </a:lnSpc>
            </a:pPr>
            <a:r>
              <a:rPr lang="de-DE" sz="2400">
                <a:solidFill>
                  <a:srgbClr val="004077"/>
                </a:solidFill>
                <a:latin typeface="Arial" panose="020B0604020202020204" pitchFamily="34" charset="0"/>
                <a:cs typeface="Arial" panose="020B0604020202020204" pitchFamily="34" charset="0"/>
              </a:rPr>
              <a:t>Entsorgung von Smartphones</a:t>
            </a:r>
            <a:endParaRPr lang="de-DE" sz="4800"/>
          </a:p>
        </p:txBody>
      </p:sp>
    </p:spTree>
    <p:extLst>
      <p:ext uri="{BB962C8B-B14F-4D97-AF65-F5344CB8AC3E}">
        <p14:creationId xmlns:p14="http://schemas.microsoft.com/office/powerpoint/2010/main" val="43012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 calcmode="lin" valueType="num">
                                      <p:cBhvr>
                                        <p:cTn id="7" dur="250" fill="hold"/>
                                        <p:tgtEl>
                                          <p:spTgt spid="9">
                                            <p:graphicEl>
                                              <a:chart seriesIdx="-3" categoryIdx="-3" bldStep="gridLegend"/>
                                            </p:graphicEl>
                                          </p:spTgt>
                                        </p:tgtEl>
                                        <p:attrNameLst>
                                          <p:attrName>ppt_w</p:attrName>
                                        </p:attrNameLst>
                                      </p:cBhvr>
                                      <p:tavLst>
                                        <p:tav tm="0">
                                          <p:val>
                                            <p:fltVal val="0"/>
                                          </p:val>
                                        </p:tav>
                                        <p:tav tm="100000">
                                          <p:val>
                                            <p:strVal val="#ppt_w"/>
                                          </p:val>
                                        </p:tav>
                                      </p:tavLst>
                                    </p:anim>
                                    <p:anim calcmode="lin" valueType="num">
                                      <p:cBhvr>
                                        <p:cTn id="8" dur="250" fill="hold"/>
                                        <p:tgtEl>
                                          <p:spTgt spid="9">
                                            <p:graphicEl>
                                              <a:chart seriesIdx="-3" categoryIdx="-3" bldStep="gridLegend"/>
                                            </p:graphic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100"/>
                                  </p:stCondLst>
                                  <p:childTnLst>
                                    <p:set>
                                      <p:cBhvr>
                                        <p:cTn id="10" dur="1" fill="hold">
                                          <p:stCondLst>
                                            <p:cond delay="0"/>
                                          </p:stCondLst>
                                        </p:cTn>
                                        <p:tgtEl>
                                          <p:spTgt spid="9">
                                            <p:graphicEl>
                                              <a:chart seriesIdx="-4" categoryIdx="0" bldStep="category"/>
                                            </p:graphicEl>
                                          </p:spTgt>
                                        </p:tgtEl>
                                        <p:attrNameLst>
                                          <p:attrName>style.visibility</p:attrName>
                                        </p:attrNameLst>
                                      </p:cBhvr>
                                      <p:to>
                                        <p:strVal val="visible"/>
                                      </p:to>
                                    </p:set>
                                    <p:anim calcmode="lin" valueType="num">
                                      <p:cBhvr>
                                        <p:cTn id="11" dur="250" fill="hold"/>
                                        <p:tgtEl>
                                          <p:spTgt spid="9">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2" dur="250" fill="hold"/>
                                        <p:tgtEl>
                                          <p:spTgt spid="9">
                                            <p:graphicEl>
                                              <a:chart seriesIdx="-4" categoryIdx="0" bldStep="category"/>
                                            </p:graphic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200"/>
                                  </p:stCondLst>
                                  <p:childTnLst>
                                    <p:set>
                                      <p:cBhvr>
                                        <p:cTn id="14" dur="1" fill="hold">
                                          <p:stCondLst>
                                            <p:cond delay="0"/>
                                          </p:stCondLst>
                                        </p:cTn>
                                        <p:tgtEl>
                                          <p:spTgt spid="9">
                                            <p:graphicEl>
                                              <a:chart seriesIdx="-4" categoryIdx="1" bldStep="category"/>
                                            </p:graphicEl>
                                          </p:spTgt>
                                        </p:tgtEl>
                                        <p:attrNameLst>
                                          <p:attrName>style.visibility</p:attrName>
                                        </p:attrNameLst>
                                      </p:cBhvr>
                                      <p:to>
                                        <p:strVal val="visible"/>
                                      </p:to>
                                    </p:set>
                                    <p:anim calcmode="lin" valueType="num">
                                      <p:cBhvr>
                                        <p:cTn id="15" dur="250" fill="hold"/>
                                        <p:tgtEl>
                                          <p:spTgt spid="9">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16" dur="250" fill="hold"/>
                                        <p:tgtEl>
                                          <p:spTgt spid="9">
                                            <p:graphicEl>
                                              <a:chart seriesIdx="-4" categoryIdx="1" bldStep="category"/>
                                            </p:graphic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300"/>
                                  </p:stCondLst>
                                  <p:childTnLst>
                                    <p:set>
                                      <p:cBhvr>
                                        <p:cTn id="18" dur="1" fill="hold">
                                          <p:stCondLst>
                                            <p:cond delay="0"/>
                                          </p:stCondLst>
                                        </p:cTn>
                                        <p:tgtEl>
                                          <p:spTgt spid="9">
                                            <p:graphicEl>
                                              <a:chart seriesIdx="-4" categoryIdx="2" bldStep="category"/>
                                            </p:graphicEl>
                                          </p:spTgt>
                                        </p:tgtEl>
                                        <p:attrNameLst>
                                          <p:attrName>style.visibility</p:attrName>
                                        </p:attrNameLst>
                                      </p:cBhvr>
                                      <p:to>
                                        <p:strVal val="visible"/>
                                      </p:to>
                                    </p:set>
                                    <p:anim calcmode="lin" valueType="num">
                                      <p:cBhvr>
                                        <p:cTn id="19" dur="250" fill="hold"/>
                                        <p:tgtEl>
                                          <p:spTgt spid="9">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20" dur="250" fill="hold"/>
                                        <p:tgtEl>
                                          <p:spTgt spid="9">
                                            <p:graphicEl>
                                              <a:chart seriesIdx="-4" categoryIdx="2" bldStep="category"/>
                                            </p:graphic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400"/>
                                  </p:stCondLst>
                                  <p:childTnLst>
                                    <p:set>
                                      <p:cBhvr>
                                        <p:cTn id="22" dur="1" fill="hold">
                                          <p:stCondLst>
                                            <p:cond delay="0"/>
                                          </p:stCondLst>
                                        </p:cTn>
                                        <p:tgtEl>
                                          <p:spTgt spid="9">
                                            <p:graphicEl>
                                              <a:chart seriesIdx="-4" categoryIdx="3" bldStep="category"/>
                                            </p:graphicEl>
                                          </p:spTgt>
                                        </p:tgtEl>
                                        <p:attrNameLst>
                                          <p:attrName>style.visibility</p:attrName>
                                        </p:attrNameLst>
                                      </p:cBhvr>
                                      <p:to>
                                        <p:strVal val="visible"/>
                                      </p:to>
                                    </p:set>
                                    <p:anim calcmode="lin" valueType="num">
                                      <p:cBhvr>
                                        <p:cTn id="23" dur="250" fill="hold"/>
                                        <p:tgtEl>
                                          <p:spTgt spid="9">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24" dur="250" fill="hold"/>
                                        <p:tgtEl>
                                          <p:spTgt spid="9">
                                            <p:graphicEl>
                                              <a:chart seriesIdx="-4" categoryIdx="3" bldStep="category"/>
                                            </p:graphic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500"/>
                                  </p:stCondLst>
                                  <p:childTnLst>
                                    <p:set>
                                      <p:cBhvr>
                                        <p:cTn id="26" dur="1" fill="hold">
                                          <p:stCondLst>
                                            <p:cond delay="0"/>
                                          </p:stCondLst>
                                        </p:cTn>
                                        <p:tgtEl>
                                          <p:spTgt spid="9">
                                            <p:graphicEl>
                                              <a:chart seriesIdx="-4" categoryIdx="4" bldStep="category"/>
                                            </p:graphicEl>
                                          </p:spTgt>
                                        </p:tgtEl>
                                        <p:attrNameLst>
                                          <p:attrName>style.visibility</p:attrName>
                                        </p:attrNameLst>
                                      </p:cBhvr>
                                      <p:to>
                                        <p:strVal val="visible"/>
                                      </p:to>
                                    </p:set>
                                    <p:anim calcmode="lin" valueType="num">
                                      <p:cBhvr>
                                        <p:cTn id="27" dur="250" fill="hold"/>
                                        <p:tgtEl>
                                          <p:spTgt spid="9">
                                            <p:graphicEl>
                                              <a:chart seriesIdx="-4" categoryIdx="4" bldStep="category"/>
                                            </p:graphicEl>
                                          </p:spTgt>
                                        </p:tgtEl>
                                        <p:attrNameLst>
                                          <p:attrName>ppt_w</p:attrName>
                                        </p:attrNameLst>
                                      </p:cBhvr>
                                      <p:tavLst>
                                        <p:tav tm="0">
                                          <p:val>
                                            <p:fltVal val="0"/>
                                          </p:val>
                                        </p:tav>
                                        <p:tav tm="100000">
                                          <p:val>
                                            <p:strVal val="#ppt_w"/>
                                          </p:val>
                                        </p:tav>
                                      </p:tavLst>
                                    </p:anim>
                                    <p:anim calcmode="lin" valueType="num">
                                      <p:cBhvr>
                                        <p:cTn id="28" dur="250" fill="hold"/>
                                        <p:tgtEl>
                                          <p:spTgt spid="9">
                                            <p:graphicEl>
                                              <a:chart seriesIdx="-4" categoryIdx="4" bldStep="category"/>
                                            </p:graphic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600"/>
                                  </p:stCondLst>
                                  <p:childTnLst>
                                    <p:set>
                                      <p:cBhvr>
                                        <p:cTn id="30" dur="1" fill="hold">
                                          <p:stCondLst>
                                            <p:cond delay="0"/>
                                          </p:stCondLst>
                                        </p:cTn>
                                        <p:tgtEl>
                                          <p:spTgt spid="9">
                                            <p:graphicEl>
                                              <a:chart seriesIdx="-4" categoryIdx="5" bldStep="category"/>
                                            </p:graphicEl>
                                          </p:spTgt>
                                        </p:tgtEl>
                                        <p:attrNameLst>
                                          <p:attrName>style.visibility</p:attrName>
                                        </p:attrNameLst>
                                      </p:cBhvr>
                                      <p:to>
                                        <p:strVal val="visible"/>
                                      </p:to>
                                    </p:set>
                                    <p:anim calcmode="lin" valueType="num">
                                      <p:cBhvr>
                                        <p:cTn id="31" dur="250" fill="hold"/>
                                        <p:tgtEl>
                                          <p:spTgt spid="9">
                                            <p:graphicEl>
                                              <a:chart seriesIdx="-4" categoryIdx="5" bldStep="category"/>
                                            </p:graphicEl>
                                          </p:spTgt>
                                        </p:tgtEl>
                                        <p:attrNameLst>
                                          <p:attrName>ppt_w</p:attrName>
                                        </p:attrNameLst>
                                      </p:cBhvr>
                                      <p:tavLst>
                                        <p:tav tm="0">
                                          <p:val>
                                            <p:fltVal val="0"/>
                                          </p:val>
                                        </p:tav>
                                        <p:tav tm="100000">
                                          <p:val>
                                            <p:strVal val="#ppt_w"/>
                                          </p:val>
                                        </p:tav>
                                      </p:tavLst>
                                    </p:anim>
                                    <p:anim calcmode="lin" valueType="num">
                                      <p:cBhvr>
                                        <p:cTn id="32" dur="250" fill="hold"/>
                                        <p:tgtEl>
                                          <p:spTgt spid="9">
                                            <p:graphicEl>
                                              <a:chart seriesIdx="-4" categoryIdx="5" bldStep="category"/>
                                            </p:graphicEl>
                                          </p:spTgt>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700"/>
                                  </p:stCondLst>
                                  <p:childTnLst>
                                    <p:set>
                                      <p:cBhvr>
                                        <p:cTn id="34" dur="1" fill="hold">
                                          <p:stCondLst>
                                            <p:cond delay="0"/>
                                          </p:stCondLst>
                                        </p:cTn>
                                        <p:tgtEl>
                                          <p:spTgt spid="9">
                                            <p:graphicEl>
                                              <a:chart seriesIdx="-4" categoryIdx="6" bldStep="category"/>
                                            </p:graphicEl>
                                          </p:spTgt>
                                        </p:tgtEl>
                                        <p:attrNameLst>
                                          <p:attrName>style.visibility</p:attrName>
                                        </p:attrNameLst>
                                      </p:cBhvr>
                                      <p:to>
                                        <p:strVal val="visible"/>
                                      </p:to>
                                    </p:set>
                                    <p:anim calcmode="lin" valueType="num">
                                      <p:cBhvr>
                                        <p:cTn id="35" dur="250" fill="hold"/>
                                        <p:tgtEl>
                                          <p:spTgt spid="9">
                                            <p:graphicEl>
                                              <a:chart seriesIdx="-4" categoryIdx="6" bldStep="category"/>
                                            </p:graphicEl>
                                          </p:spTgt>
                                        </p:tgtEl>
                                        <p:attrNameLst>
                                          <p:attrName>ppt_w</p:attrName>
                                        </p:attrNameLst>
                                      </p:cBhvr>
                                      <p:tavLst>
                                        <p:tav tm="0">
                                          <p:val>
                                            <p:fltVal val="0"/>
                                          </p:val>
                                        </p:tav>
                                        <p:tav tm="100000">
                                          <p:val>
                                            <p:strVal val="#ppt_w"/>
                                          </p:val>
                                        </p:tav>
                                      </p:tavLst>
                                    </p:anim>
                                    <p:anim calcmode="lin" valueType="num">
                                      <p:cBhvr>
                                        <p:cTn id="36" dur="250" fill="hold"/>
                                        <p:tgtEl>
                                          <p:spTgt spid="9">
                                            <p:graphicEl>
                                              <a:chart seriesIdx="-4" categoryIdx="6" bldStep="category"/>
                                            </p:graphicEl>
                                          </p:spTgt>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800"/>
                                  </p:stCondLst>
                                  <p:childTnLst>
                                    <p:set>
                                      <p:cBhvr>
                                        <p:cTn id="38" dur="1" fill="hold">
                                          <p:stCondLst>
                                            <p:cond delay="0"/>
                                          </p:stCondLst>
                                        </p:cTn>
                                        <p:tgtEl>
                                          <p:spTgt spid="9">
                                            <p:graphicEl>
                                              <a:chart seriesIdx="-4" categoryIdx="7" bldStep="category"/>
                                            </p:graphicEl>
                                          </p:spTgt>
                                        </p:tgtEl>
                                        <p:attrNameLst>
                                          <p:attrName>style.visibility</p:attrName>
                                        </p:attrNameLst>
                                      </p:cBhvr>
                                      <p:to>
                                        <p:strVal val="visible"/>
                                      </p:to>
                                    </p:set>
                                    <p:anim calcmode="lin" valueType="num">
                                      <p:cBhvr>
                                        <p:cTn id="39" dur="250" fill="hold"/>
                                        <p:tgtEl>
                                          <p:spTgt spid="9">
                                            <p:graphicEl>
                                              <a:chart seriesIdx="-4" categoryIdx="7" bldStep="category"/>
                                            </p:graphicEl>
                                          </p:spTgt>
                                        </p:tgtEl>
                                        <p:attrNameLst>
                                          <p:attrName>ppt_w</p:attrName>
                                        </p:attrNameLst>
                                      </p:cBhvr>
                                      <p:tavLst>
                                        <p:tav tm="0">
                                          <p:val>
                                            <p:fltVal val="0"/>
                                          </p:val>
                                        </p:tav>
                                        <p:tav tm="100000">
                                          <p:val>
                                            <p:strVal val="#ppt_w"/>
                                          </p:val>
                                        </p:tav>
                                      </p:tavLst>
                                    </p:anim>
                                    <p:anim calcmode="lin" valueType="num">
                                      <p:cBhvr>
                                        <p:cTn id="40" dur="250" fill="hold"/>
                                        <p:tgtEl>
                                          <p:spTgt spid="9">
                                            <p:graphicEl>
                                              <a:chart seriesIdx="-4" categoryIdx="7" bldStep="category"/>
                                            </p:graphicEl>
                                          </p:spTgt>
                                        </p:tgtEl>
                                        <p:attrNameLst>
                                          <p:attrName>ppt_h</p:attrName>
                                        </p:attrNameLst>
                                      </p:cBhvr>
                                      <p:tavLst>
                                        <p:tav tm="0">
                                          <p:val>
                                            <p:fltVal val="0"/>
                                          </p:val>
                                        </p:tav>
                                        <p:tav tm="100000">
                                          <p:val>
                                            <p:strVal val="#ppt_h"/>
                                          </p:val>
                                        </p:tav>
                                      </p:tavLst>
                                    </p:anim>
                                  </p:childTnLst>
                                </p:cTn>
                              </p:par>
                              <p:par>
                                <p:cTn id="41" presetID="6" presetClass="emph" presetSubtype="0" autoRev="1" fill="hold" grpId="1" nodeType="withEffect">
                                  <p:stCondLst>
                                    <p:cond delay="0"/>
                                  </p:stCondLst>
                                  <p:childTnLst>
                                    <p:animScale>
                                      <p:cBhvr>
                                        <p:cTn id="42" dur="400" fill="hold"/>
                                        <p:tgtEl>
                                          <p:spTgt spid="9">
                                            <p:graphicEl>
                                              <a:chart seriesIdx="-3" categoryIdx="-3" bldStep="gridLegend"/>
                                            </p:graphicEl>
                                          </p:spTgt>
                                        </p:tgtEl>
                                      </p:cBhvr>
                                      <p:by x="125000" y="125000"/>
                                    </p:animScale>
                                  </p:childTnLst>
                                </p:cTn>
                              </p:par>
                              <p:par>
                                <p:cTn id="43" presetID="6" presetClass="emph" presetSubtype="0" autoRev="1" fill="hold" grpId="1" nodeType="withEffect">
                                  <p:stCondLst>
                                    <p:cond delay="100"/>
                                  </p:stCondLst>
                                  <p:childTnLst>
                                    <p:animScale>
                                      <p:cBhvr>
                                        <p:cTn id="44" dur="400" fill="hold"/>
                                        <p:tgtEl>
                                          <p:spTgt spid="9">
                                            <p:graphicEl>
                                              <a:chart seriesIdx="-4" categoryIdx="0" bldStep="category"/>
                                            </p:graphicEl>
                                          </p:spTgt>
                                        </p:tgtEl>
                                      </p:cBhvr>
                                      <p:by x="125000" y="125000"/>
                                    </p:animScale>
                                  </p:childTnLst>
                                </p:cTn>
                              </p:par>
                              <p:par>
                                <p:cTn id="45" presetID="6" presetClass="emph" presetSubtype="0" autoRev="1" fill="hold" grpId="1" nodeType="withEffect">
                                  <p:stCondLst>
                                    <p:cond delay="200"/>
                                  </p:stCondLst>
                                  <p:childTnLst>
                                    <p:animScale>
                                      <p:cBhvr>
                                        <p:cTn id="46" dur="400" fill="hold"/>
                                        <p:tgtEl>
                                          <p:spTgt spid="9">
                                            <p:graphicEl>
                                              <a:chart seriesIdx="-4" categoryIdx="1" bldStep="category"/>
                                            </p:graphicEl>
                                          </p:spTgt>
                                        </p:tgtEl>
                                      </p:cBhvr>
                                      <p:by x="125000" y="125000"/>
                                    </p:animScale>
                                  </p:childTnLst>
                                </p:cTn>
                              </p:par>
                              <p:par>
                                <p:cTn id="47" presetID="6" presetClass="emph" presetSubtype="0" autoRev="1" fill="hold" grpId="1" nodeType="withEffect">
                                  <p:stCondLst>
                                    <p:cond delay="300"/>
                                  </p:stCondLst>
                                  <p:childTnLst>
                                    <p:animScale>
                                      <p:cBhvr>
                                        <p:cTn id="48" dur="400" fill="hold"/>
                                        <p:tgtEl>
                                          <p:spTgt spid="9">
                                            <p:graphicEl>
                                              <a:chart seriesIdx="-4" categoryIdx="2" bldStep="category"/>
                                            </p:graphicEl>
                                          </p:spTgt>
                                        </p:tgtEl>
                                      </p:cBhvr>
                                      <p:by x="125000" y="125000"/>
                                    </p:animScale>
                                  </p:childTnLst>
                                </p:cTn>
                              </p:par>
                              <p:par>
                                <p:cTn id="49" presetID="6" presetClass="emph" presetSubtype="0" autoRev="1" fill="hold" grpId="1" nodeType="withEffect">
                                  <p:stCondLst>
                                    <p:cond delay="400"/>
                                  </p:stCondLst>
                                  <p:childTnLst>
                                    <p:animScale>
                                      <p:cBhvr>
                                        <p:cTn id="50" dur="400" fill="hold"/>
                                        <p:tgtEl>
                                          <p:spTgt spid="9">
                                            <p:graphicEl>
                                              <a:chart seriesIdx="-4" categoryIdx="3" bldStep="category"/>
                                            </p:graphicEl>
                                          </p:spTgt>
                                        </p:tgtEl>
                                      </p:cBhvr>
                                      <p:by x="125000" y="125000"/>
                                    </p:animScale>
                                  </p:childTnLst>
                                </p:cTn>
                              </p:par>
                              <p:par>
                                <p:cTn id="51" presetID="6" presetClass="emph" presetSubtype="0" autoRev="1" fill="hold" grpId="1" nodeType="withEffect">
                                  <p:stCondLst>
                                    <p:cond delay="500"/>
                                  </p:stCondLst>
                                  <p:childTnLst>
                                    <p:animScale>
                                      <p:cBhvr>
                                        <p:cTn id="52" dur="400" fill="hold"/>
                                        <p:tgtEl>
                                          <p:spTgt spid="9">
                                            <p:graphicEl>
                                              <a:chart seriesIdx="-4" categoryIdx="4" bldStep="category"/>
                                            </p:graphicEl>
                                          </p:spTgt>
                                        </p:tgtEl>
                                      </p:cBhvr>
                                      <p:by x="125000" y="125000"/>
                                    </p:animScale>
                                  </p:childTnLst>
                                </p:cTn>
                              </p:par>
                              <p:par>
                                <p:cTn id="53" presetID="6" presetClass="emph" presetSubtype="0" autoRev="1" fill="hold" grpId="1" nodeType="withEffect">
                                  <p:stCondLst>
                                    <p:cond delay="600"/>
                                  </p:stCondLst>
                                  <p:childTnLst>
                                    <p:animScale>
                                      <p:cBhvr>
                                        <p:cTn id="54" dur="400" fill="hold"/>
                                        <p:tgtEl>
                                          <p:spTgt spid="9">
                                            <p:graphicEl>
                                              <a:chart seriesIdx="-4" categoryIdx="5" bldStep="category"/>
                                            </p:graphicEl>
                                          </p:spTgt>
                                        </p:tgtEl>
                                      </p:cBhvr>
                                      <p:by x="125000" y="125000"/>
                                    </p:animScale>
                                  </p:childTnLst>
                                </p:cTn>
                              </p:par>
                              <p:par>
                                <p:cTn id="55" presetID="6" presetClass="emph" presetSubtype="0" autoRev="1" fill="hold" grpId="1" nodeType="withEffect">
                                  <p:stCondLst>
                                    <p:cond delay="700"/>
                                  </p:stCondLst>
                                  <p:childTnLst>
                                    <p:animScale>
                                      <p:cBhvr>
                                        <p:cTn id="56" dur="400" fill="hold"/>
                                        <p:tgtEl>
                                          <p:spTgt spid="9">
                                            <p:graphicEl>
                                              <a:chart seriesIdx="-4" categoryIdx="6" bldStep="category"/>
                                            </p:graphicEl>
                                          </p:spTgt>
                                        </p:tgtEl>
                                      </p:cBhvr>
                                      <p:by x="125000" y="125000"/>
                                    </p:animScale>
                                  </p:childTnLst>
                                </p:cTn>
                              </p:par>
                              <p:par>
                                <p:cTn id="57" presetID="6" presetClass="emph" presetSubtype="0" autoRev="1" fill="hold" grpId="1" nodeType="withEffect">
                                  <p:stCondLst>
                                    <p:cond delay="800"/>
                                  </p:stCondLst>
                                  <p:childTnLst>
                                    <p:animScale>
                                      <p:cBhvr>
                                        <p:cTn id="58" dur="400" fill="hold"/>
                                        <p:tgtEl>
                                          <p:spTgt spid="9">
                                            <p:graphicEl>
                                              <a:chart seriesIdx="-4" categoryIdx="7" bldStep="category"/>
                                            </p:graphicEl>
                                          </p:spTgt>
                                        </p:tgtEl>
                                      </p:cBhvr>
                                      <p:by x="125000" y="125000"/>
                                    </p:animScale>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grpId="2" nodeType="clickEffect">
                                  <p:stCondLst>
                                    <p:cond delay="0"/>
                                  </p:stCondLst>
                                  <p:childTnLst>
                                    <p:animScale>
                                      <p:cBhvr>
                                        <p:cTn id="62" dur="400" fill="hold"/>
                                        <p:tgtEl>
                                          <p:spTgt spid="9">
                                            <p:graphicEl>
                                              <a:chart seriesIdx="-3" categoryIdx="-3" bldStep="gridLegend"/>
                                            </p:graphicEl>
                                          </p:spTgt>
                                        </p:tgtEl>
                                      </p:cBhvr>
                                      <p:by x="125000" y="125000"/>
                                    </p:animScale>
                                  </p:childTnLst>
                                </p:cTn>
                              </p:par>
                            </p:childTnLst>
                          </p:cTn>
                        </p:par>
                      </p:childTnLst>
                    </p:cTn>
                  </p:par>
                  <p:par>
                    <p:cTn id="63" fill="hold">
                      <p:stCondLst>
                        <p:cond delay="indefinite"/>
                      </p:stCondLst>
                      <p:childTnLst>
                        <p:par>
                          <p:cTn id="64" fill="hold">
                            <p:stCondLst>
                              <p:cond delay="0"/>
                            </p:stCondLst>
                            <p:childTnLst>
                              <p:par>
                                <p:cTn id="65" presetID="6" presetClass="emph" presetSubtype="0" fill="hold" grpId="2" nodeType="clickEffect">
                                  <p:stCondLst>
                                    <p:cond delay="0"/>
                                  </p:stCondLst>
                                  <p:childTnLst>
                                    <p:animScale>
                                      <p:cBhvr>
                                        <p:cTn id="66" dur="400" fill="hold"/>
                                        <p:tgtEl>
                                          <p:spTgt spid="9">
                                            <p:graphicEl>
                                              <a:chart seriesIdx="-4" categoryIdx="0" bldStep="category"/>
                                            </p:graphicEl>
                                          </p:spTgt>
                                        </p:tgtEl>
                                      </p:cBhvr>
                                      <p:by x="125000" y="125000"/>
                                    </p:animScale>
                                  </p:childTnLst>
                                </p:cTn>
                              </p:par>
                            </p:childTnLst>
                          </p:cTn>
                        </p:par>
                        <p:par>
                          <p:cTn id="67" fill="hold">
                            <p:stCondLst>
                              <p:cond delay="400"/>
                            </p:stCondLst>
                            <p:childTnLst>
                              <p:par>
                                <p:cTn id="68" presetID="22" presetClass="entr" presetSubtype="8" fill="hold"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400"/>
                                        <p:tgtEl>
                                          <p:spTgt spid="8"/>
                                        </p:tgtEl>
                                      </p:cBhvr>
                                    </p:animEffect>
                                  </p:childTnLst>
                                </p:cTn>
                              </p:par>
                            </p:childTnLst>
                          </p:cTn>
                        </p:par>
                        <p:par>
                          <p:cTn id="71" fill="hold">
                            <p:stCondLst>
                              <p:cond delay="800"/>
                            </p:stCondLst>
                            <p:childTnLst>
                              <p:par>
                                <p:cTn id="72" presetID="6" presetClass="emph" presetSubtype="0" fill="hold" grpId="3" nodeType="afterEffect">
                                  <p:stCondLst>
                                    <p:cond delay="0"/>
                                  </p:stCondLst>
                                  <p:childTnLst>
                                    <p:animScale>
                                      <p:cBhvr>
                                        <p:cTn id="73" dur="250" fill="hold"/>
                                        <p:tgtEl>
                                          <p:spTgt spid="9">
                                            <p:graphicEl>
                                              <a:chart seriesIdx="-3" categoryIdx="-3" bldStep="gridLegend"/>
                                            </p:graphicEl>
                                          </p:spTgt>
                                        </p:tgtEl>
                                      </p:cBhvr>
                                      <p:by x="80000" y="80000"/>
                                    </p:animScale>
                                  </p:childTnLst>
                                </p:cTn>
                              </p:par>
                            </p:childTnLst>
                          </p:cTn>
                        </p:par>
                      </p:childTnLst>
                    </p:cTn>
                  </p:par>
                  <p:par>
                    <p:cTn id="74" fill="hold">
                      <p:stCondLst>
                        <p:cond delay="indefinite"/>
                      </p:stCondLst>
                      <p:childTnLst>
                        <p:par>
                          <p:cTn id="75" fill="hold">
                            <p:stCondLst>
                              <p:cond delay="0"/>
                            </p:stCondLst>
                            <p:childTnLst>
                              <p:par>
                                <p:cTn id="76" presetID="6" presetClass="emph" presetSubtype="0" fill="hold" grpId="3" nodeType="clickEffect">
                                  <p:stCondLst>
                                    <p:cond delay="0"/>
                                  </p:stCondLst>
                                  <p:childTnLst>
                                    <p:animScale>
                                      <p:cBhvr>
                                        <p:cTn id="77" dur="400" fill="hold"/>
                                        <p:tgtEl>
                                          <p:spTgt spid="9">
                                            <p:graphicEl>
                                              <a:chart seriesIdx="-4" categoryIdx="0" bldStep="category"/>
                                            </p:graphicEl>
                                          </p:spTgt>
                                        </p:tgtEl>
                                      </p:cBhvr>
                                      <p:by x="80000" y="80000"/>
                                    </p:animScale>
                                  </p:childTnLst>
                                </p:cTn>
                              </p:par>
                            </p:childTnLst>
                          </p:cTn>
                        </p:par>
                        <p:par>
                          <p:cTn id="78" fill="hold">
                            <p:stCondLst>
                              <p:cond delay="400"/>
                            </p:stCondLst>
                            <p:childTnLst>
                              <p:par>
                                <p:cTn id="79" presetID="6" presetClass="emph" presetSubtype="0" fill="hold" grpId="2" nodeType="afterEffect">
                                  <p:stCondLst>
                                    <p:cond delay="0"/>
                                  </p:stCondLst>
                                  <p:childTnLst>
                                    <p:animScale>
                                      <p:cBhvr>
                                        <p:cTn id="80" dur="400" fill="hold"/>
                                        <p:tgtEl>
                                          <p:spTgt spid="9">
                                            <p:graphicEl>
                                              <a:chart seriesIdx="-4" categoryIdx="1" bldStep="category"/>
                                            </p:graphicEl>
                                          </p:spTgt>
                                        </p:tgtEl>
                                      </p:cBhvr>
                                      <p:by x="125000" y="125000"/>
                                    </p:animScale>
                                  </p:childTnLst>
                                </p:cTn>
                              </p:par>
                            </p:childTnLst>
                          </p:cTn>
                        </p:par>
                        <p:par>
                          <p:cTn id="81" fill="hold">
                            <p:stCondLst>
                              <p:cond delay="800"/>
                            </p:stCondLst>
                            <p:childTnLst>
                              <p:par>
                                <p:cTn id="82" presetID="22" presetClass="entr" presetSubtype="2"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right)">
                                      <p:cBhvr>
                                        <p:cTn id="84" dur="25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mph" presetSubtype="0" fill="hold" grpId="3" nodeType="clickEffect">
                                  <p:stCondLst>
                                    <p:cond delay="0"/>
                                  </p:stCondLst>
                                  <p:childTnLst>
                                    <p:animScale>
                                      <p:cBhvr>
                                        <p:cTn id="88" dur="400" fill="hold"/>
                                        <p:tgtEl>
                                          <p:spTgt spid="9">
                                            <p:graphicEl>
                                              <a:chart seriesIdx="-4" categoryIdx="1" bldStep="category"/>
                                            </p:graphicEl>
                                          </p:spTgt>
                                        </p:tgtEl>
                                      </p:cBhvr>
                                      <p:by x="80000" y="80000"/>
                                    </p:animScale>
                                  </p:childTnLst>
                                </p:cTn>
                              </p:par>
                            </p:childTnLst>
                          </p:cTn>
                        </p:par>
                        <p:par>
                          <p:cTn id="89" fill="hold">
                            <p:stCondLst>
                              <p:cond delay="400"/>
                            </p:stCondLst>
                            <p:childTnLst>
                              <p:par>
                                <p:cTn id="90" presetID="6" presetClass="emph" presetSubtype="0" fill="hold" grpId="2" nodeType="afterEffect">
                                  <p:stCondLst>
                                    <p:cond delay="0"/>
                                  </p:stCondLst>
                                  <p:childTnLst>
                                    <p:animScale>
                                      <p:cBhvr>
                                        <p:cTn id="91" dur="400" fill="hold"/>
                                        <p:tgtEl>
                                          <p:spTgt spid="9">
                                            <p:graphicEl>
                                              <a:chart seriesIdx="-4" categoryIdx="2" bldStep="category"/>
                                            </p:graphicEl>
                                          </p:spTgt>
                                        </p:tgtEl>
                                      </p:cBhvr>
                                      <p:by x="125000" y="125000"/>
                                    </p:animScale>
                                  </p:childTnLst>
                                </p:cTn>
                              </p:par>
                            </p:childTnLst>
                          </p:cTn>
                        </p:par>
                        <p:par>
                          <p:cTn id="92" fill="hold">
                            <p:stCondLst>
                              <p:cond delay="800"/>
                            </p:stCondLst>
                            <p:childTnLst>
                              <p:par>
                                <p:cTn id="93" presetID="22" presetClass="entr" presetSubtype="2" fill="hold" nodeType="after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wipe(right)">
                                      <p:cBhvr>
                                        <p:cTn id="95" dur="250"/>
                                        <p:tgtEl>
                                          <p:spTgt spid="41"/>
                                        </p:tgtEl>
                                      </p:cBhvr>
                                    </p:animEffect>
                                  </p:childTnLst>
                                </p:cTn>
                              </p:par>
                            </p:childTnLst>
                          </p:cTn>
                        </p:par>
                      </p:childTnLst>
                    </p:cTn>
                  </p:par>
                  <p:par>
                    <p:cTn id="96" fill="hold">
                      <p:stCondLst>
                        <p:cond delay="indefinite"/>
                      </p:stCondLst>
                      <p:childTnLst>
                        <p:par>
                          <p:cTn id="97" fill="hold">
                            <p:stCondLst>
                              <p:cond delay="0"/>
                            </p:stCondLst>
                            <p:childTnLst>
                              <p:par>
                                <p:cTn id="98" presetID="6" presetClass="emph" presetSubtype="0" fill="hold" grpId="3" nodeType="clickEffect">
                                  <p:stCondLst>
                                    <p:cond delay="0"/>
                                  </p:stCondLst>
                                  <p:childTnLst>
                                    <p:animScale>
                                      <p:cBhvr>
                                        <p:cTn id="99" dur="400" fill="hold"/>
                                        <p:tgtEl>
                                          <p:spTgt spid="9">
                                            <p:graphicEl>
                                              <a:chart seriesIdx="-4" categoryIdx="2" bldStep="category"/>
                                            </p:graphicEl>
                                          </p:spTgt>
                                        </p:tgtEl>
                                      </p:cBhvr>
                                      <p:by x="80000" y="80000"/>
                                    </p:animScale>
                                  </p:childTnLst>
                                </p:cTn>
                              </p:par>
                            </p:childTnLst>
                          </p:cTn>
                        </p:par>
                        <p:par>
                          <p:cTn id="100" fill="hold">
                            <p:stCondLst>
                              <p:cond delay="400"/>
                            </p:stCondLst>
                            <p:childTnLst>
                              <p:par>
                                <p:cTn id="101" presetID="6" presetClass="emph" presetSubtype="0" fill="hold" grpId="2" nodeType="afterEffect">
                                  <p:stCondLst>
                                    <p:cond delay="0"/>
                                  </p:stCondLst>
                                  <p:childTnLst>
                                    <p:animScale>
                                      <p:cBhvr>
                                        <p:cTn id="102" dur="400" fill="hold"/>
                                        <p:tgtEl>
                                          <p:spTgt spid="9">
                                            <p:graphicEl>
                                              <a:chart seriesIdx="-4" categoryIdx="3" bldStep="category"/>
                                            </p:graphicEl>
                                          </p:spTgt>
                                        </p:tgtEl>
                                      </p:cBhvr>
                                      <p:by x="125000" y="125000"/>
                                    </p:animScale>
                                  </p:childTnLst>
                                </p:cTn>
                              </p:par>
                            </p:childTnLst>
                          </p:cTn>
                        </p:par>
                        <p:par>
                          <p:cTn id="103" fill="hold">
                            <p:stCondLst>
                              <p:cond delay="800"/>
                            </p:stCondLst>
                            <p:childTnLst>
                              <p:par>
                                <p:cTn id="104" presetID="22" presetClass="entr" presetSubtype="2" fill="hold" nodeType="after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wipe(right)">
                                      <p:cBhvr>
                                        <p:cTn id="106" dur="250"/>
                                        <p:tgtEl>
                                          <p:spTgt spid="45"/>
                                        </p:tgtEl>
                                      </p:cBhvr>
                                    </p:animEffect>
                                  </p:childTnLst>
                                </p:cTn>
                              </p:par>
                            </p:childTnLst>
                          </p:cTn>
                        </p:par>
                      </p:childTnLst>
                    </p:cTn>
                  </p:par>
                  <p:par>
                    <p:cTn id="107" fill="hold">
                      <p:stCondLst>
                        <p:cond delay="indefinite"/>
                      </p:stCondLst>
                      <p:childTnLst>
                        <p:par>
                          <p:cTn id="108" fill="hold">
                            <p:stCondLst>
                              <p:cond delay="0"/>
                            </p:stCondLst>
                            <p:childTnLst>
                              <p:par>
                                <p:cTn id="109" presetID="6" presetClass="emph" presetSubtype="0" fill="hold" grpId="3" nodeType="clickEffect">
                                  <p:stCondLst>
                                    <p:cond delay="0"/>
                                  </p:stCondLst>
                                  <p:childTnLst>
                                    <p:animScale>
                                      <p:cBhvr>
                                        <p:cTn id="110" dur="400" fill="hold"/>
                                        <p:tgtEl>
                                          <p:spTgt spid="9">
                                            <p:graphicEl>
                                              <a:chart seriesIdx="-4" categoryIdx="3" bldStep="category"/>
                                            </p:graphicEl>
                                          </p:spTgt>
                                        </p:tgtEl>
                                      </p:cBhvr>
                                      <p:by x="80000" y="80000"/>
                                    </p:animScale>
                                  </p:childTnLst>
                                </p:cTn>
                              </p:par>
                            </p:childTnLst>
                          </p:cTn>
                        </p:par>
                        <p:par>
                          <p:cTn id="111" fill="hold">
                            <p:stCondLst>
                              <p:cond delay="400"/>
                            </p:stCondLst>
                            <p:childTnLst>
                              <p:par>
                                <p:cTn id="112" presetID="6" presetClass="emph" presetSubtype="0" fill="hold" grpId="2" nodeType="afterEffect">
                                  <p:stCondLst>
                                    <p:cond delay="0"/>
                                  </p:stCondLst>
                                  <p:childTnLst>
                                    <p:animScale>
                                      <p:cBhvr>
                                        <p:cTn id="113" dur="400" fill="hold"/>
                                        <p:tgtEl>
                                          <p:spTgt spid="9">
                                            <p:graphicEl>
                                              <a:chart seriesIdx="-4" categoryIdx="4" bldStep="category"/>
                                            </p:graphicEl>
                                          </p:spTgt>
                                        </p:tgtEl>
                                      </p:cBhvr>
                                      <p:by x="125000" y="125000"/>
                                    </p:animScale>
                                  </p:childTnLst>
                                </p:cTn>
                              </p:par>
                            </p:childTnLst>
                          </p:cTn>
                        </p:par>
                        <p:par>
                          <p:cTn id="114" fill="hold">
                            <p:stCondLst>
                              <p:cond delay="800"/>
                            </p:stCondLst>
                            <p:childTnLst>
                              <p:par>
                                <p:cTn id="115" presetID="22" presetClass="entr" presetSubtype="2" fill="hold" nodeType="after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wipe(right)">
                                      <p:cBhvr>
                                        <p:cTn id="117" dur="250"/>
                                        <p:tgtEl>
                                          <p:spTgt spid="49"/>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mph" presetSubtype="0" fill="hold" grpId="3" nodeType="clickEffect">
                                  <p:stCondLst>
                                    <p:cond delay="0"/>
                                  </p:stCondLst>
                                  <p:childTnLst>
                                    <p:animScale>
                                      <p:cBhvr>
                                        <p:cTn id="121" dur="400" fill="hold"/>
                                        <p:tgtEl>
                                          <p:spTgt spid="9">
                                            <p:graphicEl>
                                              <a:chart seriesIdx="-4" categoryIdx="4" bldStep="category"/>
                                            </p:graphicEl>
                                          </p:spTgt>
                                        </p:tgtEl>
                                      </p:cBhvr>
                                      <p:by x="80000" y="80000"/>
                                    </p:animScale>
                                  </p:childTnLst>
                                </p:cTn>
                              </p:par>
                            </p:childTnLst>
                          </p:cTn>
                        </p:par>
                        <p:par>
                          <p:cTn id="122" fill="hold">
                            <p:stCondLst>
                              <p:cond delay="400"/>
                            </p:stCondLst>
                            <p:childTnLst>
                              <p:par>
                                <p:cTn id="123" presetID="6" presetClass="emph" presetSubtype="0" fill="hold" grpId="2" nodeType="afterEffect">
                                  <p:stCondLst>
                                    <p:cond delay="0"/>
                                  </p:stCondLst>
                                  <p:childTnLst>
                                    <p:animScale>
                                      <p:cBhvr>
                                        <p:cTn id="124" dur="400" fill="hold"/>
                                        <p:tgtEl>
                                          <p:spTgt spid="9">
                                            <p:graphicEl>
                                              <a:chart seriesIdx="-4" categoryIdx="5" bldStep="category"/>
                                            </p:graphicEl>
                                          </p:spTgt>
                                        </p:tgtEl>
                                      </p:cBhvr>
                                      <p:by x="125000" y="125000"/>
                                    </p:animScale>
                                  </p:childTnLst>
                                </p:cTn>
                              </p:par>
                            </p:childTnLst>
                          </p:cTn>
                        </p:par>
                        <p:par>
                          <p:cTn id="125" fill="hold">
                            <p:stCondLst>
                              <p:cond delay="800"/>
                            </p:stCondLst>
                            <p:childTnLst>
                              <p:par>
                                <p:cTn id="126" presetID="22" presetClass="entr" presetSubtype="2" fill="hold" nodeType="afterEffect">
                                  <p:stCondLst>
                                    <p:cond delay="0"/>
                                  </p:stCondLst>
                                  <p:childTnLst>
                                    <p:set>
                                      <p:cBhvr>
                                        <p:cTn id="127" dur="1" fill="hold">
                                          <p:stCondLst>
                                            <p:cond delay="0"/>
                                          </p:stCondLst>
                                        </p:cTn>
                                        <p:tgtEl>
                                          <p:spTgt spid="54"/>
                                        </p:tgtEl>
                                        <p:attrNameLst>
                                          <p:attrName>style.visibility</p:attrName>
                                        </p:attrNameLst>
                                      </p:cBhvr>
                                      <p:to>
                                        <p:strVal val="visible"/>
                                      </p:to>
                                    </p:set>
                                    <p:animEffect transition="in" filter="wipe(right)">
                                      <p:cBhvr>
                                        <p:cTn id="128" dur="250"/>
                                        <p:tgtEl>
                                          <p:spTgt spid="54"/>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mph" presetSubtype="0" fill="hold" grpId="3" nodeType="clickEffect">
                                  <p:stCondLst>
                                    <p:cond delay="0"/>
                                  </p:stCondLst>
                                  <p:childTnLst>
                                    <p:animScale>
                                      <p:cBhvr>
                                        <p:cTn id="132" dur="400" fill="hold"/>
                                        <p:tgtEl>
                                          <p:spTgt spid="9">
                                            <p:graphicEl>
                                              <a:chart seriesIdx="-4" categoryIdx="5" bldStep="category"/>
                                            </p:graphicEl>
                                          </p:spTgt>
                                        </p:tgtEl>
                                      </p:cBhvr>
                                      <p:by x="80000" y="80000"/>
                                    </p:animScale>
                                  </p:childTnLst>
                                </p:cTn>
                              </p:par>
                            </p:childTnLst>
                          </p:cTn>
                        </p:par>
                        <p:par>
                          <p:cTn id="133" fill="hold">
                            <p:stCondLst>
                              <p:cond delay="400"/>
                            </p:stCondLst>
                            <p:childTnLst>
                              <p:par>
                                <p:cTn id="134" presetID="6" presetClass="emph" presetSubtype="0" fill="hold" grpId="2" nodeType="afterEffect">
                                  <p:stCondLst>
                                    <p:cond delay="0"/>
                                  </p:stCondLst>
                                  <p:childTnLst>
                                    <p:animScale>
                                      <p:cBhvr>
                                        <p:cTn id="135" dur="400" fill="hold"/>
                                        <p:tgtEl>
                                          <p:spTgt spid="9">
                                            <p:graphicEl>
                                              <a:chart seriesIdx="-4" categoryIdx="6" bldStep="category"/>
                                            </p:graphicEl>
                                          </p:spTgt>
                                        </p:tgtEl>
                                      </p:cBhvr>
                                      <p:by x="125000" y="125000"/>
                                    </p:animScale>
                                  </p:childTnLst>
                                </p:cTn>
                              </p:par>
                            </p:childTnLst>
                          </p:cTn>
                        </p:par>
                        <p:par>
                          <p:cTn id="136" fill="hold">
                            <p:stCondLst>
                              <p:cond delay="800"/>
                            </p:stCondLst>
                            <p:childTnLst>
                              <p:par>
                                <p:cTn id="137" presetID="22" presetClass="entr" presetSubtype="8" fill="hold" nodeType="after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wipe(left)">
                                      <p:cBhvr>
                                        <p:cTn id="139" dur="250"/>
                                        <p:tgtEl>
                                          <p:spTgt spid="60"/>
                                        </p:tgtEl>
                                      </p:cBhvr>
                                    </p:animEffect>
                                  </p:childTnLst>
                                </p:cTn>
                              </p:par>
                            </p:childTnLst>
                          </p:cTn>
                        </p:par>
                      </p:childTnLst>
                    </p:cTn>
                  </p:par>
                  <p:par>
                    <p:cTn id="140" fill="hold">
                      <p:stCondLst>
                        <p:cond delay="indefinite"/>
                      </p:stCondLst>
                      <p:childTnLst>
                        <p:par>
                          <p:cTn id="141" fill="hold">
                            <p:stCondLst>
                              <p:cond delay="0"/>
                            </p:stCondLst>
                            <p:childTnLst>
                              <p:par>
                                <p:cTn id="142" presetID="6" presetClass="emph" presetSubtype="0" fill="hold" grpId="3" nodeType="clickEffect">
                                  <p:stCondLst>
                                    <p:cond delay="0"/>
                                  </p:stCondLst>
                                  <p:childTnLst>
                                    <p:animScale>
                                      <p:cBhvr>
                                        <p:cTn id="143" dur="400" fill="hold"/>
                                        <p:tgtEl>
                                          <p:spTgt spid="9">
                                            <p:graphicEl>
                                              <a:chart seriesIdx="-4" categoryIdx="6" bldStep="category"/>
                                            </p:graphicEl>
                                          </p:spTgt>
                                        </p:tgtEl>
                                      </p:cBhvr>
                                      <p:by x="80000" y="80000"/>
                                    </p:animScale>
                                  </p:childTnLst>
                                </p:cTn>
                              </p:par>
                            </p:childTnLst>
                          </p:cTn>
                        </p:par>
                        <p:par>
                          <p:cTn id="144" fill="hold">
                            <p:stCondLst>
                              <p:cond delay="400"/>
                            </p:stCondLst>
                            <p:childTnLst>
                              <p:par>
                                <p:cTn id="145" presetID="6" presetClass="emph" presetSubtype="0" fill="hold" grpId="2" nodeType="afterEffect">
                                  <p:stCondLst>
                                    <p:cond delay="0"/>
                                  </p:stCondLst>
                                  <p:childTnLst>
                                    <p:animScale>
                                      <p:cBhvr>
                                        <p:cTn id="146" dur="400" fill="hold"/>
                                        <p:tgtEl>
                                          <p:spTgt spid="9">
                                            <p:graphicEl>
                                              <a:chart seriesIdx="-4" categoryIdx="7" bldStep="category"/>
                                            </p:graphicEl>
                                          </p:spTgt>
                                        </p:tgtEl>
                                      </p:cBhvr>
                                      <p:by x="125000" y="125000"/>
                                    </p:animScale>
                                  </p:childTnLst>
                                </p:cTn>
                              </p:par>
                            </p:childTnLst>
                          </p:cTn>
                        </p:par>
                        <p:par>
                          <p:cTn id="147" fill="hold">
                            <p:stCondLst>
                              <p:cond delay="800"/>
                            </p:stCondLst>
                            <p:childTnLst>
                              <p:par>
                                <p:cTn id="148" presetID="22" presetClass="entr" presetSubtype="8" fill="hold" nodeType="afterEffect">
                                  <p:stCondLst>
                                    <p:cond delay="0"/>
                                  </p:stCondLst>
                                  <p:childTnLst>
                                    <p:set>
                                      <p:cBhvr>
                                        <p:cTn id="149" dur="1" fill="hold">
                                          <p:stCondLst>
                                            <p:cond delay="0"/>
                                          </p:stCondLst>
                                        </p:cTn>
                                        <p:tgtEl>
                                          <p:spTgt spid="71"/>
                                        </p:tgtEl>
                                        <p:attrNameLst>
                                          <p:attrName>style.visibility</p:attrName>
                                        </p:attrNameLst>
                                      </p:cBhvr>
                                      <p:to>
                                        <p:strVal val="visible"/>
                                      </p:to>
                                    </p:set>
                                    <p:animEffect transition="in" filter="wipe(left)">
                                      <p:cBhvr>
                                        <p:cTn id="150" dur="250"/>
                                        <p:tgtEl>
                                          <p:spTgt spid="71"/>
                                        </p:tgtEl>
                                      </p:cBhvr>
                                    </p:animEffect>
                                  </p:childTnLst>
                                </p:cTn>
                              </p:par>
                            </p:childTnLst>
                          </p:cTn>
                        </p:par>
                      </p:childTnLst>
                    </p:cTn>
                  </p:par>
                  <p:par>
                    <p:cTn id="151" fill="hold">
                      <p:stCondLst>
                        <p:cond delay="indefinite"/>
                      </p:stCondLst>
                      <p:childTnLst>
                        <p:par>
                          <p:cTn id="152" fill="hold">
                            <p:stCondLst>
                              <p:cond delay="0"/>
                            </p:stCondLst>
                            <p:childTnLst>
                              <p:par>
                                <p:cTn id="153" presetID="6" presetClass="emph" presetSubtype="0" fill="hold" grpId="3" nodeType="clickEffect">
                                  <p:stCondLst>
                                    <p:cond delay="0"/>
                                  </p:stCondLst>
                                  <p:childTnLst>
                                    <p:animScale>
                                      <p:cBhvr>
                                        <p:cTn id="154" dur="400" fill="hold"/>
                                        <p:tgtEl>
                                          <p:spTgt spid="9">
                                            <p:graphicEl>
                                              <a:chart seriesIdx="-4" categoryIdx="7" bldStep="category"/>
                                            </p:graphicEl>
                                          </p:spTgt>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category"/>
        </p:bldSub>
      </p:bldGraphic>
      <p:bldGraphic spid="9" grpId="1" uiExpand="1">
        <p:bldSub>
          <a:bldChart bld="category"/>
        </p:bldSub>
      </p:bldGraphic>
      <p:bldGraphic spid="9" grpId="2" uiExpand="1">
        <p:bldSub>
          <a:bldChart bld="category"/>
        </p:bldSub>
      </p:bldGraphic>
      <p:bldGraphic spid="9" grpId="3" uiExpand="1">
        <p:bldSub>
          <a:bldChart bld="category"/>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28</a:t>
            </a:fld>
            <a:endParaRPr lang="de-DE">
              <a:solidFill>
                <a:srgbClr val="003A79">
                  <a:tint val="75000"/>
                </a:srgbClr>
              </a:solidFill>
            </a:endParaRPr>
          </a:p>
        </p:txBody>
      </p:sp>
      <p:sp>
        <p:nvSpPr>
          <p:cNvPr id="7" name="Textplatzhalter 6"/>
          <p:cNvSpPr>
            <a:spLocks noGrp="1"/>
          </p:cNvSpPr>
          <p:nvPr>
            <p:ph type="body" sz="quarter" idx="13"/>
          </p:nvPr>
        </p:nvSpPr>
        <p:spPr>
          <a:xfrm>
            <a:off x="3012443" y="6240847"/>
            <a:ext cx="4793048" cy="209301"/>
          </a:xfrm>
        </p:spPr>
        <p:txBody>
          <a:bodyPr>
            <a:noAutofit/>
          </a:bodyPr>
          <a:lstStyle/>
          <a:p>
            <a:pPr algn="just"/>
            <a:r>
              <a:rPr lang="de-DE" sz="800" err="1">
                <a:effectLst/>
                <a:latin typeface="Arial" panose="020B0604020202020204" pitchFamily="34" charset="0"/>
                <a:ea typeface="Arial" panose="020B0604020202020204" pitchFamily="34" charset="0"/>
              </a:rPr>
              <a:t>Voge</a:t>
            </a:r>
            <a:r>
              <a:rPr lang="de-DE" sz="800">
                <a:effectLst/>
                <a:latin typeface="Arial" panose="020B0604020202020204" pitchFamily="34" charset="0"/>
                <a:ea typeface="Arial" panose="020B0604020202020204" pitchFamily="34" charset="0"/>
              </a:rPr>
              <a:t>, A.-K. (02.. 11. 2021). Von https://docplayer.org/4927233-Inzigkofen-27-04-2015-rohstoffe-aus-dem-globalen-sueden-das-beispiel-smartphone.html abgerufen</a:t>
            </a:r>
          </a:p>
          <a:p>
            <a:pPr algn="just"/>
            <a:endParaRPr lang="de-DE" sz="800">
              <a:effectLst/>
              <a:latin typeface="Arial" panose="020B0604020202020204" pitchFamily="34" charset="0"/>
              <a:cs typeface="Arial" panose="020B0604020202020204" pitchFamily="34" charset="0"/>
            </a:endParaRPr>
          </a:p>
        </p:txBody>
      </p:sp>
      <p:sp>
        <p:nvSpPr>
          <p:cNvPr id="4" name="Inhaltsplatzhalter 3">
            <a:extLst>
              <a:ext uri="{FF2B5EF4-FFF2-40B4-BE49-F238E27FC236}">
                <a16:creationId xmlns:a16="http://schemas.microsoft.com/office/drawing/2014/main" id="{9EB51CD8-6A07-4D1C-8413-1A15489BE802}"/>
              </a:ext>
            </a:extLst>
          </p:cNvPr>
          <p:cNvSpPr>
            <a:spLocks noGrp="1"/>
          </p:cNvSpPr>
          <p:nvPr>
            <p:ph idx="1"/>
          </p:nvPr>
        </p:nvSpPr>
        <p:spPr>
          <a:xfrm>
            <a:off x="468000" y="1126203"/>
            <a:ext cx="3893649" cy="3611168"/>
          </a:xfrm>
        </p:spPr>
        <p:txBody>
          <a:bodyPr/>
          <a:lstStyle/>
          <a:p>
            <a:pPr>
              <a:lnSpc>
                <a:spcPct val="100000"/>
              </a:lnSpc>
            </a:pPr>
            <a:r>
              <a:rPr lang="de-DE" sz="2000">
                <a:latin typeface="Arial" panose="020B0604020202020204" pitchFamily="34" charset="0"/>
                <a:cs typeface="Arial" panose="020B0604020202020204" pitchFamily="34" charset="0"/>
              </a:rPr>
              <a:t>Großteil der Altgeräte landet in Schubladen</a:t>
            </a:r>
          </a:p>
          <a:p>
            <a:pPr>
              <a:lnSpc>
                <a:spcPct val="100000"/>
              </a:lnSpc>
            </a:pPr>
            <a:r>
              <a:rPr lang="de-DE" sz="2000">
                <a:latin typeface="Arial" panose="020B0604020202020204" pitchFamily="34" charset="0"/>
                <a:cs typeface="Arial" panose="020B0604020202020204" pitchFamily="34" charset="0"/>
              </a:rPr>
              <a:t>Viel Potential in Altgeräten bspw. Gold: </a:t>
            </a:r>
          </a:p>
          <a:p>
            <a:pPr lvl="1">
              <a:lnSpc>
                <a:spcPct val="100000"/>
              </a:lnSpc>
              <a:buFont typeface="Wingdings" panose="05000000000000000000" pitchFamily="2" charset="2"/>
              <a:buChar char="Ø"/>
            </a:pPr>
            <a:r>
              <a:rPr lang="de-DE" sz="2000">
                <a:latin typeface="Arial" panose="020B0604020202020204" pitchFamily="34" charset="0"/>
                <a:cs typeface="Arial" panose="020B0604020202020204" pitchFamily="34" charset="0"/>
              </a:rPr>
              <a:t>5 g/Tonne </a:t>
            </a:r>
            <a:r>
              <a:rPr lang="de-DE" sz="2000" err="1">
                <a:latin typeface="Arial" panose="020B0604020202020204" pitchFamily="34" charset="0"/>
                <a:cs typeface="Arial" panose="020B0604020202020204" pitchFamily="34" charset="0"/>
              </a:rPr>
              <a:t>Golderz</a:t>
            </a:r>
            <a:r>
              <a:rPr lang="de-DE" sz="2000">
                <a:latin typeface="Arial" panose="020B0604020202020204" pitchFamily="34" charset="0"/>
                <a:cs typeface="Arial" panose="020B0604020202020204" pitchFamily="34" charset="0"/>
              </a:rPr>
              <a:t>  </a:t>
            </a:r>
          </a:p>
          <a:p>
            <a:pPr lvl="1">
              <a:lnSpc>
                <a:spcPct val="100000"/>
              </a:lnSpc>
              <a:buFont typeface="Wingdings" panose="05000000000000000000" pitchFamily="2" charset="2"/>
              <a:buChar char="Ø"/>
            </a:pPr>
            <a:r>
              <a:rPr lang="de-DE" sz="2000">
                <a:latin typeface="Arial" panose="020B0604020202020204" pitchFamily="34" charset="0"/>
                <a:cs typeface="Arial" panose="020B0604020202020204" pitchFamily="34" charset="0"/>
              </a:rPr>
              <a:t>300 g/Tonne Althandys</a:t>
            </a:r>
          </a:p>
          <a:p>
            <a:pPr marL="0" indent="0">
              <a:lnSpc>
                <a:spcPct val="100000"/>
              </a:lnSpc>
              <a:buNone/>
            </a:pPr>
            <a:r>
              <a:rPr lang="de-DE" sz="2000">
                <a:latin typeface="Arial" panose="020B0604020202020204" pitchFamily="34" charset="0"/>
                <a:cs typeface="Arial" panose="020B0604020202020204" pitchFamily="34" charset="0"/>
              </a:rPr>
              <a:t> </a:t>
            </a:r>
          </a:p>
          <a:p>
            <a:pPr marL="0" indent="0">
              <a:buNone/>
            </a:pPr>
            <a:r>
              <a:rPr lang="de-DE" sz="2000">
                <a:latin typeface="Arial" panose="020B0604020202020204" pitchFamily="34" charset="0"/>
                <a:cs typeface="Arial" panose="020B0604020202020204" pitchFamily="34" charset="0"/>
              </a:rPr>
              <a:t>→ </a:t>
            </a:r>
            <a:r>
              <a:rPr lang="de-DE" sz="2000" b="1">
                <a:latin typeface="Arial" panose="020B0604020202020204" pitchFamily="34" charset="0"/>
                <a:cs typeface="Arial" panose="020B0604020202020204" pitchFamily="34" charset="0"/>
              </a:rPr>
              <a:t>Urban Mining</a:t>
            </a:r>
          </a:p>
          <a:p>
            <a:endParaRPr lang="de-DE"/>
          </a:p>
        </p:txBody>
      </p:sp>
      <p:sp>
        <p:nvSpPr>
          <p:cNvPr id="9" name="Textfeld 8">
            <a:extLst>
              <a:ext uri="{FF2B5EF4-FFF2-40B4-BE49-F238E27FC236}">
                <a16:creationId xmlns:a16="http://schemas.microsoft.com/office/drawing/2014/main" id="{F147EA19-3F0F-4ECB-B116-C1C43D4D7639}"/>
              </a:ext>
            </a:extLst>
          </p:cNvPr>
          <p:cNvSpPr txBox="1"/>
          <p:nvPr/>
        </p:nvSpPr>
        <p:spPr>
          <a:xfrm>
            <a:off x="468000" y="4928228"/>
            <a:ext cx="8205731" cy="923330"/>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Urban Mining </a:t>
            </a:r>
            <a:r>
              <a:rPr kumimoji="0" lang="de-DE"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ist ein umgangssprachlicher Begriff für Recycling von Elektroschrott. Aus dem Englischen übersetzt bedeutet es so viel wie: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Bergbau im städtischen Gebiet.</a:t>
            </a:r>
          </a:p>
        </p:txBody>
      </p:sp>
      <p:sp>
        <p:nvSpPr>
          <p:cNvPr id="3" name="Rechteck 2">
            <a:extLst>
              <a:ext uri="{FF2B5EF4-FFF2-40B4-BE49-F238E27FC236}">
                <a16:creationId xmlns:a16="http://schemas.microsoft.com/office/drawing/2014/main" id="{B5EE5EF5-1EA0-4CD1-9CB3-DF4626C3A7E4}"/>
              </a:ext>
            </a:extLst>
          </p:cNvPr>
          <p:cNvSpPr/>
          <p:nvPr/>
        </p:nvSpPr>
        <p:spPr>
          <a:xfrm>
            <a:off x="468000" y="4939081"/>
            <a:ext cx="8205730" cy="901624"/>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aphicFrame>
        <p:nvGraphicFramePr>
          <p:cNvPr id="10" name="Inhaltsplatzhalter 9">
            <a:extLst>
              <a:ext uri="{FF2B5EF4-FFF2-40B4-BE49-F238E27FC236}">
                <a16:creationId xmlns:a16="http://schemas.microsoft.com/office/drawing/2014/main" id="{2DD89747-1073-40CB-890B-6446106F4B6C}"/>
              </a:ext>
            </a:extLst>
          </p:cNvPr>
          <p:cNvGraphicFramePr>
            <a:graphicFrameLocks/>
          </p:cNvGraphicFramePr>
          <p:nvPr>
            <p:extLst>
              <p:ext uri="{D42A27DB-BD31-4B8C-83A1-F6EECF244321}">
                <p14:modId xmlns:p14="http://schemas.microsoft.com/office/powerpoint/2010/main" val="1778866598"/>
              </p:ext>
            </p:extLst>
          </p:nvPr>
        </p:nvGraphicFramePr>
        <p:xfrm>
          <a:off x="4001701" y="1126203"/>
          <a:ext cx="4769267" cy="3611168"/>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el 1">
            <a:extLst>
              <a:ext uri="{FF2B5EF4-FFF2-40B4-BE49-F238E27FC236}">
                <a16:creationId xmlns:a16="http://schemas.microsoft.com/office/drawing/2014/main" id="{E0C547FC-03FA-4817-84A8-4001556895DB}"/>
              </a:ext>
            </a:extLst>
          </p:cNvPr>
          <p:cNvSpPr txBox="1">
            <a:spLocks/>
          </p:cNvSpPr>
          <p:nvPr/>
        </p:nvSpPr>
        <p:spPr>
          <a:xfrm>
            <a:off x="468000" y="75600"/>
            <a:ext cx="5088887"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a:solidFill>
                  <a:srgbClr val="004077"/>
                </a:solidFill>
                <a:latin typeface="Arial" panose="020B0604020202020204" pitchFamily="34" charset="0"/>
                <a:cs typeface="Arial" panose="020B0604020202020204" pitchFamily="34" charset="0"/>
              </a:rPr>
              <a:t>Entsorgung von Smartphones</a:t>
            </a:r>
            <a:endParaRPr lang="de-DE" sz="4800"/>
          </a:p>
        </p:txBody>
      </p:sp>
    </p:spTree>
    <p:extLst>
      <p:ext uri="{BB962C8B-B14F-4D97-AF65-F5344CB8AC3E}">
        <p14:creationId xmlns:p14="http://schemas.microsoft.com/office/powerpoint/2010/main" val="36688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22" dur="500"/>
                                        <p:tgtEl>
                                          <p:spTgt spid="10">
                                            <p:graphicEl>
                                              <a:chart seriesIdx="-3" categoryIdx="-3" bldStep="gridLegend"/>
                                            </p:graphicEl>
                                          </p:spTgt>
                                        </p:tgtEl>
                                      </p:cBhvr>
                                    </p:animEffect>
                                  </p:childTnLst>
                                </p:cTn>
                              </p:par>
                            </p:childTnLst>
                          </p:cTn>
                        </p:par>
                        <p:par>
                          <p:cTn id="23" fill="hold">
                            <p:stCondLst>
                              <p:cond delay="500"/>
                            </p:stCondLst>
                            <p:childTnLst>
                              <p:par>
                                <p:cTn id="24" presetID="22" presetClass="entr" presetSubtype="4" fill="hold" grpId="0" nodeType="afterEffect">
                                  <p:stCondLst>
                                    <p:cond delay="500"/>
                                  </p:stCondLst>
                                  <p:childTnLst>
                                    <p:set>
                                      <p:cBhvr>
                                        <p:cTn id="25" dur="1" fill="hold">
                                          <p:stCondLst>
                                            <p:cond delay="0"/>
                                          </p:stCondLst>
                                        </p:cTn>
                                        <p:tgtEl>
                                          <p:spTgt spid="10">
                                            <p:graphicEl>
                                              <a:chart seriesIdx="0" categoryIdx="0" bldStep="ptInCategory"/>
                                            </p:graphicEl>
                                          </p:spTgt>
                                        </p:tgtEl>
                                        <p:attrNameLst>
                                          <p:attrName>style.visibility</p:attrName>
                                        </p:attrNameLst>
                                      </p:cBhvr>
                                      <p:to>
                                        <p:strVal val="visible"/>
                                      </p:to>
                                    </p:set>
                                    <p:animEffect transition="in" filter="wipe(down)">
                                      <p:cBhvr>
                                        <p:cTn id="26" dur="500"/>
                                        <p:tgtEl>
                                          <p:spTgt spid="10">
                                            <p:graphicEl>
                                              <a:chart seriesIdx="0" categoryIdx="0" bldStep="ptInCategory"/>
                                            </p:graphicEl>
                                          </p:spTgt>
                                        </p:tgtEl>
                                      </p:cBhvr>
                                    </p:animEffect>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10">
                                            <p:graphicEl>
                                              <a:chart seriesIdx="1" categoryIdx="0" bldStep="ptInCategory"/>
                                            </p:graphicEl>
                                          </p:spTgt>
                                        </p:tgtEl>
                                        <p:attrNameLst>
                                          <p:attrName>style.visibility</p:attrName>
                                        </p:attrNameLst>
                                      </p:cBhvr>
                                      <p:to>
                                        <p:strVal val="visible"/>
                                      </p:to>
                                    </p:set>
                                    <p:animEffect transition="in" filter="wipe(down)">
                                      <p:cBhvr>
                                        <p:cTn id="30" dur="500"/>
                                        <p:tgtEl>
                                          <p:spTgt spid="10">
                                            <p:graphicEl>
                                              <a:chart seriesIdx="1" categoryIdx="0" bldStep="ptInCategory"/>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par>
                          <p:cTn id="36" fill="hold">
                            <p:stCondLst>
                              <p:cond delay="500"/>
                            </p:stCondLst>
                            <p:childTnLst>
                              <p:par>
                                <p:cTn id="37" presetID="22" presetClass="entr" presetSubtype="4" fill="hold" grpId="0" nodeType="afterEffect">
                                  <p:stCondLst>
                                    <p:cond delay="500"/>
                                  </p:stCondLst>
                                  <p:childTnLst>
                                    <p:set>
                                      <p:cBhvr>
                                        <p:cTn id="38" dur="1" fill="hold">
                                          <p:stCondLst>
                                            <p:cond delay="0"/>
                                          </p:stCondLst>
                                        </p:cTn>
                                        <p:tgtEl>
                                          <p:spTgt spid="10">
                                            <p:graphicEl>
                                              <a:chart seriesIdx="0" categoryIdx="1" bldStep="ptInCategory"/>
                                            </p:graphicEl>
                                          </p:spTgt>
                                        </p:tgtEl>
                                        <p:attrNameLst>
                                          <p:attrName>style.visibility</p:attrName>
                                        </p:attrNameLst>
                                      </p:cBhvr>
                                      <p:to>
                                        <p:strVal val="visible"/>
                                      </p:to>
                                    </p:set>
                                    <p:animEffect transition="in" filter="wipe(down)">
                                      <p:cBhvr>
                                        <p:cTn id="39" dur="500"/>
                                        <p:tgtEl>
                                          <p:spTgt spid="10">
                                            <p:graphicEl>
                                              <a:chart seriesIdx="0" categoryIdx="1" bldStep="ptInCategory"/>
                                            </p:graphicEl>
                                          </p:spTgt>
                                        </p:tgtEl>
                                      </p:cBhvr>
                                    </p:animEffect>
                                  </p:childTnLst>
                                </p:cTn>
                              </p:par>
                            </p:childTnLst>
                          </p:cTn>
                        </p:par>
                        <p:par>
                          <p:cTn id="40" fill="hold">
                            <p:stCondLst>
                              <p:cond delay="1500"/>
                            </p:stCondLst>
                            <p:childTnLst>
                              <p:par>
                                <p:cTn id="41" presetID="22" presetClass="entr" presetSubtype="4" fill="hold" grpId="0" nodeType="afterEffect">
                                  <p:stCondLst>
                                    <p:cond delay="0"/>
                                  </p:stCondLst>
                                  <p:childTnLst>
                                    <p:set>
                                      <p:cBhvr>
                                        <p:cTn id="42" dur="1" fill="hold">
                                          <p:stCondLst>
                                            <p:cond delay="0"/>
                                          </p:stCondLst>
                                        </p:cTn>
                                        <p:tgtEl>
                                          <p:spTgt spid="10">
                                            <p:graphicEl>
                                              <a:chart seriesIdx="1" categoryIdx="1" bldStep="ptInCategory"/>
                                            </p:graphicEl>
                                          </p:spTgt>
                                        </p:tgtEl>
                                        <p:attrNameLst>
                                          <p:attrName>style.visibility</p:attrName>
                                        </p:attrNameLst>
                                      </p:cBhvr>
                                      <p:to>
                                        <p:strVal val="visible"/>
                                      </p:to>
                                    </p:set>
                                    <p:animEffect transition="in" filter="wipe(down)">
                                      <p:cBhvr>
                                        <p:cTn id="43" dur="500"/>
                                        <p:tgtEl>
                                          <p:spTgt spid="10">
                                            <p:graphicEl>
                                              <a:chart seriesIdx="1" categoryIdx="1" bldStep="ptInCategory"/>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fade">
                                      <p:cBhvr>
                                        <p:cTn id="48" dur="500"/>
                                        <p:tgtEl>
                                          <p:spTgt spid="4">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fade">
                                      <p:cBhvr>
                                        <p:cTn id="51" dur="500"/>
                                        <p:tgtEl>
                                          <p:spTgt spid="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P spid="3" grpId="0" animBg="1"/>
      <p:bldGraphic spid="10" grpId="0" uiExpand="1">
        <p:bldSub>
          <a:bldChart bld="categoryEl"/>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29</a:t>
            </a:fld>
            <a:endParaRPr lang="de-DE">
              <a:solidFill>
                <a:srgbClr val="003A79">
                  <a:tint val="75000"/>
                </a:srgbClr>
              </a:solidFill>
            </a:endParaRPr>
          </a:p>
        </p:txBody>
      </p:sp>
      <p:sp>
        <p:nvSpPr>
          <p:cNvPr id="7" name="Textplatzhalter 6"/>
          <p:cNvSpPr>
            <a:spLocks noGrp="1"/>
          </p:cNvSpPr>
          <p:nvPr>
            <p:ph type="body" sz="quarter" idx="13"/>
          </p:nvPr>
        </p:nvSpPr>
        <p:spPr>
          <a:xfrm rot="16200000">
            <a:off x="6182238" y="3416903"/>
            <a:ext cx="4793048" cy="209301"/>
          </a:xfrm>
        </p:spPr>
        <p:txBody>
          <a:bodyPr>
            <a:noAutofit/>
          </a:bodyPr>
          <a:lstStyle/>
          <a:p>
            <a:pPr algn="just"/>
            <a:endParaRPr lang="de-DE" sz="800">
              <a:effectLst/>
              <a:latin typeface="Arial" panose="020B0604020202020204" pitchFamily="34" charset="0"/>
              <a:cs typeface="Arial" panose="020B0604020202020204" pitchFamily="34" charset="0"/>
            </a:endParaRPr>
          </a:p>
        </p:txBody>
      </p:sp>
      <p:sp>
        <p:nvSpPr>
          <p:cNvPr id="4" name="Inhaltsplatzhalter 3">
            <a:extLst>
              <a:ext uri="{FF2B5EF4-FFF2-40B4-BE49-F238E27FC236}">
                <a16:creationId xmlns:a16="http://schemas.microsoft.com/office/drawing/2014/main" id="{9EB51CD8-6A07-4D1C-8413-1A15489BE802}"/>
              </a:ext>
            </a:extLst>
          </p:cNvPr>
          <p:cNvSpPr>
            <a:spLocks noGrp="1"/>
          </p:cNvSpPr>
          <p:nvPr>
            <p:ph idx="1"/>
          </p:nvPr>
        </p:nvSpPr>
        <p:spPr>
          <a:xfrm>
            <a:off x="468000" y="1195057"/>
            <a:ext cx="8033423" cy="3599936"/>
          </a:xfrm>
        </p:spPr>
        <p:txBody>
          <a:bodyPr/>
          <a:lstStyle/>
          <a:p>
            <a:r>
              <a:rPr lang="de-DE" sz="2000" dirty="0">
                <a:latin typeface="Arial" panose="020B0604020202020204" pitchFamily="34" charset="0"/>
                <a:cs typeface="Arial" panose="020B0604020202020204" pitchFamily="34" charset="0"/>
              </a:rPr>
              <a:t>Urban Mining in Industrieländern zu teuer → </a:t>
            </a:r>
            <a:r>
              <a:rPr lang="de-DE" sz="2000" b="1" dirty="0">
                <a:latin typeface="Arial" panose="020B0604020202020204" pitchFamily="34" charset="0"/>
                <a:cs typeface="Arial" panose="020B0604020202020204" pitchFamily="34" charset="0"/>
              </a:rPr>
              <a:t>Export des Elektroschrotts</a:t>
            </a:r>
          </a:p>
          <a:p>
            <a:pPr marL="0" indent="0">
              <a:buNone/>
            </a:pPr>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Aufbereitung in Accra, Ghana in nicht strukturierten und unsachgemäßen Trennverfahren</a:t>
            </a:r>
          </a:p>
          <a:p>
            <a:pPr marL="0" indent="0">
              <a:buNone/>
            </a:pPr>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Endstation: z.B. Elektroschrottverarbeitung in </a:t>
            </a:r>
            <a:r>
              <a:rPr lang="de-DE" sz="2000" dirty="0" err="1">
                <a:latin typeface="Arial" panose="020B0604020202020204" pitchFamily="34" charset="0"/>
                <a:cs typeface="Arial" panose="020B0604020202020204" pitchFamily="34" charset="0"/>
              </a:rPr>
              <a:t>Agbogloshie</a:t>
            </a:r>
            <a:r>
              <a:rPr lang="de-DE" sz="2000" dirty="0">
                <a:latin typeface="Arial" panose="020B0604020202020204" pitchFamily="34" charset="0"/>
                <a:cs typeface="Arial" panose="020B0604020202020204" pitchFamily="34" charset="0"/>
              </a:rPr>
              <a:t>, Ghana</a:t>
            </a:r>
          </a:p>
          <a:p>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„Basler Übereinkommen“ = Export-Verbot für Elektroschrott: Deutschland am 20. Juli 1995 beigetreten</a:t>
            </a:r>
          </a:p>
          <a:p>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Umgehen des Verbots: Schrott wird als gebrauchsfähige Second-Hand-Ware verkauft</a:t>
            </a:r>
          </a:p>
        </p:txBody>
      </p:sp>
      <p:sp>
        <p:nvSpPr>
          <p:cNvPr id="8" name="Titel 1">
            <a:extLst>
              <a:ext uri="{FF2B5EF4-FFF2-40B4-BE49-F238E27FC236}">
                <a16:creationId xmlns:a16="http://schemas.microsoft.com/office/drawing/2014/main" id="{12FD2561-1100-4404-A162-FC2FECF2C02A}"/>
              </a:ext>
            </a:extLst>
          </p:cNvPr>
          <p:cNvSpPr txBox="1">
            <a:spLocks/>
          </p:cNvSpPr>
          <p:nvPr/>
        </p:nvSpPr>
        <p:spPr>
          <a:xfrm>
            <a:off x="468000" y="75600"/>
            <a:ext cx="5088887"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a:solidFill>
                  <a:srgbClr val="004077"/>
                </a:solidFill>
                <a:latin typeface="Arial" panose="020B0604020202020204" pitchFamily="34" charset="0"/>
                <a:cs typeface="Arial" panose="020B0604020202020204" pitchFamily="34" charset="0"/>
              </a:rPr>
              <a:t>Entsorgung von Smartphones</a:t>
            </a:r>
            <a:endParaRPr lang="de-DE" sz="4800"/>
          </a:p>
        </p:txBody>
      </p:sp>
    </p:spTree>
    <p:extLst>
      <p:ext uri="{BB962C8B-B14F-4D97-AF65-F5344CB8AC3E}">
        <p14:creationId xmlns:p14="http://schemas.microsoft.com/office/powerpoint/2010/main" val="215998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D8119C-4BF6-453F-B993-1DC9D9F00770}"/>
              </a:ext>
            </a:extLst>
          </p:cNvPr>
          <p:cNvSpPr>
            <a:spLocks noGrp="1"/>
          </p:cNvSpPr>
          <p:nvPr>
            <p:ph type="sldNum" sz="quarter" idx="10"/>
          </p:nvPr>
        </p:nvSpPr>
        <p:spPr/>
        <p:txBody>
          <a:bodyPr/>
          <a:lstStyle/>
          <a:p>
            <a:fld id="{504C1DE9-5E13-4FDB-A606-8C9294287525}" type="slidenum">
              <a:rPr lang="de-DE" smtClean="0"/>
              <a:pPr/>
              <a:t>3</a:t>
            </a:fld>
            <a:endParaRPr lang="de-DE"/>
          </a:p>
        </p:txBody>
      </p:sp>
      <p:sp>
        <p:nvSpPr>
          <p:cNvPr id="4" name="Titel 1">
            <a:extLst>
              <a:ext uri="{FF2B5EF4-FFF2-40B4-BE49-F238E27FC236}">
                <a16:creationId xmlns:a16="http://schemas.microsoft.com/office/drawing/2014/main" id="{710AB685-9133-406B-8AAD-1F9471BAC4FA}"/>
              </a:ext>
            </a:extLst>
          </p:cNvPr>
          <p:cNvSpPr>
            <a:spLocks noGrp="1"/>
          </p:cNvSpPr>
          <p:nvPr>
            <p:ph type="title"/>
          </p:nvPr>
        </p:nvSpPr>
        <p:spPr>
          <a:xfrm>
            <a:off x="468000" y="50489"/>
            <a:ext cx="8208000" cy="824400"/>
          </a:xfrm>
        </p:spPr>
        <p:txBody>
          <a:bodyPr>
            <a:normAutofit/>
          </a:bodyPr>
          <a:lstStyle/>
          <a:p>
            <a:pPr>
              <a:lnSpc>
                <a:spcPct val="100000"/>
              </a:lnSpc>
            </a:pPr>
            <a:r>
              <a:rPr lang="de-DE" sz="2400" dirty="0">
                <a:solidFill>
                  <a:srgbClr val="004077"/>
                </a:solidFill>
                <a:latin typeface="Arial" panose="020B0604020202020204" pitchFamily="34" charset="0"/>
                <a:cs typeface="Arial" panose="020B0604020202020204" pitchFamily="34" charset="0"/>
              </a:rPr>
              <a:t>ZIF-Steckverbinder</a:t>
            </a:r>
            <a:endParaRPr lang="de-DE" sz="4800" dirty="0"/>
          </a:p>
        </p:txBody>
      </p:sp>
      <p:pic>
        <p:nvPicPr>
          <p:cNvPr id="1026" name="Picture 2" descr="Der Zero Insertion Force (ZIF, dt. Null Einsteck Kraft) -Steckverbinder bereitet Anfängern oft Schwierigkeiten. ZIF-Steckverbinder werden verwendet, um empfindliche Flachbandkabel wie FFC (Flat Flex Cable, dt. Flach Flex Kabel) oder FPC (Flexible Printed Circuits, dt. Flexible gedruckte Schaltung) zu verbinden.">
            <a:extLst>
              <a:ext uri="{FF2B5EF4-FFF2-40B4-BE49-F238E27FC236}">
                <a16:creationId xmlns:a16="http://schemas.microsoft.com/office/drawing/2014/main" id="{83A11BFA-E9F1-9AFE-ADC8-17BFB8967A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314450"/>
            <a:ext cx="563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6">
            <a:extLst>
              <a:ext uri="{FF2B5EF4-FFF2-40B4-BE49-F238E27FC236}">
                <a16:creationId xmlns:a16="http://schemas.microsoft.com/office/drawing/2014/main" id="{2C0357E9-33C5-CB47-8F8E-724071ECA539}"/>
              </a:ext>
            </a:extLst>
          </p:cNvPr>
          <p:cNvSpPr txBox="1">
            <a:spLocks/>
          </p:cNvSpPr>
          <p:nvPr/>
        </p:nvSpPr>
        <p:spPr>
          <a:xfrm>
            <a:off x="3007103" y="6304447"/>
            <a:ext cx="4602522" cy="2344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b="0" i="0" dirty="0">
                <a:solidFill>
                  <a:srgbClr val="A8A8A8"/>
                </a:solidFill>
                <a:effectLst/>
                <a:latin typeface="adobe-clean-ux"/>
              </a:rPr>
              <a:t>https://de.ifixit.com/Anleitung/Erkennen+und+Trennen+von+Kabelverbindern/25629</a:t>
            </a:r>
            <a:endParaRPr lang="de-DE" sz="800" dirty="0">
              <a:solidFill>
                <a:srgbClr val="A8A8A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979876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30</a:t>
            </a:fld>
            <a:endParaRPr lang="de-DE">
              <a:solidFill>
                <a:srgbClr val="003A79">
                  <a:tint val="75000"/>
                </a:srgbClr>
              </a:solidFill>
            </a:endParaRPr>
          </a:p>
        </p:txBody>
      </p:sp>
      <p:sp>
        <p:nvSpPr>
          <p:cNvPr id="4" name="Inhaltsplatzhalter 3">
            <a:extLst>
              <a:ext uri="{FF2B5EF4-FFF2-40B4-BE49-F238E27FC236}">
                <a16:creationId xmlns:a16="http://schemas.microsoft.com/office/drawing/2014/main" id="{9EB51CD8-6A07-4D1C-8413-1A15489BE802}"/>
              </a:ext>
            </a:extLst>
          </p:cNvPr>
          <p:cNvSpPr>
            <a:spLocks noGrp="1"/>
          </p:cNvSpPr>
          <p:nvPr>
            <p:ph idx="1"/>
          </p:nvPr>
        </p:nvSpPr>
        <p:spPr>
          <a:xfrm>
            <a:off x="382776" y="1161385"/>
            <a:ext cx="8378447" cy="4535229"/>
          </a:xfrm>
        </p:spPr>
        <p:txBody>
          <a:bodyPr/>
          <a:lstStyle/>
          <a:p>
            <a:r>
              <a:rPr lang="de-DE" dirty="0">
                <a:latin typeface="Arial" panose="020B0604020202020204" pitchFamily="34" charset="0"/>
                <a:cs typeface="Arial" panose="020B0604020202020204" pitchFamily="34" charset="0"/>
              </a:rPr>
              <a:t>Elektroschrott wird verbrannt, um Metalle wie Kupfer oder Aluminium zu gewinnen</a:t>
            </a:r>
          </a:p>
          <a:p>
            <a:endParaRPr lang="de-DE" sz="200"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restliche Metalle lagern sich in der Umwelt ab</a:t>
            </a:r>
          </a:p>
          <a:p>
            <a:endParaRPr lang="de-DE" sz="200"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beim Verbrennen entstehen hochgiftige und krebserregende Dämpfe</a:t>
            </a:r>
          </a:p>
          <a:p>
            <a:endParaRPr lang="de-DE" sz="200"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Metalle werden für sehr wenig Geld an örtliche Schrotthändler verkauft</a:t>
            </a:r>
          </a:p>
          <a:p>
            <a:endParaRPr lang="de-DE" sz="200"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Schrotthändler verkaufen zurück an Industrienationen</a:t>
            </a:r>
          </a:p>
          <a:p>
            <a:endParaRPr lang="de-DE" sz="2000" dirty="0">
              <a:latin typeface="Arial" panose="020B0604020202020204" pitchFamily="34" charset="0"/>
              <a:cs typeface="Arial" panose="020B0604020202020204" pitchFamily="34" charset="0"/>
            </a:endParaRPr>
          </a:p>
          <a:p>
            <a:pPr marL="0" indent="0">
              <a:buNone/>
            </a:pPr>
            <a:endParaRPr lang="de-DE" sz="2000" dirty="0"/>
          </a:p>
        </p:txBody>
      </p:sp>
      <p:sp>
        <p:nvSpPr>
          <p:cNvPr id="9" name="Titel 1">
            <a:extLst>
              <a:ext uri="{FF2B5EF4-FFF2-40B4-BE49-F238E27FC236}">
                <a16:creationId xmlns:a16="http://schemas.microsoft.com/office/drawing/2014/main" id="{4558190F-3019-49F7-8014-CEEB554976D5}"/>
              </a:ext>
            </a:extLst>
          </p:cNvPr>
          <p:cNvSpPr txBox="1">
            <a:spLocks/>
          </p:cNvSpPr>
          <p:nvPr/>
        </p:nvSpPr>
        <p:spPr>
          <a:xfrm>
            <a:off x="468000" y="75600"/>
            <a:ext cx="5088887"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a:solidFill>
                  <a:srgbClr val="004077"/>
                </a:solidFill>
                <a:latin typeface="Arial" panose="020B0604020202020204" pitchFamily="34" charset="0"/>
                <a:cs typeface="Arial" panose="020B0604020202020204" pitchFamily="34" charset="0"/>
              </a:rPr>
              <a:t>Entsorgung von Smartphones</a:t>
            </a:r>
            <a:endParaRPr lang="de-DE" sz="4800"/>
          </a:p>
        </p:txBody>
      </p:sp>
      <p:sp>
        <p:nvSpPr>
          <p:cNvPr id="13" name="Textplatzhalter 12">
            <a:extLst>
              <a:ext uri="{FF2B5EF4-FFF2-40B4-BE49-F238E27FC236}">
                <a16:creationId xmlns:a16="http://schemas.microsoft.com/office/drawing/2014/main" id="{710DE9BA-CC64-FBA6-F1CC-EE67691EDF1D}"/>
              </a:ext>
            </a:extLst>
          </p:cNvPr>
          <p:cNvSpPr>
            <a:spLocks noGrp="1"/>
          </p:cNvSpPr>
          <p:nvPr>
            <p:ph type="body" sz="quarter" idx="13"/>
          </p:nvPr>
        </p:nvSpPr>
        <p:spPr/>
        <p:txBody>
          <a:bodyPr>
            <a:normAutofit fontScale="25000" lnSpcReduction="20000"/>
          </a:bodyPr>
          <a:lstStyle/>
          <a:p>
            <a:endParaRPr lang="de-DE"/>
          </a:p>
        </p:txBody>
      </p:sp>
    </p:spTree>
    <p:extLst>
      <p:ext uri="{BB962C8B-B14F-4D97-AF65-F5344CB8AC3E}">
        <p14:creationId xmlns:p14="http://schemas.microsoft.com/office/powerpoint/2010/main" val="47837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56BC7BEC-004D-881E-E097-6E65F8A8355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06143" y="1195436"/>
            <a:ext cx="8731713" cy="4467127"/>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31</a:t>
            </a:fld>
            <a:endParaRPr lang="de-DE">
              <a:solidFill>
                <a:srgbClr val="003A79">
                  <a:tint val="75000"/>
                </a:srgbClr>
              </a:solidFill>
            </a:endParaRPr>
          </a:p>
        </p:txBody>
      </p:sp>
      <p:sp>
        <p:nvSpPr>
          <p:cNvPr id="7" name="Textplatzhalter 6"/>
          <p:cNvSpPr>
            <a:spLocks noGrp="1"/>
          </p:cNvSpPr>
          <p:nvPr>
            <p:ph type="body" sz="quarter" idx="13"/>
          </p:nvPr>
        </p:nvSpPr>
        <p:spPr>
          <a:xfrm>
            <a:off x="3012443" y="6251700"/>
            <a:ext cx="4793048" cy="209301"/>
          </a:xfrm>
        </p:spPr>
        <p:txBody>
          <a:bodyPr>
            <a:noAutofit/>
          </a:bodyPr>
          <a:lstStyle/>
          <a:p>
            <a:pPr algn="just"/>
            <a:r>
              <a:rPr lang="de-DE" sz="800" dirty="0">
                <a:effectLst/>
                <a:latin typeface="Arial" panose="020B0604020202020204" pitchFamily="34" charset="0"/>
                <a:ea typeface="Arial" panose="020B0604020202020204" pitchFamily="34" charset="0"/>
              </a:rPr>
              <a:t>RNZ. (02. 11. 2021). Von https://www.rnz.de/panorama/magazin_artikel,-Magazin-Drecksarbeit-Auf-einer-Deponie-in-Ghana-landet-unser-Wohlstandsmuell-_arid,229812.html abgerufen</a:t>
            </a:r>
          </a:p>
          <a:p>
            <a:pPr algn="just"/>
            <a:endParaRPr lang="de-DE" sz="800" dirty="0">
              <a:effectLst/>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4558190F-3019-49F7-8014-CEEB554976D5}"/>
              </a:ext>
            </a:extLst>
          </p:cNvPr>
          <p:cNvSpPr txBox="1">
            <a:spLocks/>
          </p:cNvSpPr>
          <p:nvPr/>
        </p:nvSpPr>
        <p:spPr>
          <a:xfrm>
            <a:off x="468000" y="75600"/>
            <a:ext cx="5088887"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a:solidFill>
                  <a:srgbClr val="004077"/>
                </a:solidFill>
                <a:latin typeface="Arial" panose="020B0604020202020204" pitchFamily="34" charset="0"/>
                <a:cs typeface="Arial" panose="020B0604020202020204" pitchFamily="34" charset="0"/>
              </a:rPr>
              <a:t>Entsorgung von Smartphones</a:t>
            </a:r>
            <a:endParaRPr lang="de-DE" sz="4800"/>
          </a:p>
        </p:txBody>
      </p:sp>
    </p:spTree>
    <p:extLst>
      <p:ext uri="{BB962C8B-B14F-4D97-AF65-F5344CB8AC3E}">
        <p14:creationId xmlns:p14="http://schemas.microsoft.com/office/powerpoint/2010/main" val="267048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F9A89B1-47DC-47F0-0614-99E881A9B311}"/>
              </a:ext>
            </a:extLst>
          </p:cNvPr>
          <p:cNvSpPr>
            <a:spLocks noGrp="1"/>
          </p:cNvSpPr>
          <p:nvPr>
            <p:ph type="body" sz="quarter" idx="13"/>
          </p:nvPr>
        </p:nvSpPr>
        <p:spPr/>
        <p:txBody>
          <a:bodyPr>
            <a:normAutofit fontScale="25000" lnSpcReduction="20000"/>
          </a:bodyPr>
          <a:lstStyle/>
          <a:p>
            <a:endParaRPr lang="de-DE"/>
          </a:p>
        </p:txBody>
      </p:sp>
      <p:sp>
        <p:nvSpPr>
          <p:cNvPr id="5" name="Textfeld 4">
            <a:extLst>
              <a:ext uri="{FF2B5EF4-FFF2-40B4-BE49-F238E27FC236}">
                <a16:creationId xmlns:a16="http://schemas.microsoft.com/office/drawing/2014/main" id="{B451180C-90FE-5513-8BDF-6A55D01D2925}"/>
              </a:ext>
            </a:extLst>
          </p:cNvPr>
          <p:cNvSpPr txBox="1"/>
          <p:nvPr/>
        </p:nvSpPr>
        <p:spPr>
          <a:xfrm>
            <a:off x="1955097" y="2828835"/>
            <a:ext cx="5233805" cy="1200329"/>
          </a:xfrm>
          <a:prstGeom prst="rect">
            <a:avLst/>
          </a:prstGeom>
          <a:noFill/>
        </p:spPr>
        <p:txBody>
          <a:bodyPr wrap="none" rtlCol="0">
            <a:spAutoFit/>
          </a:bodyPr>
          <a:lstStyle/>
          <a:p>
            <a:r>
              <a:rPr lang="de-DE" sz="7200" dirty="0"/>
              <a:t>Alternativen?</a:t>
            </a:r>
          </a:p>
        </p:txBody>
      </p:sp>
    </p:spTree>
    <p:extLst>
      <p:ext uri="{BB962C8B-B14F-4D97-AF65-F5344CB8AC3E}">
        <p14:creationId xmlns:p14="http://schemas.microsoft.com/office/powerpoint/2010/main" val="124075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33</a:t>
            </a:fld>
            <a:endParaRPr lang="de-DE">
              <a:solidFill>
                <a:srgbClr val="003A79">
                  <a:tint val="75000"/>
                </a:srgbClr>
              </a:solidFill>
            </a:endParaRPr>
          </a:p>
        </p:txBody>
      </p:sp>
      <p:sp>
        <p:nvSpPr>
          <p:cNvPr id="9" name="Titel 1">
            <a:extLst>
              <a:ext uri="{FF2B5EF4-FFF2-40B4-BE49-F238E27FC236}">
                <a16:creationId xmlns:a16="http://schemas.microsoft.com/office/drawing/2014/main" id="{4558190F-3019-49F7-8014-CEEB554976D5}"/>
              </a:ext>
            </a:extLst>
          </p:cNvPr>
          <p:cNvSpPr txBox="1">
            <a:spLocks/>
          </p:cNvSpPr>
          <p:nvPr/>
        </p:nvSpPr>
        <p:spPr>
          <a:xfrm>
            <a:off x="468000" y="75600"/>
            <a:ext cx="5088887"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Alternativen</a:t>
            </a:r>
            <a:endParaRPr lang="de-DE" sz="4800" dirty="0"/>
          </a:p>
        </p:txBody>
      </p:sp>
      <p:sp>
        <p:nvSpPr>
          <p:cNvPr id="3" name="Textplatzhalter 2">
            <a:extLst>
              <a:ext uri="{FF2B5EF4-FFF2-40B4-BE49-F238E27FC236}">
                <a16:creationId xmlns:a16="http://schemas.microsoft.com/office/drawing/2014/main" id="{597346DC-498E-42B3-BC12-EE0FA1ADB8A9}"/>
              </a:ext>
            </a:extLst>
          </p:cNvPr>
          <p:cNvSpPr>
            <a:spLocks noGrp="1"/>
          </p:cNvSpPr>
          <p:nvPr>
            <p:ph type="body" sz="quarter" idx="13"/>
          </p:nvPr>
        </p:nvSpPr>
        <p:spPr>
          <a:xfrm>
            <a:off x="2857186" y="6329782"/>
            <a:ext cx="5399401" cy="100769"/>
          </a:xfrm>
        </p:spPr>
        <p:txBody>
          <a:bodyPr>
            <a:noAutofit/>
          </a:bodyPr>
          <a:lstStyle/>
          <a:p>
            <a:r>
              <a:rPr lang="de-DE" sz="800" dirty="0"/>
              <a:t>(28.04.2022) https://www.shiftphones.com/</a:t>
            </a:r>
          </a:p>
        </p:txBody>
      </p:sp>
      <p:sp>
        <p:nvSpPr>
          <p:cNvPr id="7" name="Inhaltsplatzhalter 3">
            <a:extLst>
              <a:ext uri="{FF2B5EF4-FFF2-40B4-BE49-F238E27FC236}">
                <a16:creationId xmlns:a16="http://schemas.microsoft.com/office/drawing/2014/main" id="{FC94B4A5-F607-43C7-BD95-04008F33064F}"/>
              </a:ext>
            </a:extLst>
          </p:cNvPr>
          <p:cNvSpPr>
            <a:spLocks noGrp="1"/>
          </p:cNvSpPr>
          <p:nvPr>
            <p:ph idx="1"/>
          </p:nvPr>
        </p:nvSpPr>
        <p:spPr>
          <a:xfrm>
            <a:off x="555288" y="1804657"/>
            <a:ext cx="8033423" cy="3599936"/>
          </a:xfrm>
        </p:spPr>
        <p:txBody>
          <a:bodyPr/>
          <a:lstStyle/>
          <a:p>
            <a:r>
              <a:rPr lang="de-DE" dirty="0">
                <a:latin typeface="Arial" panose="020B0604020202020204" pitchFamily="34" charset="0"/>
                <a:cs typeface="Arial" panose="020B0604020202020204" pitchFamily="34" charset="0"/>
              </a:rPr>
              <a:t>Fairphone</a:t>
            </a:r>
          </a:p>
          <a:p>
            <a:r>
              <a:rPr lang="de-DE" dirty="0" err="1">
                <a:latin typeface="Arial" panose="020B0604020202020204" pitchFamily="34" charset="0"/>
                <a:cs typeface="Arial" panose="020B0604020202020204" pitchFamily="34" charset="0"/>
              </a:rPr>
              <a:t>Shiftphone</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Mara Phone </a:t>
            </a:r>
          </a:p>
          <a:p>
            <a:r>
              <a:rPr lang="de-DE" dirty="0">
                <a:latin typeface="Arial" panose="020B0604020202020204" pitchFamily="34" charset="0"/>
                <a:cs typeface="Arial" panose="020B0604020202020204" pitchFamily="34" charset="0"/>
              </a:rPr>
              <a:t>Gigaset</a:t>
            </a:r>
          </a:p>
          <a:p>
            <a:r>
              <a:rPr lang="de-DE" dirty="0">
                <a:latin typeface="Arial" panose="020B0604020202020204" pitchFamily="34" charset="0"/>
                <a:cs typeface="Arial" panose="020B0604020202020204" pitchFamily="34" charset="0"/>
              </a:rPr>
              <a:t>Carbon Mobile</a:t>
            </a:r>
          </a:p>
          <a:p>
            <a:r>
              <a:rPr lang="de-DE" dirty="0">
                <a:latin typeface="Arial" panose="020B0604020202020204" pitchFamily="34" charset="0"/>
                <a:cs typeface="Arial" panose="020B0604020202020204" pitchFamily="34" charset="0"/>
              </a:rPr>
              <a:t>Gebrauchtkauf</a:t>
            </a:r>
          </a:p>
        </p:txBody>
      </p:sp>
      <p:pic>
        <p:nvPicPr>
          <p:cNvPr id="1026" name="Picture 2">
            <a:extLst>
              <a:ext uri="{FF2B5EF4-FFF2-40B4-BE49-F238E27FC236}">
                <a16:creationId xmlns:a16="http://schemas.microsoft.com/office/drawing/2014/main" id="{40D8D468-C785-4DC1-B107-8D49E6979FE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273968" y="1604324"/>
            <a:ext cx="908734"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F424DA2-7430-61E7-BDB8-D4F7B529E76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182702" y="1604324"/>
            <a:ext cx="270709" cy="5594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C615E92-F763-C37E-6E5F-C67EA7745BBB}"/>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380050" y="1982709"/>
            <a:ext cx="270709" cy="2806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A8250759-F66B-E437-97EC-A59B27CF0CB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4690592" y="1604324"/>
            <a:ext cx="270709" cy="6590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216B7A86-BA9E-C85A-6B84-8E69D774ABCA}"/>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4380050" y="2598344"/>
            <a:ext cx="677830" cy="31779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1B60A57-D028-40C5-0BA1-729BCE3EA392}"/>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5017411" y="1604323"/>
            <a:ext cx="637997" cy="24033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2CE22E8C-0A7C-7931-0A53-77573338BA2F}"/>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5614939" y="1604323"/>
            <a:ext cx="457249" cy="31310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EC1DCD0C-6492-7F14-67B2-69FE7B18F0DF}"/>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6072188" y="1604324"/>
            <a:ext cx="597528" cy="4171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068C484D-3673-D790-2936-620186CEBDCE}"/>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6669715" y="1543050"/>
            <a:ext cx="277651" cy="31923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4B4713A5-0E4C-0CE3-BCE1-1DFC11198B45}"/>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6936572" y="1543050"/>
            <a:ext cx="515302" cy="423322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158EB526-99DA-1D1E-1C29-D3EA68AD18F1}"/>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b="-1"/>
          <a:stretch/>
        </p:blipFill>
        <p:spPr bwMode="auto">
          <a:xfrm>
            <a:off x="7451873" y="1604324"/>
            <a:ext cx="1198832"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06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1+#ppt_w/2"/>
                                          </p:val>
                                        </p:tav>
                                        <p:tav tm="100000">
                                          <p:val>
                                            <p:strVal val="#ppt_x"/>
                                          </p:val>
                                        </p:tav>
                                      </p:tavLst>
                                    </p:anim>
                                    <p:anim calcmode="lin" valueType="num">
                                      <p:cBhvr additive="base">
                                        <p:cTn id="38" dur="500" fill="hold"/>
                                        <p:tgtEl>
                                          <p:spTgt spid="1026"/>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 presetClass="entr" presetSubtype="2"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2" presetClass="entr" presetSubtype="2"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1+#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2" presetClass="entr" presetSubtype="2"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1+#ppt_w/2"/>
                                          </p:val>
                                        </p:tav>
                                        <p:tav tm="100000">
                                          <p:val>
                                            <p:strVal val="#ppt_x"/>
                                          </p:val>
                                        </p:tav>
                                      </p:tavLst>
                                    </p:anim>
                                    <p:anim calcmode="lin" valueType="num">
                                      <p:cBhvr additive="base">
                                        <p:cTn id="57" dur="500" fill="hold"/>
                                        <p:tgtEl>
                                          <p:spTgt spid="17"/>
                                        </p:tgtEl>
                                        <p:attrNameLst>
                                          <p:attrName>ppt_y</p:attrName>
                                        </p:attrNameLst>
                                      </p:cBhvr>
                                      <p:tavLst>
                                        <p:tav tm="0">
                                          <p:val>
                                            <p:strVal val="#ppt_y"/>
                                          </p:val>
                                        </p:tav>
                                        <p:tav tm="100000">
                                          <p:val>
                                            <p:strVal val="#ppt_y"/>
                                          </p:val>
                                        </p:tav>
                                      </p:tavLst>
                                    </p:anim>
                                  </p:childTnLst>
                                </p:cTn>
                              </p:par>
                            </p:childTnLst>
                          </p:cTn>
                        </p:par>
                        <p:par>
                          <p:cTn id="58" fill="hold">
                            <p:stCondLst>
                              <p:cond delay="2000"/>
                            </p:stCondLst>
                            <p:childTnLst>
                              <p:par>
                                <p:cTn id="59" presetID="2" presetClass="entr" presetSubtype="2"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1+#ppt_w/2"/>
                                          </p:val>
                                        </p:tav>
                                        <p:tav tm="100000">
                                          <p:val>
                                            <p:strVal val="#ppt_x"/>
                                          </p:val>
                                        </p:tav>
                                      </p:tavLst>
                                    </p:anim>
                                    <p:anim calcmode="lin" valueType="num">
                                      <p:cBhvr additive="base">
                                        <p:cTn id="62" dur="500" fill="hold"/>
                                        <p:tgtEl>
                                          <p:spTgt spid="19"/>
                                        </p:tgtEl>
                                        <p:attrNameLst>
                                          <p:attrName>ppt_y</p:attrName>
                                        </p:attrNameLst>
                                      </p:cBhvr>
                                      <p:tavLst>
                                        <p:tav tm="0">
                                          <p:val>
                                            <p:strVal val="#ppt_y"/>
                                          </p:val>
                                        </p:tav>
                                        <p:tav tm="100000">
                                          <p:val>
                                            <p:strVal val="#ppt_y"/>
                                          </p:val>
                                        </p:tav>
                                      </p:tavLst>
                                    </p:anim>
                                  </p:childTnLst>
                                </p:cTn>
                              </p:par>
                            </p:childTnLst>
                          </p:cTn>
                        </p:par>
                        <p:par>
                          <p:cTn id="63" fill="hold">
                            <p:stCondLst>
                              <p:cond delay="2500"/>
                            </p:stCondLst>
                            <p:childTnLst>
                              <p:par>
                                <p:cTn id="64" presetID="2" presetClass="entr" presetSubtype="2" fill="hold" nodeType="after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1+#ppt_w/2"/>
                                          </p:val>
                                        </p:tav>
                                        <p:tav tm="100000">
                                          <p:val>
                                            <p:strVal val="#ppt_x"/>
                                          </p:val>
                                        </p:tav>
                                      </p:tavLst>
                                    </p:anim>
                                    <p:anim calcmode="lin" valueType="num">
                                      <p:cBhvr additive="base">
                                        <p:cTn id="67" dur="500" fill="hold"/>
                                        <p:tgtEl>
                                          <p:spTgt spid="22"/>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2" presetClass="entr" presetSubtype="2"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1+#ppt_w/2"/>
                                          </p:val>
                                        </p:tav>
                                        <p:tav tm="100000">
                                          <p:val>
                                            <p:strVal val="#ppt_x"/>
                                          </p:val>
                                        </p:tav>
                                      </p:tavLst>
                                    </p:anim>
                                    <p:anim calcmode="lin" valueType="num">
                                      <p:cBhvr additive="base">
                                        <p:cTn id="72" dur="500" fill="hold"/>
                                        <p:tgtEl>
                                          <p:spTgt spid="24"/>
                                        </p:tgtEl>
                                        <p:attrNameLst>
                                          <p:attrName>ppt_y</p:attrName>
                                        </p:attrNameLst>
                                      </p:cBhvr>
                                      <p:tavLst>
                                        <p:tav tm="0">
                                          <p:val>
                                            <p:strVal val="#ppt_y"/>
                                          </p:val>
                                        </p:tav>
                                        <p:tav tm="100000">
                                          <p:val>
                                            <p:strVal val="#ppt_y"/>
                                          </p:val>
                                        </p:tav>
                                      </p:tavLst>
                                    </p:anim>
                                  </p:childTnLst>
                                </p:cTn>
                              </p:par>
                            </p:childTnLst>
                          </p:cTn>
                        </p:par>
                        <p:par>
                          <p:cTn id="73" fill="hold">
                            <p:stCondLst>
                              <p:cond delay="3500"/>
                            </p:stCondLst>
                            <p:childTnLst>
                              <p:par>
                                <p:cTn id="74" presetID="2" presetClass="entr" presetSubtype="2" fill="hold" nodeType="after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1+#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childTnLst>
                          </p:cTn>
                        </p:par>
                        <p:par>
                          <p:cTn id="78" fill="hold">
                            <p:stCondLst>
                              <p:cond delay="4000"/>
                            </p:stCondLst>
                            <p:childTnLst>
                              <p:par>
                                <p:cTn id="79" presetID="2" presetClass="entr" presetSubtype="2" fill="hold" nodeType="after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additive="base">
                                        <p:cTn id="81" dur="500" fill="hold"/>
                                        <p:tgtEl>
                                          <p:spTgt spid="37"/>
                                        </p:tgtEl>
                                        <p:attrNameLst>
                                          <p:attrName>ppt_x</p:attrName>
                                        </p:attrNameLst>
                                      </p:cBhvr>
                                      <p:tavLst>
                                        <p:tav tm="0">
                                          <p:val>
                                            <p:strVal val="1+#ppt_w/2"/>
                                          </p:val>
                                        </p:tav>
                                        <p:tav tm="100000">
                                          <p:val>
                                            <p:strVal val="#ppt_x"/>
                                          </p:val>
                                        </p:tav>
                                      </p:tavLst>
                                    </p:anim>
                                    <p:anim calcmode="lin" valueType="num">
                                      <p:cBhvr additive="base">
                                        <p:cTn id="82" dur="500" fill="hold"/>
                                        <p:tgtEl>
                                          <p:spTgt spid="37"/>
                                        </p:tgtEl>
                                        <p:attrNameLst>
                                          <p:attrName>ppt_y</p:attrName>
                                        </p:attrNameLst>
                                      </p:cBhvr>
                                      <p:tavLst>
                                        <p:tav tm="0">
                                          <p:val>
                                            <p:strVal val="#ppt_y"/>
                                          </p:val>
                                        </p:tav>
                                        <p:tav tm="100000">
                                          <p:val>
                                            <p:strVal val="#ppt_y"/>
                                          </p:val>
                                        </p:tav>
                                      </p:tavLst>
                                    </p:anim>
                                  </p:childTnLst>
                                </p:cTn>
                              </p:par>
                            </p:childTnLst>
                          </p:cTn>
                        </p:par>
                        <p:par>
                          <p:cTn id="83" fill="hold">
                            <p:stCondLst>
                              <p:cond delay="4500"/>
                            </p:stCondLst>
                            <p:childTnLst>
                              <p:par>
                                <p:cTn id="84" presetID="2" presetClass="entr" presetSubtype="2" fill="hold" nodeType="after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additive="base">
                                        <p:cTn id="86" dur="500" fill="hold"/>
                                        <p:tgtEl>
                                          <p:spTgt spid="38"/>
                                        </p:tgtEl>
                                        <p:attrNameLst>
                                          <p:attrName>ppt_x</p:attrName>
                                        </p:attrNameLst>
                                      </p:cBhvr>
                                      <p:tavLst>
                                        <p:tav tm="0">
                                          <p:val>
                                            <p:strVal val="1+#ppt_w/2"/>
                                          </p:val>
                                        </p:tav>
                                        <p:tav tm="100000">
                                          <p:val>
                                            <p:strVal val="#ppt_x"/>
                                          </p:val>
                                        </p:tav>
                                      </p:tavLst>
                                    </p:anim>
                                    <p:anim calcmode="lin" valueType="num">
                                      <p:cBhvr additive="base">
                                        <p:cTn id="87"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34</a:t>
            </a:fld>
            <a:endParaRPr lang="de-DE">
              <a:solidFill>
                <a:srgbClr val="003A79">
                  <a:tint val="75000"/>
                </a:srgbClr>
              </a:solidFill>
            </a:endParaRPr>
          </a:p>
        </p:txBody>
      </p:sp>
      <p:sp>
        <p:nvSpPr>
          <p:cNvPr id="9" name="Titel 1">
            <a:extLst>
              <a:ext uri="{FF2B5EF4-FFF2-40B4-BE49-F238E27FC236}">
                <a16:creationId xmlns:a16="http://schemas.microsoft.com/office/drawing/2014/main" id="{4558190F-3019-49F7-8014-CEEB554976D5}"/>
              </a:ext>
            </a:extLst>
          </p:cNvPr>
          <p:cNvSpPr txBox="1">
            <a:spLocks/>
          </p:cNvSpPr>
          <p:nvPr/>
        </p:nvSpPr>
        <p:spPr>
          <a:xfrm>
            <a:off x="468000" y="75600"/>
            <a:ext cx="5088887"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Rechercheaufgabe</a:t>
            </a:r>
            <a:endParaRPr lang="de-DE" sz="4800" dirty="0"/>
          </a:p>
        </p:txBody>
      </p:sp>
      <p:sp>
        <p:nvSpPr>
          <p:cNvPr id="8" name="Textfeld 7">
            <a:extLst>
              <a:ext uri="{FF2B5EF4-FFF2-40B4-BE49-F238E27FC236}">
                <a16:creationId xmlns:a16="http://schemas.microsoft.com/office/drawing/2014/main" id="{4C15806C-414B-795A-CD2B-AE166903E6D8}"/>
              </a:ext>
            </a:extLst>
          </p:cNvPr>
          <p:cNvSpPr txBox="1"/>
          <p:nvPr/>
        </p:nvSpPr>
        <p:spPr>
          <a:xfrm>
            <a:off x="759504" y="1690062"/>
            <a:ext cx="7624991" cy="3477875"/>
          </a:xfrm>
          <a:prstGeom prst="rect">
            <a:avLst/>
          </a:prstGeom>
          <a:noFill/>
        </p:spPr>
        <p:txBody>
          <a:bodyPr wrap="square" rtlCol="0">
            <a:spAutoFit/>
          </a:bodyPr>
          <a:lstStyle/>
          <a:p>
            <a:pPr algn="ctr"/>
            <a:r>
              <a:rPr lang="de-DE" sz="4400" dirty="0"/>
              <a:t>Würdet ihr euch für ein fair produziertes Smartphone entscheiden, falls ja für welches?</a:t>
            </a:r>
          </a:p>
          <a:p>
            <a:pPr algn="ctr"/>
            <a:r>
              <a:rPr lang="de-DE" sz="4400" dirty="0"/>
              <a:t>Stellung beziehen!</a:t>
            </a:r>
          </a:p>
        </p:txBody>
      </p:sp>
      <p:sp>
        <p:nvSpPr>
          <p:cNvPr id="4" name="Textplatzhalter 3">
            <a:extLst>
              <a:ext uri="{FF2B5EF4-FFF2-40B4-BE49-F238E27FC236}">
                <a16:creationId xmlns:a16="http://schemas.microsoft.com/office/drawing/2014/main" id="{3F570743-7641-BD0D-784A-E34C4398AF94}"/>
              </a:ext>
            </a:extLst>
          </p:cNvPr>
          <p:cNvSpPr>
            <a:spLocks noGrp="1"/>
          </p:cNvSpPr>
          <p:nvPr>
            <p:ph type="body" sz="quarter" idx="13"/>
          </p:nvPr>
        </p:nvSpPr>
        <p:spPr/>
        <p:txBody>
          <a:bodyPr>
            <a:normAutofit fontScale="25000" lnSpcReduction="20000"/>
          </a:bodyPr>
          <a:lstStyle/>
          <a:p>
            <a:endParaRPr lang="de-DE"/>
          </a:p>
        </p:txBody>
      </p:sp>
    </p:spTree>
    <p:extLst>
      <p:ext uri="{BB962C8B-B14F-4D97-AF65-F5344CB8AC3E}">
        <p14:creationId xmlns:p14="http://schemas.microsoft.com/office/powerpoint/2010/main" val="1372429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3B5B468-DCDD-4067-A45C-4CA09A942E99}"/>
              </a:ext>
            </a:extLst>
          </p:cNvPr>
          <p:cNvSpPr>
            <a:spLocks noGrp="1"/>
          </p:cNvSpPr>
          <p:nvPr>
            <p:ph type="sldNum" sz="quarter" idx="10"/>
          </p:nvPr>
        </p:nvSpPr>
        <p:spPr/>
        <p:txBody>
          <a:bodyPr/>
          <a:lstStyle/>
          <a:p>
            <a:fld id="{504C1DE9-5E13-4FDB-A606-8C9294287525}" type="slidenum">
              <a:rPr lang="de-DE" smtClean="0"/>
              <a:pPr/>
              <a:t>35</a:t>
            </a:fld>
            <a:endParaRPr lang="de-DE"/>
          </a:p>
        </p:txBody>
      </p:sp>
      <p:pic>
        <p:nvPicPr>
          <p:cNvPr id="3" name="Grafik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80030" y="1978830"/>
            <a:ext cx="2493857" cy="2849547"/>
          </a:xfrm>
          <a:prstGeom prst="rect">
            <a:avLst/>
          </a:prstGeom>
        </p:spPr>
      </p:pic>
      <p:sp>
        <p:nvSpPr>
          <p:cNvPr id="4" name="Textfeld 3"/>
          <p:cNvSpPr txBox="1"/>
          <p:nvPr/>
        </p:nvSpPr>
        <p:spPr>
          <a:xfrm>
            <a:off x="526211" y="3403603"/>
            <a:ext cx="4908973" cy="461665"/>
          </a:xfrm>
          <a:prstGeom prst="rect">
            <a:avLst/>
          </a:prstGeom>
          <a:noFill/>
        </p:spPr>
        <p:txBody>
          <a:bodyPr wrap="none" rtlCol="0">
            <a:spAutoFit/>
          </a:bodyPr>
          <a:lstStyle/>
          <a:p>
            <a:r>
              <a:rPr lang="de-DE" sz="2400" b="1"/>
              <a:t>Vielen Dank für die Aufmerksamkeit!</a:t>
            </a:r>
          </a:p>
        </p:txBody>
      </p:sp>
      <p:sp>
        <p:nvSpPr>
          <p:cNvPr id="5" name="Textfeld 4"/>
          <p:cNvSpPr txBox="1"/>
          <p:nvPr/>
        </p:nvSpPr>
        <p:spPr>
          <a:xfrm>
            <a:off x="526211" y="4156848"/>
            <a:ext cx="3039871" cy="1200329"/>
          </a:xfrm>
          <a:prstGeom prst="rect">
            <a:avLst/>
          </a:prstGeom>
          <a:noFill/>
        </p:spPr>
        <p:txBody>
          <a:bodyPr wrap="none" rtlCol="0">
            <a:spAutoFit/>
          </a:bodyPr>
          <a:lstStyle/>
          <a:p>
            <a:r>
              <a:rPr lang="de-DE" sz="2400" dirty="0"/>
              <a:t>Kontakt:</a:t>
            </a:r>
          </a:p>
          <a:p>
            <a:r>
              <a:rPr lang="de-DE" sz="2400">
                <a:hlinkClick r:id="rId4"/>
              </a:rPr>
              <a:t>franz.haas@ostfalia.de</a:t>
            </a:r>
            <a:endParaRPr lang="de-DE" sz="2400"/>
          </a:p>
          <a:p>
            <a:r>
              <a:rPr lang="de-DE" sz="2400"/>
              <a:t>05331 </a:t>
            </a:r>
            <a:r>
              <a:rPr lang="de-DE" sz="2400" dirty="0"/>
              <a:t>939-45760</a:t>
            </a:r>
          </a:p>
        </p:txBody>
      </p:sp>
    </p:spTree>
    <p:extLst>
      <p:ext uri="{BB962C8B-B14F-4D97-AF65-F5344CB8AC3E}">
        <p14:creationId xmlns:p14="http://schemas.microsoft.com/office/powerpoint/2010/main" val="12920567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D8119C-4BF6-453F-B993-1DC9D9F00770}"/>
              </a:ext>
            </a:extLst>
          </p:cNvPr>
          <p:cNvSpPr>
            <a:spLocks noGrp="1"/>
          </p:cNvSpPr>
          <p:nvPr>
            <p:ph type="sldNum" sz="quarter" idx="10"/>
          </p:nvPr>
        </p:nvSpPr>
        <p:spPr/>
        <p:txBody>
          <a:bodyPr/>
          <a:lstStyle/>
          <a:p>
            <a:fld id="{504C1DE9-5E13-4FDB-A606-8C9294287525}" type="slidenum">
              <a:rPr lang="de-DE" smtClean="0"/>
              <a:pPr/>
              <a:t>4</a:t>
            </a:fld>
            <a:endParaRPr lang="de-DE"/>
          </a:p>
        </p:txBody>
      </p:sp>
      <p:sp>
        <p:nvSpPr>
          <p:cNvPr id="4" name="Titel 1">
            <a:extLst>
              <a:ext uri="{FF2B5EF4-FFF2-40B4-BE49-F238E27FC236}">
                <a16:creationId xmlns:a16="http://schemas.microsoft.com/office/drawing/2014/main" id="{710AB685-9133-406B-8AAD-1F9471BAC4FA}"/>
              </a:ext>
            </a:extLst>
          </p:cNvPr>
          <p:cNvSpPr>
            <a:spLocks noGrp="1"/>
          </p:cNvSpPr>
          <p:nvPr>
            <p:ph type="title"/>
          </p:nvPr>
        </p:nvSpPr>
        <p:spPr>
          <a:xfrm>
            <a:off x="468000" y="50489"/>
            <a:ext cx="8208000" cy="824400"/>
          </a:xfrm>
        </p:spPr>
        <p:txBody>
          <a:bodyPr>
            <a:normAutofit/>
          </a:bodyPr>
          <a:lstStyle/>
          <a:p>
            <a:pPr>
              <a:lnSpc>
                <a:spcPct val="100000"/>
              </a:lnSpc>
            </a:pPr>
            <a:r>
              <a:rPr lang="de-DE" sz="2400" dirty="0">
                <a:solidFill>
                  <a:srgbClr val="004077"/>
                </a:solidFill>
                <a:latin typeface="Arial" panose="020B0604020202020204" pitchFamily="34" charset="0"/>
                <a:cs typeface="Arial" panose="020B0604020202020204" pitchFamily="34" charset="0"/>
              </a:rPr>
              <a:t>ZIF-Steckverbinder</a:t>
            </a:r>
            <a:endParaRPr lang="de-DE" sz="4800" dirty="0"/>
          </a:p>
        </p:txBody>
      </p:sp>
      <p:pic>
        <p:nvPicPr>
          <p:cNvPr id="2050" name="Picture 2" descr="Wie der Namen schon besagt, benötigt man keine Kraft, um sie einzustecken oder zu lösen.">
            <a:extLst>
              <a:ext uri="{FF2B5EF4-FFF2-40B4-BE49-F238E27FC236}">
                <a16:creationId xmlns:a16="http://schemas.microsoft.com/office/drawing/2014/main" id="{B5917ADB-2B82-FA2E-AB1D-6B997EDCF3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314450"/>
            <a:ext cx="563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6">
            <a:extLst>
              <a:ext uri="{FF2B5EF4-FFF2-40B4-BE49-F238E27FC236}">
                <a16:creationId xmlns:a16="http://schemas.microsoft.com/office/drawing/2014/main" id="{BB6D1A0D-C16A-7F71-07F5-5F212001DD2D}"/>
              </a:ext>
            </a:extLst>
          </p:cNvPr>
          <p:cNvSpPr txBox="1">
            <a:spLocks/>
          </p:cNvSpPr>
          <p:nvPr/>
        </p:nvSpPr>
        <p:spPr>
          <a:xfrm>
            <a:off x="3007103" y="6304447"/>
            <a:ext cx="4602522" cy="2344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b="0" i="0" dirty="0">
                <a:solidFill>
                  <a:srgbClr val="A8A8A8"/>
                </a:solidFill>
                <a:effectLst/>
                <a:latin typeface="adobe-clean-ux"/>
              </a:rPr>
              <a:t>https://de.ifixit.com/Anleitung/Erkennen+und+Trennen+von+Kabelverbindern/25629</a:t>
            </a:r>
            <a:endParaRPr lang="de-DE" sz="800" dirty="0">
              <a:solidFill>
                <a:srgbClr val="A8A8A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4985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D8119C-4BF6-453F-B993-1DC9D9F00770}"/>
              </a:ext>
            </a:extLst>
          </p:cNvPr>
          <p:cNvSpPr>
            <a:spLocks noGrp="1"/>
          </p:cNvSpPr>
          <p:nvPr>
            <p:ph type="sldNum" sz="quarter" idx="10"/>
          </p:nvPr>
        </p:nvSpPr>
        <p:spPr/>
        <p:txBody>
          <a:bodyPr/>
          <a:lstStyle/>
          <a:p>
            <a:fld id="{504C1DE9-5E13-4FDB-A606-8C9294287525}" type="slidenum">
              <a:rPr lang="de-DE" smtClean="0"/>
              <a:pPr/>
              <a:t>5</a:t>
            </a:fld>
            <a:endParaRPr lang="de-DE"/>
          </a:p>
        </p:txBody>
      </p:sp>
      <p:sp>
        <p:nvSpPr>
          <p:cNvPr id="4" name="Titel 1">
            <a:extLst>
              <a:ext uri="{FF2B5EF4-FFF2-40B4-BE49-F238E27FC236}">
                <a16:creationId xmlns:a16="http://schemas.microsoft.com/office/drawing/2014/main" id="{710AB685-9133-406B-8AAD-1F9471BAC4FA}"/>
              </a:ext>
            </a:extLst>
          </p:cNvPr>
          <p:cNvSpPr>
            <a:spLocks noGrp="1"/>
          </p:cNvSpPr>
          <p:nvPr>
            <p:ph type="title"/>
          </p:nvPr>
        </p:nvSpPr>
        <p:spPr>
          <a:xfrm>
            <a:off x="468000" y="50489"/>
            <a:ext cx="8208000" cy="824400"/>
          </a:xfrm>
        </p:spPr>
        <p:txBody>
          <a:bodyPr>
            <a:normAutofit/>
          </a:bodyPr>
          <a:lstStyle/>
          <a:p>
            <a:pPr>
              <a:lnSpc>
                <a:spcPct val="100000"/>
              </a:lnSpc>
            </a:pPr>
            <a:r>
              <a:rPr lang="de-DE" sz="2400" dirty="0">
                <a:solidFill>
                  <a:srgbClr val="004077"/>
                </a:solidFill>
                <a:latin typeface="Arial" panose="020B0604020202020204" pitchFamily="34" charset="0"/>
                <a:cs typeface="Arial" panose="020B0604020202020204" pitchFamily="34" charset="0"/>
              </a:rPr>
              <a:t>ZIF-Steckverbinder</a:t>
            </a:r>
            <a:endParaRPr lang="de-DE" sz="4800" dirty="0"/>
          </a:p>
        </p:txBody>
      </p:sp>
      <p:pic>
        <p:nvPicPr>
          <p:cNvPr id="3074" name="Picture 2" descr="Um das Kabel zu lösen, klappst du mit einer Spudgerspitze oder dem Fingernagel den kleinen Verschlussbügel auf. Dann kannst du sicher das Kabel abnehmen.">
            <a:extLst>
              <a:ext uri="{FF2B5EF4-FFF2-40B4-BE49-F238E27FC236}">
                <a16:creationId xmlns:a16="http://schemas.microsoft.com/office/drawing/2014/main" id="{0574B2F0-7221-A71D-8BB1-3F98DF7A13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314450"/>
            <a:ext cx="563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6">
            <a:extLst>
              <a:ext uri="{FF2B5EF4-FFF2-40B4-BE49-F238E27FC236}">
                <a16:creationId xmlns:a16="http://schemas.microsoft.com/office/drawing/2014/main" id="{9BA79EE7-2214-67EC-E6E4-8935318D5AF0}"/>
              </a:ext>
            </a:extLst>
          </p:cNvPr>
          <p:cNvSpPr txBox="1">
            <a:spLocks/>
          </p:cNvSpPr>
          <p:nvPr/>
        </p:nvSpPr>
        <p:spPr>
          <a:xfrm>
            <a:off x="3007103" y="6304447"/>
            <a:ext cx="4602522" cy="2344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b="0" i="0" dirty="0">
                <a:solidFill>
                  <a:srgbClr val="A8A8A8"/>
                </a:solidFill>
                <a:effectLst/>
                <a:latin typeface="adobe-clean-ux"/>
              </a:rPr>
              <a:t>https://de.ifixit.com/Anleitung/Erkennen+und+Trennen+von+Kabelverbindern/25629</a:t>
            </a:r>
            <a:endParaRPr lang="de-DE" sz="800" dirty="0">
              <a:solidFill>
                <a:srgbClr val="A8A8A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8297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D8119C-4BF6-453F-B993-1DC9D9F00770}"/>
              </a:ext>
            </a:extLst>
          </p:cNvPr>
          <p:cNvSpPr>
            <a:spLocks noGrp="1"/>
          </p:cNvSpPr>
          <p:nvPr>
            <p:ph type="sldNum" sz="quarter" idx="10"/>
          </p:nvPr>
        </p:nvSpPr>
        <p:spPr/>
        <p:txBody>
          <a:bodyPr/>
          <a:lstStyle/>
          <a:p>
            <a:fld id="{504C1DE9-5E13-4FDB-A606-8C9294287525}" type="slidenum">
              <a:rPr lang="de-DE" smtClean="0"/>
              <a:pPr/>
              <a:t>6</a:t>
            </a:fld>
            <a:endParaRPr lang="de-DE"/>
          </a:p>
        </p:txBody>
      </p:sp>
      <p:sp>
        <p:nvSpPr>
          <p:cNvPr id="4" name="Titel 1">
            <a:extLst>
              <a:ext uri="{FF2B5EF4-FFF2-40B4-BE49-F238E27FC236}">
                <a16:creationId xmlns:a16="http://schemas.microsoft.com/office/drawing/2014/main" id="{710AB685-9133-406B-8AAD-1F9471BAC4FA}"/>
              </a:ext>
            </a:extLst>
          </p:cNvPr>
          <p:cNvSpPr>
            <a:spLocks noGrp="1"/>
          </p:cNvSpPr>
          <p:nvPr>
            <p:ph type="title"/>
          </p:nvPr>
        </p:nvSpPr>
        <p:spPr>
          <a:xfrm>
            <a:off x="468000" y="50489"/>
            <a:ext cx="8208000" cy="824400"/>
          </a:xfrm>
        </p:spPr>
        <p:txBody>
          <a:bodyPr>
            <a:normAutofit/>
          </a:bodyPr>
          <a:lstStyle/>
          <a:p>
            <a:pPr>
              <a:lnSpc>
                <a:spcPct val="100000"/>
              </a:lnSpc>
            </a:pPr>
            <a:r>
              <a:rPr lang="de-DE" sz="2400" dirty="0">
                <a:solidFill>
                  <a:srgbClr val="004077"/>
                </a:solidFill>
                <a:latin typeface="Arial" panose="020B0604020202020204" pitchFamily="34" charset="0"/>
                <a:cs typeface="Arial" panose="020B0604020202020204" pitchFamily="34" charset="0"/>
              </a:rPr>
              <a:t>Druckverbinder ("Press-fit")</a:t>
            </a:r>
            <a:endParaRPr lang="de-DE" sz="4800" dirty="0"/>
          </a:p>
        </p:txBody>
      </p:sp>
      <p:pic>
        <p:nvPicPr>
          <p:cNvPr id="4100" name="Picture 4" descr="Kleinere Steck- (oder Druck-) Verbinder brauchen vielleicht einen kleinen Schubs  mit einem Plastiköffner oder dem Fingernagel.">
            <a:extLst>
              <a:ext uri="{FF2B5EF4-FFF2-40B4-BE49-F238E27FC236}">
                <a16:creationId xmlns:a16="http://schemas.microsoft.com/office/drawing/2014/main" id="{9A1B639A-D0A2-27A5-E4B9-A65AA40C2D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314450"/>
            <a:ext cx="563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6">
            <a:extLst>
              <a:ext uri="{FF2B5EF4-FFF2-40B4-BE49-F238E27FC236}">
                <a16:creationId xmlns:a16="http://schemas.microsoft.com/office/drawing/2014/main" id="{37E181F2-AD97-1E56-72FD-9C06EDA40D4E}"/>
              </a:ext>
            </a:extLst>
          </p:cNvPr>
          <p:cNvSpPr txBox="1">
            <a:spLocks/>
          </p:cNvSpPr>
          <p:nvPr/>
        </p:nvSpPr>
        <p:spPr>
          <a:xfrm>
            <a:off x="3007103" y="6304447"/>
            <a:ext cx="4602522" cy="2344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b="0" i="0" dirty="0">
                <a:solidFill>
                  <a:srgbClr val="A8A8A8"/>
                </a:solidFill>
                <a:effectLst/>
                <a:latin typeface="adobe-clean-ux"/>
              </a:rPr>
              <a:t>https://de.ifixit.com/Anleitung/Erkennen+und+Trennen+von+Kabelverbindern/25629</a:t>
            </a:r>
            <a:endParaRPr lang="de-DE" sz="800" dirty="0">
              <a:solidFill>
                <a:srgbClr val="A8A8A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9326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D8119C-4BF6-453F-B993-1DC9D9F00770}"/>
              </a:ext>
            </a:extLst>
          </p:cNvPr>
          <p:cNvSpPr>
            <a:spLocks noGrp="1"/>
          </p:cNvSpPr>
          <p:nvPr>
            <p:ph type="sldNum" sz="quarter" idx="10"/>
          </p:nvPr>
        </p:nvSpPr>
        <p:spPr/>
        <p:txBody>
          <a:bodyPr/>
          <a:lstStyle/>
          <a:p>
            <a:fld id="{504C1DE9-5E13-4FDB-A606-8C9294287525}" type="slidenum">
              <a:rPr lang="de-DE" smtClean="0"/>
              <a:pPr/>
              <a:t>7</a:t>
            </a:fld>
            <a:endParaRPr lang="de-DE"/>
          </a:p>
        </p:txBody>
      </p:sp>
      <p:sp>
        <p:nvSpPr>
          <p:cNvPr id="4" name="Titel 1">
            <a:extLst>
              <a:ext uri="{FF2B5EF4-FFF2-40B4-BE49-F238E27FC236}">
                <a16:creationId xmlns:a16="http://schemas.microsoft.com/office/drawing/2014/main" id="{710AB685-9133-406B-8AAD-1F9471BAC4FA}"/>
              </a:ext>
            </a:extLst>
          </p:cNvPr>
          <p:cNvSpPr>
            <a:spLocks noGrp="1"/>
          </p:cNvSpPr>
          <p:nvPr>
            <p:ph type="title"/>
          </p:nvPr>
        </p:nvSpPr>
        <p:spPr>
          <a:xfrm>
            <a:off x="468000" y="50489"/>
            <a:ext cx="8208000" cy="824400"/>
          </a:xfrm>
        </p:spPr>
        <p:txBody>
          <a:bodyPr>
            <a:normAutofit/>
          </a:bodyPr>
          <a:lstStyle/>
          <a:p>
            <a:pPr>
              <a:lnSpc>
                <a:spcPct val="100000"/>
              </a:lnSpc>
            </a:pPr>
            <a:r>
              <a:rPr lang="de-DE" sz="2400" dirty="0">
                <a:solidFill>
                  <a:srgbClr val="004077"/>
                </a:solidFill>
                <a:latin typeface="Arial" panose="020B0604020202020204" pitchFamily="34" charset="0"/>
                <a:cs typeface="Arial" panose="020B0604020202020204" pitchFamily="34" charset="0"/>
              </a:rPr>
              <a:t>Druckverbinder ("Press-fit")</a:t>
            </a:r>
            <a:endParaRPr lang="de-DE" sz="4800" dirty="0"/>
          </a:p>
        </p:txBody>
      </p:sp>
      <p:pic>
        <p:nvPicPr>
          <p:cNvPr id="5122" name="Picture 2" descr="Setze die Spitze deines Werkzeugs unter die Kante des Verbinders und hebele ihn gerade aus seinem Anschluss.">
            <a:extLst>
              <a:ext uri="{FF2B5EF4-FFF2-40B4-BE49-F238E27FC236}">
                <a16:creationId xmlns:a16="http://schemas.microsoft.com/office/drawing/2014/main" id="{AB6647EE-DB27-F6B6-D8A9-44BCB86FA8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314450"/>
            <a:ext cx="563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6">
            <a:extLst>
              <a:ext uri="{FF2B5EF4-FFF2-40B4-BE49-F238E27FC236}">
                <a16:creationId xmlns:a16="http://schemas.microsoft.com/office/drawing/2014/main" id="{AAF1CD5C-B640-2D1B-9B3E-AACED8D6B3B9}"/>
              </a:ext>
            </a:extLst>
          </p:cNvPr>
          <p:cNvSpPr txBox="1">
            <a:spLocks/>
          </p:cNvSpPr>
          <p:nvPr/>
        </p:nvSpPr>
        <p:spPr>
          <a:xfrm>
            <a:off x="3007103" y="6304447"/>
            <a:ext cx="4602522" cy="2344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b="0" i="0" dirty="0">
                <a:solidFill>
                  <a:srgbClr val="A8A8A8"/>
                </a:solidFill>
                <a:effectLst/>
                <a:latin typeface="adobe-clean-ux"/>
              </a:rPr>
              <a:t>https://de.ifixit.com/Anleitung/Erkennen+und+Trennen+von+Kabelverbindern/25629</a:t>
            </a:r>
            <a:endParaRPr lang="de-DE" sz="800" dirty="0">
              <a:solidFill>
                <a:srgbClr val="A8A8A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0051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D8119C-4BF6-453F-B993-1DC9D9F00770}"/>
              </a:ext>
            </a:extLst>
          </p:cNvPr>
          <p:cNvSpPr>
            <a:spLocks noGrp="1"/>
          </p:cNvSpPr>
          <p:nvPr>
            <p:ph type="sldNum" sz="quarter" idx="10"/>
          </p:nvPr>
        </p:nvSpPr>
        <p:spPr/>
        <p:txBody>
          <a:bodyPr/>
          <a:lstStyle/>
          <a:p>
            <a:fld id="{504C1DE9-5E13-4FDB-A606-8C9294287525}" type="slidenum">
              <a:rPr lang="de-DE" smtClean="0"/>
              <a:pPr/>
              <a:t>8</a:t>
            </a:fld>
            <a:endParaRPr lang="de-DE"/>
          </a:p>
        </p:txBody>
      </p:sp>
      <p:sp>
        <p:nvSpPr>
          <p:cNvPr id="4" name="Titel 1">
            <a:extLst>
              <a:ext uri="{FF2B5EF4-FFF2-40B4-BE49-F238E27FC236}">
                <a16:creationId xmlns:a16="http://schemas.microsoft.com/office/drawing/2014/main" id="{710AB685-9133-406B-8AAD-1F9471BAC4FA}"/>
              </a:ext>
            </a:extLst>
          </p:cNvPr>
          <p:cNvSpPr>
            <a:spLocks noGrp="1"/>
          </p:cNvSpPr>
          <p:nvPr>
            <p:ph type="title"/>
          </p:nvPr>
        </p:nvSpPr>
        <p:spPr>
          <a:xfrm>
            <a:off x="468000" y="50489"/>
            <a:ext cx="8208000" cy="824400"/>
          </a:xfrm>
        </p:spPr>
        <p:txBody>
          <a:bodyPr>
            <a:normAutofit/>
          </a:bodyPr>
          <a:lstStyle/>
          <a:p>
            <a:pPr>
              <a:lnSpc>
                <a:spcPct val="100000"/>
              </a:lnSpc>
            </a:pPr>
            <a:r>
              <a:rPr lang="de-DE" sz="2400" dirty="0">
                <a:solidFill>
                  <a:srgbClr val="004077"/>
                </a:solidFill>
                <a:latin typeface="Arial" panose="020B0604020202020204" pitchFamily="34" charset="0"/>
                <a:cs typeface="Arial" panose="020B0604020202020204" pitchFamily="34" charset="0"/>
              </a:rPr>
              <a:t>Koaxialverbinder</a:t>
            </a:r>
            <a:endParaRPr lang="de-DE" sz="4800" dirty="0"/>
          </a:p>
        </p:txBody>
      </p:sp>
      <p:pic>
        <p:nvPicPr>
          <p:cNvPr id="6146" name="Picture 2" descr="Um diese kleinen Koaxialverbinder abzulösen, wie z.B. diese U.FL Antennenverbindungen, musst du ein dünnes ESD-sicheres Hebelwerkzeug oder eine  Pinzette eng am Stecker unter das Kabel schieben und dann senkrecht von der  Platine wegheben.">
            <a:extLst>
              <a:ext uri="{FF2B5EF4-FFF2-40B4-BE49-F238E27FC236}">
                <a16:creationId xmlns:a16="http://schemas.microsoft.com/office/drawing/2014/main" id="{84F858F6-DB29-4858-AD3F-1B09DD465F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314450"/>
            <a:ext cx="563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6">
            <a:extLst>
              <a:ext uri="{FF2B5EF4-FFF2-40B4-BE49-F238E27FC236}">
                <a16:creationId xmlns:a16="http://schemas.microsoft.com/office/drawing/2014/main" id="{D745801B-69FD-9117-DEA2-97A3C995DFE2}"/>
              </a:ext>
            </a:extLst>
          </p:cNvPr>
          <p:cNvSpPr txBox="1">
            <a:spLocks/>
          </p:cNvSpPr>
          <p:nvPr/>
        </p:nvSpPr>
        <p:spPr>
          <a:xfrm>
            <a:off x="3007103" y="6304447"/>
            <a:ext cx="4602522" cy="2344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b="0" i="0" dirty="0">
                <a:solidFill>
                  <a:srgbClr val="A8A8A8"/>
                </a:solidFill>
                <a:effectLst/>
                <a:latin typeface="adobe-clean-ux"/>
              </a:rPr>
              <a:t>https://de.ifixit.com/Anleitung/Erkennen+und+Trennen+von+Kabelverbindern/25629</a:t>
            </a:r>
            <a:endParaRPr lang="de-DE" sz="800" dirty="0">
              <a:solidFill>
                <a:srgbClr val="A8A8A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7474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D8119C-4BF6-453F-B993-1DC9D9F00770}"/>
              </a:ext>
            </a:extLst>
          </p:cNvPr>
          <p:cNvSpPr>
            <a:spLocks noGrp="1"/>
          </p:cNvSpPr>
          <p:nvPr>
            <p:ph type="sldNum" sz="quarter" idx="10"/>
          </p:nvPr>
        </p:nvSpPr>
        <p:spPr/>
        <p:txBody>
          <a:bodyPr/>
          <a:lstStyle/>
          <a:p>
            <a:fld id="{504C1DE9-5E13-4FDB-A606-8C9294287525}" type="slidenum">
              <a:rPr lang="de-DE" smtClean="0"/>
              <a:pPr/>
              <a:t>9</a:t>
            </a:fld>
            <a:endParaRPr lang="de-DE"/>
          </a:p>
        </p:txBody>
      </p:sp>
      <p:sp>
        <p:nvSpPr>
          <p:cNvPr id="4" name="Titel 1">
            <a:extLst>
              <a:ext uri="{FF2B5EF4-FFF2-40B4-BE49-F238E27FC236}">
                <a16:creationId xmlns:a16="http://schemas.microsoft.com/office/drawing/2014/main" id="{710AB685-9133-406B-8AAD-1F9471BAC4FA}"/>
              </a:ext>
            </a:extLst>
          </p:cNvPr>
          <p:cNvSpPr>
            <a:spLocks noGrp="1"/>
          </p:cNvSpPr>
          <p:nvPr>
            <p:ph type="title"/>
          </p:nvPr>
        </p:nvSpPr>
        <p:spPr>
          <a:xfrm>
            <a:off x="468000" y="50489"/>
            <a:ext cx="8208000" cy="824400"/>
          </a:xfrm>
        </p:spPr>
        <p:txBody>
          <a:bodyPr>
            <a:normAutofit/>
          </a:bodyPr>
          <a:lstStyle/>
          <a:p>
            <a:pPr>
              <a:lnSpc>
                <a:spcPct val="100000"/>
              </a:lnSpc>
            </a:pPr>
            <a:r>
              <a:rPr lang="de-DE" sz="2400" dirty="0">
                <a:solidFill>
                  <a:srgbClr val="004077"/>
                </a:solidFill>
                <a:latin typeface="Arial" panose="020B0604020202020204" pitchFamily="34" charset="0"/>
                <a:cs typeface="Arial" panose="020B0604020202020204" pitchFamily="34" charset="0"/>
              </a:rPr>
              <a:t>Koaxialverbinder</a:t>
            </a:r>
            <a:endParaRPr lang="de-DE" sz="4800" dirty="0"/>
          </a:p>
        </p:txBody>
      </p:sp>
      <p:pic>
        <p:nvPicPr>
          <p:cNvPr id="7170" name="Picture 2" descr="Um den Stecker wieder anzuschließen, halte ihn genau über den Anschluss und drücke ihn vorsichtig nach unten. Diese Verbinder &amp;quot;schnappen&amp;quot; in ihre Anschlüsse ein, etwa so wie ein Druckknopf an einer Jacke.">
            <a:extLst>
              <a:ext uri="{FF2B5EF4-FFF2-40B4-BE49-F238E27FC236}">
                <a16:creationId xmlns:a16="http://schemas.microsoft.com/office/drawing/2014/main" id="{72AF1A5F-E0B0-C838-F316-321AFFE0AC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314450"/>
            <a:ext cx="563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6">
            <a:extLst>
              <a:ext uri="{FF2B5EF4-FFF2-40B4-BE49-F238E27FC236}">
                <a16:creationId xmlns:a16="http://schemas.microsoft.com/office/drawing/2014/main" id="{CE187582-322A-D235-E6BF-746DBC761AC2}"/>
              </a:ext>
            </a:extLst>
          </p:cNvPr>
          <p:cNvSpPr txBox="1">
            <a:spLocks/>
          </p:cNvSpPr>
          <p:nvPr/>
        </p:nvSpPr>
        <p:spPr>
          <a:xfrm>
            <a:off x="3007103" y="6304447"/>
            <a:ext cx="4602522" cy="2344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b="0" i="0" dirty="0">
                <a:solidFill>
                  <a:srgbClr val="A8A8A8"/>
                </a:solidFill>
                <a:effectLst/>
                <a:latin typeface="adobe-clean-ux"/>
              </a:rPr>
              <a:t>https://de.ifixit.com/Anleitung/Erkennen+und+Trennen+von+Kabelverbindern/25629</a:t>
            </a:r>
            <a:endParaRPr lang="de-DE" sz="800" dirty="0">
              <a:solidFill>
                <a:srgbClr val="A8A8A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293475"/>
      </p:ext>
    </p:extLst>
  </p:cSld>
  <p:clrMapOvr>
    <a:masterClrMapping/>
  </p:clrMapOvr>
  <p:transition>
    <p:fade/>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D86CC02034C654DAA0989EAE1405FA5" ma:contentTypeVersion="2" ma:contentTypeDescription="Ein neues Dokument erstellen." ma:contentTypeScope="" ma:versionID="5b6cd53b5421d968d30ed67d70420f4d">
  <xsd:schema xmlns:xsd="http://www.w3.org/2001/XMLSchema" xmlns:xs="http://www.w3.org/2001/XMLSchema" xmlns:p="http://schemas.microsoft.com/office/2006/metadata/properties" xmlns:ns3="a76b5099-e69f-437e-aa5c-a458640c83fb" targetNamespace="http://schemas.microsoft.com/office/2006/metadata/properties" ma:root="true" ma:fieldsID="3758c7cc0a33463ab337bec5cebbfa21" ns3:_="">
    <xsd:import namespace="a76b5099-e69f-437e-aa5c-a458640c83f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6b5099-e69f-437e-aa5c-a458640c83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40579F-6434-4063-A261-39499BFE46CB}">
  <ds:schemaRefs>
    <ds:schemaRef ds:uri="http://schemas.openxmlformats.org/package/2006/metadata/core-properties"/>
    <ds:schemaRef ds:uri="http://schemas.microsoft.com/office/2006/documentManagement/types"/>
    <ds:schemaRef ds:uri="a76b5099-e69f-437e-aa5c-a458640c83fb"/>
    <ds:schemaRef ds:uri="http://schemas.microsoft.com/office/infopath/2007/PartnerControls"/>
    <ds:schemaRef ds:uri="http://purl.org/dc/terms/"/>
    <ds:schemaRef ds:uri="http://www.w3.org/XML/1998/namespace"/>
    <ds:schemaRef ds:uri="http://purl.org/dc/elements/1.1/"/>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8DFF7F4B-C7E8-4D12-8127-9FD523A8FAA2}">
  <ds:schemaRefs>
    <ds:schemaRef ds:uri="a76b5099-e69f-437e-aa5c-a458640c83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396AE08-808F-474E-B554-354D89A115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2338</Words>
  <Application>Microsoft Office PowerPoint</Application>
  <PresentationFormat>Bildschirmpräsentation (4:3)</PresentationFormat>
  <Paragraphs>335</Paragraphs>
  <Slides>35</Slides>
  <Notes>35</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35</vt:i4>
      </vt:variant>
    </vt:vector>
  </HeadingPairs>
  <TitlesOfParts>
    <vt:vector size="43" baseType="lpstr">
      <vt:lpstr>adobe-clean-ux</vt:lpstr>
      <vt:lpstr>Arial</vt:lpstr>
      <vt:lpstr>Calibri</vt:lpstr>
      <vt:lpstr>Calibri Light</vt:lpstr>
      <vt:lpstr>Courier New</vt:lpstr>
      <vt:lpstr>Symbol</vt:lpstr>
      <vt:lpstr>Wingdings</vt:lpstr>
      <vt:lpstr>Office</vt:lpstr>
      <vt:lpstr>PowerPoint-Präsentation</vt:lpstr>
      <vt:lpstr>Demontage eines Smartphones</vt:lpstr>
      <vt:lpstr>ZIF-Steckverbinder</vt:lpstr>
      <vt:lpstr>ZIF-Steckverbinder</vt:lpstr>
      <vt:lpstr>ZIF-Steckverbinder</vt:lpstr>
      <vt:lpstr>Druckverbinder ("Press-fit")</vt:lpstr>
      <vt:lpstr>Druckverbinder ("Press-fit")</vt:lpstr>
      <vt:lpstr>Koaxialverbinder</vt:lpstr>
      <vt:lpstr>Koaxialverbinder</vt:lpstr>
      <vt:lpstr>Koaxialverbinder</vt:lpstr>
      <vt:lpstr>Geschichte des Smartphones</vt:lpstr>
      <vt:lpstr>Gruppenarbeit – Rohstoffe im Smartphone</vt:lpstr>
      <vt:lpstr>PowerPoint-Präsentation</vt:lpstr>
      <vt:lpstr>PowerPoint-Präsentation</vt:lpstr>
      <vt:lpstr>Gruppenarbeit – Seltene Erden</vt:lpstr>
      <vt:lpstr>Rohstoffe im Smartphone</vt:lpstr>
      <vt:lpstr>Serious Game - Neodym</vt:lpstr>
      <vt:lpstr>Serious Game - Neodym</vt:lpstr>
      <vt:lpstr>Abbau Tantal</vt:lpstr>
      <vt:lpstr>Abbau Lithium</vt:lpstr>
      <vt:lpstr>Abbau Kupfer und Gold</vt:lpstr>
      <vt:lpstr>Abbau Kupfer und Gold</vt:lpstr>
      <vt:lpstr>Herstellung des Smartphones</vt:lpstr>
      <vt:lpstr>Herstellung des Smartphones</vt:lpstr>
      <vt:lpstr>PowerPoint-Präsentation</vt:lpstr>
      <vt:lpstr>Entsorgung von Smartphones</vt:lpstr>
      <vt:lpstr>Entsorgung von Smartphones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Artur Frost</dc:creator>
  <cp:lastModifiedBy>Artur Frost</cp:lastModifiedBy>
  <cp:revision>25</cp:revision>
  <cp:lastPrinted>2023-12-07T14:13:49Z</cp:lastPrinted>
  <dcterms:created xsi:type="dcterms:W3CDTF">2022-02-09T12:38:46Z</dcterms:created>
  <dcterms:modified xsi:type="dcterms:W3CDTF">2024-04-25T07:20:22Z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0x0101007D86CC02034C654DAA0989EAE1405FA5</vt:lpwstr>
  </property>
</Properties>
</file>