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2"/>
  </p:notesMasterIdLst>
  <p:sldIdLst>
    <p:sldId id="257" r:id="rId2"/>
    <p:sldId id="709" r:id="rId3"/>
    <p:sldId id="535" r:id="rId4"/>
    <p:sldId id="695" r:id="rId5"/>
    <p:sldId id="696" r:id="rId6"/>
    <p:sldId id="697" r:id="rId7"/>
    <p:sldId id="559" r:id="rId8"/>
    <p:sldId id="556" r:id="rId9"/>
    <p:sldId id="724" r:id="rId10"/>
    <p:sldId id="699" r:id="rId11"/>
    <p:sldId id="571" r:id="rId12"/>
    <p:sldId id="581" r:id="rId13"/>
    <p:sldId id="692" r:id="rId14"/>
    <p:sldId id="582" r:id="rId15"/>
    <p:sldId id="541" r:id="rId16"/>
    <p:sldId id="583" r:id="rId17"/>
    <p:sldId id="700" r:id="rId18"/>
    <p:sldId id="578" r:id="rId19"/>
    <p:sldId id="579" r:id="rId20"/>
    <p:sldId id="536" r:id="rId21"/>
    <p:sldId id="701" r:id="rId22"/>
    <p:sldId id="702" r:id="rId23"/>
    <p:sldId id="698" r:id="rId24"/>
    <p:sldId id="538" r:id="rId25"/>
    <p:sldId id="575" r:id="rId26"/>
    <p:sldId id="570" r:id="rId27"/>
    <p:sldId id="690" r:id="rId28"/>
    <p:sldId id="706" r:id="rId29"/>
    <p:sldId id="539" r:id="rId30"/>
    <p:sldId id="576" r:id="rId31"/>
    <p:sldId id="677" r:id="rId32"/>
    <p:sldId id="710" r:id="rId33"/>
    <p:sldId id="544" r:id="rId34"/>
    <p:sldId id="572" r:id="rId35"/>
    <p:sldId id="545" r:id="rId36"/>
    <p:sldId id="678" r:id="rId37"/>
    <p:sldId id="679" r:id="rId38"/>
    <p:sldId id="680" r:id="rId39"/>
    <p:sldId id="681" r:id="rId40"/>
    <p:sldId id="684" r:id="rId41"/>
    <p:sldId id="554" r:id="rId42"/>
    <p:sldId id="726" r:id="rId43"/>
    <p:sldId id="687" r:id="rId44"/>
    <p:sldId id="725" r:id="rId45"/>
    <p:sldId id="577" r:id="rId46"/>
    <p:sldId id="566" r:id="rId47"/>
    <p:sldId id="683" r:id="rId48"/>
    <p:sldId id="669" r:id="rId49"/>
    <p:sldId id="670" r:id="rId50"/>
    <p:sldId id="557" r:id="rId51"/>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B2E00EE-8B0F-45CC-91B0-968859EA9AA2}">
          <p14:sldIdLst>
            <p14:sldId id="257"/>
          </p14:sldIdLst>
        </p14:section>
        <p14:section name="Kunststoffe" id="{C1A3BEC5-67C1-4A5E-954E-234E0724EF79}">
          <p14:sldIdLst>
            <p14:sldId id="709"/>
            <p14:sldId id="535"/>
            <p14:sldId id="695"/>
            <p14:sldId id="696"/>
            <p14:sldId id="697"/>
            <p14:sldId id="559"/>
            <p14:sldId id="556"/>
            <p14:sldId id="724"/>
            <p14:sldId id="699"/>
          </p14:sldIdLst>
        </p14:section>
        <p14:section name="Problematik" id="{681D176F-AA70-4C72-9923-A097AF84172F}">
          <p14:sldIdLst>
            <p14:sldId id="571"/>
            <p14:sldId id="581"/>
            <p14:sldId id="692"/>
            <p14:sldId id="582"/>
            <p14:sldId id="541"/>
            <p14:sldId id="583"/>
            <p14:sldId id="700"/>
            <p14:sldId id="578"/>
            <p14:sldId id="579"/>
            <p14:sldId id="536"/>
            <p14:sldId id="701"/>
            <p14:sldId id="702"/>
          </p14:sldIdLst>
        </p14:section>
        <p14:section name="Recycling" id="{A4B1C1B8-31BC-42F3-9B07-57CDE6085102}">
          <p14:sldIdLst>
            <p14:sldId id="698"/>
            <p14:sldId id="538"/>
            <p14:sldId id="575"/>
            <p14:sldId id="570"/>
            <p14:sldId id="690"/>
            <p14:sldId id="706"/>
            <p14:sldId id="539"/>
          </p14:sldIdLst>
        </p14:section>
        <p14:section name="Biokunststoffe" id="{B81C442D-3805-4BEA-93F3-204217A333A5}">
          <p14:sldIdLst>
            <p14:sldId id="576"/>
            <p14:sldId id="677"/>
            <p14:sldId id="710"/>
            <p14:sldId id="544"/>
            <p14:sldId id="572"/>
            <p14:sldId id="545"/>
            <p14:sldId id="678"/>
            <p14:sldId id="679"/>
            <p14:sldId id="680"/>
            <p14:sldId id="681"/>
          </p14:sldIdLst>
        </p14:section>
        <p14:section name="Fastfashion" id="{D560E403-7985-4719-A7DC-431A71354FE6}">
          <p14:sldIdLst/>
        </p14:section>
        <p14:section name="Und nun?" id="{2C0FF3D9-4AD4-429D-A0CE-DDFEA98F4FC7}">
          <p14:sldIdLst>
            <p14:sldId id="684"/>
            <p14:sldId id="554"/>
            <p14:sldId id="726"/>
            <p14:sldId id="687"/>
            <p14:sldId id="725"/>
            <p14:sldId id="577"/>
            <p14:sldId id="566"/>
            <p14:sldId id="683"/>
            <p14:sldId id="669"/>
            <p14:sldId id="670"/>
            <p14:sldId id="55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4472C4"/>
    <a:srgbClr val="EFECE7"/>
    <a:srgbClr val="E6E6E6"/>
    <a:srgbClr val="003A79"/>
    <a:srgbClr val="004077"/>
    <a:srgbClr val="D6D8E7"/>
    <a:srgbClr val="C7C7C7"/>
    <a:srgbClr val="B0B5D1"/>
    <a:srgbClr val="A8A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62045" autoAdjust="0"/>
  </p:normalViewPr>
  <p:slideViewPr>
    <p:cSldViewPr snapToGrid="0">
      <p:cViewPr varScale="1">
        <p:scale>
          <a:sx n="70" d="100"/>
          <a:sy n="70" d="100"/>
        </p:scale>
        <p:origin x="2532"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263E6ADD-18AA-4FBB-9B31-9C6703DBB0B3}" type="datetimeFigureOut">
              <a:rPr lang="de-DE" smtClean="0"/>
              <a:t>25.04.2024</a:t>
            </a:fld>
            <a:endParaRPr lang="de-DE"/>
          </a:p>
        </p:txBody>
      </p:sp>
      <p:sp>
        <p:nvSpPr>
          <p:cNvPr id="4" name="Folienbildplatzhalter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372A375E-B00E-4463-9858-2360BBE80130}" type="slidenum">
              <a:rPr lang="de-DE" smtClean="0"/>
              <a:t>‹Nr.›</a:t>
            </a:fld>
            <a:endParaRPr lang="de-DE"/>
          </a:p>
        </p:txBody>
      </p:sp>
    </p:spTree>
    <p:extLst>
      <p:ext uri="{BB962C8B-B14F-4D97-AF65-F5344CB8AC3E}">
        <p14:creationId xmlns:p14="http://schemas.microsoft.com/office/powerpoint/2010/main" val="3587627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pentatonic.com/"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mimycri.de/"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72A375E-B00E-4463-9858-2360BBE80130}" type="slidenum">
              <a:rPr lang="de-DE" smtClean="0"/>
              <a:t>1</a:t>
            </a:fld>
            <a:endParaRPr lang="de-DE"/>
          </a:p>
        </p:txBody>
      </p:sp>
    </p:spTree>
    <p:extLst>
      <p:ext uri="{BB962C8B-B14F-4D97-AF65-F5344CB8AC3E}">
        <p14:creationId xmlns:p14="http://schemas.microsoft.com/office/powerpoint/2010/main" val="394425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Viele</a:t>
            </a:r>
            <a:r>
              <a:rPr lang="de-DE" baseline="0" dirty="0"/>
              <a:t> Verpackungen sind aus verschiedenen Kunststoffsorten zusammengesetzt und nach der Herstellung nicht mehr voneinander trennbar.</a:t>
            </a:r>
          </a:p>
          <a:p>
            <a:r>
              <a:rPr lang="de-DE" baseline="0" dirty="0"/>
              <a:t>Das kommt zum Einsatz, da die verschiedenen Kunststoffsorten verschiedene Eigenschaften (UV-Beständigkeit, geringe Wasseraufnahme, Lebensmittelechtheit, geringer Verformbarkeit für die Stabilität …) haben, die an den spezifischen Stellen benötigt werden. Um diese verschiedenen Eigenschaften in einem Produkt miteinander zu verbinden, werden oft andere Kunststoffe als Klebstoffe eingesetzt.</a:t>
            </a:r>
          </a:p>
          <a:p>
            <a:r>
              <a:rPr lang="de-DE" baseline="0" dirty="0"/>
              <a:t>Das macht ein stoffliches Recycling später jedoch unmöglich.</a:t>
            </a:r>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10</a:t>
            </a:fld>
            <a:endParaRPr lang="de-DE"/>
          </a:p>
        </p:txBody>
      </p:sp>
    </p:spTree>
    <p:extLst>
      <p:ext uri="{BB962C8B-B14F-4D97-AF65-F5344CB8AC3E}">
        <p14:creationId xmlns:p14="http://schemas.microsoft.com/office/powerpoint/2010/main" val="3791332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Neben der uns mehr oder weniger sichtbaren Müllverschmutzung an Land, gelangt jedes Jahr sehr viel Müll auf unterschiedlichen Wegen in Meer.</a:t>
            </a:r>
          </a:p>
          <a:p>
            <a:r>
              <a:rPr lang="de-DE" baseline="0" dirty="0"/>
              <a:t>Durch die Strömungen in unseren Weltmeeren haben wir mittlerweile 5 Müllinseln, in denn sich der von uns produzierte Müll sammelt. Die Kunststoffteile gelangen auf verschiedenste Wege in die Meere. Das kann z. B. durch Flüsse oder eine gezielte Entsorgung ins Meer (nach dem Motto aus den Augen aus dem Sinn) gehen. Aber auch vom Wind weg gewehte Gewächshäuser an Stränden oder alte kaputte, nicht mehr eingeholte Fischernetze können dafür Quellen sein.</a:t>
            </a:r>
          </a:p>
          <a:p>
            <a:endParaRPr lang="de-DE" baseline="0" dirty="0"/>
          </a:p>
        </p:txBody>
      </p:sp>
      <p:sp>
        <p:nvSpPr>
          <p:cNvPr id="4" name="Foliennummernplatzhalter 3"/>
          <p:cNvSpPr>
            <a:spLocks noGrp="1"/>
          </p:cNvSpPr>
          <p:nvPr>
            <p:ph type="sldNum" sz="quarter" idx="10"/>
          </p:nvPr>
        </p:nvSpPr>
        <p:spPr/>
        <p:txBody>
          <a:bodyPr/>
          <a:lstStyle/>
          <a:p>
            <a:fld id="{67863C38-FCB2-47AC-A6AD-890EF28FA0BB}" type="slidenum">
              <a:rPr lang="de-DE" smtClean="0"/>
              <a:t>11</a:t>
            </a:fld>
            <a:endParaRPr lang="de-DE"/>
          </a:p>
        </p:txBody>
      </p:sp>
    </p:spTree>
    <p:extLst>
      <p:ext uri="{BB962C8B-B14F-4D97-AF65-F5344CB8AC3E}">
        <p14:creationId xmlns:p14="http://schemas.microsoft.com/office/powerpoint/2010/main" val="51510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Das ist die größte Müllinsel im Vergleich zu der Größe von Deutschland. </a:t>
            </a:r>
          </a:p>
          <a:p>
            <a:endParaRPr lang="de-DE" baseline="0" dirty="0"/>
          </a:p>
          <a:p>
            <a:pPr defTabSz="990478">
              <a:defRPr/>
            </a:pPr>
            <a:r>
              <a:rPr lang="de-DE" dirty="0"/>
              <a:t>Es wurde geschätzt, dass insgesamt 1,8 Billionen Plastikteile in dem Fleck schwimmen - eine Plastikmenge, die 250 Müllteilen für jeden Menschen auf der Welt entspricht</a:t>
            </a:r>
            <a:endParaRPr lang="de-DE" baseline="0" dirty="0"/>
          </a:p>
          <a:p>
            <a:endParaRPr lang="de-DE" baseline="0" dirty="0"/>
          </a:p>
          <a:p>
            <a:r>
              <a:rPr lang="de-DE" dirty="0"/>
              <a:t>https://www.nationalgeographic.org/encyclopedia/great-pacific-garbage-patch/</a:t>
            </a:r>
          </a:p>
        </p:txBody>
      </p:sp>
      <p:sp>
        <p:nvSpPr>
          <p:cNvPr id="4" name="Foliennummernplatzhalter 3"/>
          <p:cNvSpPr>
            <a:spLocks noGrp="1"/>
          </p:cNvSpPr>
          <p:nvPr>
            <p:ph type="sldNum" sz="quarter" idx="10"/>
          </p:nvPr>
        </p:nvSpPr>
        <p:spPr/>
        <p:txBody>
          <a:bodyPr/>
          <a:lstStyle/>
          <a:p>
            <a:fld id="{67863C38-FCB2-47AC-A6AD-890EF28FA0BB}" type="slidenum">
              <a:rPr lang="de-DE" smtClean="0"/>
              <a:t>12</a:t>
            </a:fld>
            <a:endParaRPr lang="de-DE"/>
          </a:p>
        </p:txBody>
      </p:sp>
    </p:spTree>
    <p:extLst>
      <p:ext uri="{BB962C8B-B14F-4D97-AF65-F5344CB8AC3E}">
        <p14:creationId xmlns:p14="http://schemas.microsoft.com/office/powerpoint/2010/main" val="2274775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aseline="0" dirty="0"/>
              <a:t>Errechnungen nach landen rund 2 LKW Ladungen Kunststoffmüll pro Minute in unseren Meeren.</a:t>
            </a:r>
          </a:p>
          <a:p>
            <a:r>
              <a:rPr lang="de-DE" sz="1200" baseline="0" dirty="0"/>
              <a:t>Und die </a:t>
            </a:r>
            <a:r>
              <a:rPr lang="de-DE" sz="1200" dirty="0"/>
              <a:t>Plastikverschmutzung hat in den vergangenen Jahrzehnten exponentiell zugenommen</a:t>
            </a:r>
            <a:r>
              <a:rPr lang="de-DE" sz="1200" baseline="0" dirty="0"/>
              <a:t>. </a:t>
            </a:r>
          </a:p>
          <a:p>
            <a:r>
              <a:rPr lang="de-DE" sz="1200" baseline="0" dirty="0"/>
              <a:t>  (https://www.mdr.de/wissen/plastik-muell-ozeane-100.html)</a:t>
            </a:r>
          </a:p>
          <a:p>
            <a:endParaRPr lang="de-DE" sz="1200" baseline="0" dirty="0"/>
          </a:p>
          <a:p>
            <a:r>
              <a:rPr lang="de-DE" sz="1200" baseline="0" dirty="0"/>
              <a:t>Weiter Infos z. B. unter:</a:t>
            </a:r>
          </a:p>
          <a:p>
            <a:r>
              <a:rPr lang="de-DE" sz="1200" baseline="0" dirty="0"/>
              <a:t>Ursachen für den Müll in den Meeren: https://www.nabu.de/natur-und-landschaft/meere/muellkippe-meer/16805.html</a:t>
            </a:r>
            <a:endParaRPr lang="de-DE" sz="1200" dirty="0"/>
          </a:p>
        </p:txBody>
      </p:sp>
      <p:sp>
        <p:nvSpPr>
          <p:cNvPr id="4" name="Foliennummernplatzhalter 3"/>
          <p:cNvSpPr>
            <a:spLocks noGrp="1"/>
          </p:cNvSpPr>
          <p:nvPr>
            <p:ph type="sldNum" sz="quarter" idx="10"/>
          </p:nvPr>
        </p:nvSpPr>
        <p:spPr/>
        <p:txBody>
          <a:bodyPr/>
          <a:lstStyle/>
          <a:p>
            <a:fld id="{67863C38-FCB2-47AC-A6AD-890EF28FA0BB}" type="slidenum">
              <a:rPr lang="de-DE" smtClean="0"/>
              <a:t>13</a:t>
            </a:fld>
            <a:endParaRPr lang="de-DE"/>
          </a:p>
        </p:txBody>
      </p:sp>
    </p:spTree>
    <p:extLst>
      <p:ext uri="{BB962C8B-B14F-4D97-AF65-F5344CB8AC3E}">
        <p14:creationId xmlns:p14="http://schemas.microsoft.com/office/powerpoint/2010/main" val="703068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Das sieht dann unter anderem so aus.</a:t>
            </a:r>
          </a:p>
          <a:p>
            <a:r>
              <a:rPr lang="de-DE" baseline="0" dirty="0"/>
              <a:t>Was dort schwimmt ist sehr unterschiedlich von Fischernetzen, Zahnbürsten und Feuerzeugen bis hin zu </a:t>
            </a:r>
            <a:r>
              <a:rPr lang="de-DE" baseline="0" dirty="0" err="1"/>
              <a:t>Shampooverpackungen</a:t>
            </a:r>
            <a:r>
              <a:rPr lang="de-DE" baseline="0" dirty="0"/>
              <a:t>.</a:t>
            </a:r>
          </a:p>
          <a:p>
            <a:r>
              <a:rPr lang="de-DE" baseline="0" dirty="0"/>
              <a:t>Und das ist nur der Kunststoff der Schwimmen kann. Einige Kunststoffsorten sinken zu Boden und können schwerer wieder aus dem Meer entnommen werden. </a:t>
            </a:r>
          </a:p>
          <a:p>
            <a:endParaRPr lang="de-DE" baseline="0" dirty="0"/>
          </a:p>
          <a:p>
            <a:r>
              <a:rPr lang="de-DE" baseline="0" dirty="0"/>
              <a:t>Die Kunststoffe haben unterschiedliche Auswirkungen auf die Flora und Fauna in den Meeren und auch für uns Menschen an Land:</a:t>
            </a:r>
          </a:p>
          <a:p>
            <a:endParaRPr lang="de-DE" baseline="0" dirty="0"/>
          </a:p>
          <a:p>
            <a:pPr marL="185715" indent="-185715">
              <a:buFontTx/>
              <a:buChar char="-"/>
            </a:pPr>
            <a:r>
              <a:rPr lang="de-DE" baseline="0" dirty="0"/>
              <a:t>Mit der Zeit (unterschiedliche je nach Kunststoff) kann der Kunststoff sich zerkleinern und zu Mikroplastik werden </a:t>
            </a:r>
          </a:p>
          <a:p>
            <a:pPr marL="185715" indent="-185715">
              <a:buFontTx/>
              <a:buChar char="-"/>
            </a:pPr>
            <a:r>
              <a:rPr lang="de-DE" baseline="0" dirty="0"/>
              <a:t>Tiere können die Kunststoffe aufnehmen, und verhungern mit vollem Magen</a:t>
            </a:r>
          </a:p>
          <a:p>
            <a:pPr marL="185715" indent="-185715">
              <a:buFontTx/>
              <a:buChar char="-"/>
            </a:pPr>
            <a:r>
              <a:rPr lang="de-DE" baseline="0" dirty="0"/>
              <a:t>Tiere können in ihrer Bewegung eingeschränkt sein und daran sterben</a:t>
            </a:r>
          </a:p>
          <a:p>
            <a:pPr marL="185715" indent="-185715">
              <a:buFontTx/>
              <a:buChar char="-"/>
            </a:pPr>
            <a:r>
              <a:rPr lang="de-DE" baseline="0" dirty="0"/>
              <a:t>Wir nehmen durch unsere Nahrung das Plastik auch wieder in uns auf.</a:t>
            </a:r>
          </a:p>
          <a:p>
            <a:pPr marL="0" indent="0">
              <a:buFontTx/>
              <a:buNone/>
            </a:pPr>
            <a:endParaRPr lang="de-DE" baseline="0" dirty="0"/>
          </a:p>
          <a:p>
            <a:pPr marL="185715" indent="-185715" defTabSz="990478">
              <a:buFontTx/>
              <a:buChar char="-"/>
              <a:defRPr/>
            </a:pPr>
            <a:r>
              <a:rPr lang="de-DE" baseline="0" dirty="0"/>
              <a:t>https://www.nabu.de/natur-und-landschaft/meere/muellkippe-meer/16805.html</a:t>
            </a:r>
            <a:endParaRPr lang="de-DE" dirty="0"/>
          </a:p>
          <a:p>
            <a:pPr marL="185715" indent="-185715">
              <a:buFontTx/>
              <a:buChar char="-"/>
            </a:pPr>
            <a:r>
              <a:rPr lang="de-DE" baseline="0" dirty="0"/>
              <a:t>https://www.wwf.de/themen-projekte/plastik/unsere-ozeane-versinken-im-plastikmuell/plastikmuell-im-meer-die-wichtigsten-antworten</a:t>
            </a:r>
          </a:p>
          <a:p>
            <a:pPr marL="185715" indent="-185715">
              <a:buFontTx/>
              <a:buChar char="-"/>
            </a:pPr>
            <a:r>
              <a:rPr lang="de-DE" baseline="0" dirty="0"/>
              <a:t>https://www.greenpeace.de/biodiversitaet/meere/meeresschutz/plastik-meer</a:t>
            </a:r>
          </a:p>
          <a:p>
            <a:pPr marL="185715" indent="-185715">
              <a:buFontTx/>
              <a:buChar char="-"/>
            </a:pPr>
            <a:r>
              <a:rPr lang="de-DE" baseline="0" dirty="0"/>
              <a:t>https://www.europarl.europa.eu/news/de/headlines/society/20181005STO15110/plastik-im-meer-fakten-auswirkungen-und-neue-eu-regelungen</a:t>
            </a:r>
          </a:p>
          <a:p>
            <a:endParaRPr lang="de-DE" baseline="0" dirty="0"/>
          </a:p>
        </p:txBody>
      </p:sp>
      <p:sp>
        <p:nvSpPr>
          <p:cNvPr id="4" name="Foliennummernplatzhalter 3"/>
          <p:cNvSpPr>
            <a:spLocks noGrp="1"/>
          </p:cNvSpPr>
          <p:nvPr>
            <p:ph type="sldNum" sz="quarter" idx="10"/>
          </p:nvPr>
        </p:nvSpPr>
        <p:spPr/>
        <p:txBody>
          <a:bodyPr/>
          <a:lstStyle/>
          <a:p>
            <a:fld id="{67863C38-FCB2-47AC-A6AD-890EF28FA0BB}" type="slidenum">
              <a:rPr lang="de-DE" smtClean="0"/>
              <a:t>14</a:t>
            </a:fld>
            <a:endParaRPr lang="de-DE"/>
          </a:p>
        </p:txBody>
      </p:sp>
    </p:spTree>
    <p:extLst>
      <p:ext uri="{BB962C8B-B14F-4D97-AF65-F5344CB8AC3E}">
        <p14:creationId xmlns:p14="http://schemas.microsoft.com/office/powerpoint/2010/main" val="1926826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a:t>
            </a:r>
            <a:r>
              <a:rPr lang="de-DE" baseline="0" dirty="0"/>
              <a:t> die Tiere das aufgenommen haben, kann das aussehen wie auf dem ersten Bild. Durch die Nahrungskette und mittlerweile auch durch die Luft (https://www.science.org/doi/10.1126/sciadv.aax1157), gelangt der Kunststoff dann auch in unseren Körper.</a:t>
            </a:r>
          </a:p>
          <a:p>
            <a:endParaRPr lang="de-DE" baseline="0" dirty="0"/>
          </a:p>
          <a:p>
            <a:r>
              <a:rPr lang="de-DE" baseline="0" dirty="0"/>
              <a:t>Hier ist nur der Vergleich, wie viel Kunststoff in unserem Körper wäre, wenn wir die Kunststoffteile aufnehmen würden, wie die Tiere.</a:t>
            </a:r>
          </a:p>
          <a:p>
            <a:endParaRPr lang="de-DE" baseline="0" dirty="0"/>
          </a:p>
          <a:p>
            <a:r>
              <a:rPr lang="de-DE" baseline="0" dirty="0"/>
              <a:t>Im Plastikatlas 2019 sind auf der Seite 16 ff noch nähere Infos zu den Auswirkungen von Kunststoffen in unserem Körper und um uns herum. </a:t>
            </a:r>
          </a:p>
          <a:p>
            <a:endParaRPr lang="de-DE" baseline="0" dirty="0"/>
          </a:p>
          <a:p>
            <a:r>
              <a:rPr lang="de-DE" baseline="0" dirty="0"/>
              <a:t>Auch das Umwelt Bundesamt hat bereits einige Fragen zu dem Thema beantwortet: https://www.umweltbundesamt.de/service/uba-fragen/ist-mikroplastik-problematisch</a:t>
            </a:r>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15</a:t>
            </a:fld>
            <a:endParaRPr lang="de-DE"/>
          </a:p>
        </p:txBody>
      </p:sp>
    </p:spTree>
    <p:extLst>
      <p:ext uri="{BB962C8B-B14F-4D97-AF65-F5344CB8AC3E}">
        <p14:creationId xmlns:p14="http://schemas.microsoft.com/office/powerpoint/2010/main" val="2351850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Hier können die </a:t>
            </a:r>
            <a:r>
              <a:rPr lang="de-DE" baseline="0" dirty="0" err="1"/>
              <a:t>SchülerInnen</a:t>
            </a:r>
            <a:r>
              <a:rPr lang="de-DE" baseline="0" dirty="0"/>
              <a:t> sehen, wie weit der Weg ist, den Kunststoffabfälle zurück legen bis sie im Meer Landen. Außerdem kann man sehen, dass auch Kunststoffe im Meer laden, die nicht erst am Strand ins Wasser geraten.</a:t>
            </a:r>
          </a:p>
          <a:p>
            <a:endParaRPr lang="de-DE" baseline="0" dirty="0"/>
          </a:p>
          <a:p>
            <a:r>
              <a:rPr lang="de-DE" baseline="0" dirty="0"/>
              <a:t>Das Team von </a:t>
            </a:r>
            <a:r>
              <a:rPr lang="de-DE" baseline="0" dirty="0" err="1"/>
              <a:t>Ocean</a:t>
            </a:r>
            <a:r>
              <a:rPr lang="de-DE" baseline="0" dirty="0"/>
              <a:t> Clean </a:t>
            </a:r>
            <a:r>
              <a:rPr lang="de-DE" baseline="0" dirty="0" err="1"/>
              <a:t>Up</a:t>
            </a:r>
            <a:r>
              <a:rPr lang="de-DE" baseline="0" dirty="0"/>
              <a:t> (die Betreiber dieser Website) hat sich zur Aufgabe gemacht, Kunststoffe aus Gewässern zu sammeln und an Land einem Recyclingprozess zuzuführen. </a:t>
            </a:r>
          </a:p>
          <a:p>
            <a:r>
              <a:rPr lang="de-DE" baseline="0" dirty="0"/>
              <a:t>Daneben betreiben sie einiges an Aufklärungsarbeit. Dazu zählt das verdeutlichen der Wege des Kunststoffs.</a:t>
            </a:r>
          </a:p>
        </p:txBody>
      </p:sp>
      <p:sp>
        <p:nvSpPr>
          <p:cNvPr id="4" name="Foliennummernplatzhalter 3"/>
          <p:cNvSpPr>
            <a:spLocks noGrp="1"/>
          </p:cNvSpPr>
          <p:nvPr>
            <p:ph type="sldNum" sz="quarter" idx="10"/>
          </p:nvPr>
        </p:nvSpPr>
        <p:spPr/>
        <p:txBody>
          <a:bodyPr/>
          <a:lstStyle/>
          <a:p>
            <a:fld id="{67863C38-FCB2-47AC-A6AD-890EF28FA0BB}" type="slidenum">
              <a:rPr lang="de-DE" smtClean="0"/>
              <a:t>16</a:t>
            </a:fld>
            <a:endParaRPr lang="de-DE"/>
          </a:p>
        </p:txBody>
      </p:sp>
    </p:spTree>
    <p:extLst>
      <p:ext uri="{BB962C8B-B14F-4D97-AF65-F5344CB8AC3E}">
        <p14:creationId xmlns:p14="http://schemas.microsoft.com/office/powerpoint/2010/main" val="3745317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Hier</a:t>
            </a:r>
            <a:r>
              <a:rPr lang="de-DE" sz="1200" baseline="0" dirty="0"/>
              <a:t> können die </a:t>
            </a:r>
            <a:r>
              <a:rPr lang="de-DE" sz="1200" baseline="0" dirty="0" err="1"/>
              <a:t>Schüler:innen</a:t>
            </a:r>
            <a:r>
              <a:rPr lang="de-DE" sz="1200" baseline="0" dirty="0"/>
              <a:t> schätzen und die unterschiedlichen Materialien danach ordnen, wie lange diese brauchen bis sie abgebaut sind.</a:t>
            </a:r>
          </a:p>
          <a:p>
            <a:pPr defTabSz="990478">
              <a:defRPr/>
            </a:pPr>
            <a:r>
              <a:rPr lang="de-DE" sz="1200" dirty="0"/>
              <a:t>Vergleichswert: Apfel 2</a:t>
            </a:r>
            <a:r>
              <a:rPr lang="de-DE" sz="1200" baseline="0" dirty="0"/>
              <a:t> Wochen</a:t>
            </a:r>
          </a:p>
          <a:p>
            <a:pPr defTabSz="990478">
              <a:defRPr/>
            </a:pPr>
            <a:r>
              <a:rPr lang="de-DE" sz="1200" baseline="0" dirty="0"/>
              <a:t>Es geht hierbei darum, dass die Schüler ein Gefühl dafür bekommen, wie lange die unterschiedlichen Materialien brauchen, bis sie zersetzt werden können. Viele Dieser Zahlen könne wir uns zu unseren Lebzeiten nicht einmal vorstellen. Es verdeutlich wie sehr die Tiere, Pflanzen, Menschen und die Natur allgemein mit diesen Produkten leben müssen, wenn diese nicht sachgemäß entsorgt werden.</a:t>
            </a:r>
          </a:p>
          <a:p>
            <a:endParaRPr lang="de-DE" sz="1200" dirty="0"/>
          </a:p>
          <a:p>
            <a:endParaRPr lang="de-DE" sz="1200" dirty="0"/>
          </a:p>
          <a:p>
            <a:r>
              <a:rPr lang="de-DE" sz="1200" dirty="0"/>
              <a:t>https://planetbox-duentscheidest.de/wie-lange-braucht-der-muell-im-meer-um-abgebaut-zu-werden/</a:t>
            </a:r>
          </a:p>
          <a:p>
            <a:endParaRPr lang="de-DE" sz="1200" dirty="0"/>
          </a:p>
          <a:p>
            <a:r>
              <a:rPr lang="de-DE" sz="1200" dirty="0"/>
              <a:t> “[...] Plastik ist biologisch ‚inert‘ und daher auch kaum einer Mineralisation unterworfen. Das bedeutet, dass Mikroplastikpartikel zwar kontinuierlich kleiner, aber nicht vollständig abgebaut werden. Weltweit wird eine Anreicherung von Kunststoffen an Stränden, in Meeresstrudeln und Sedimenten beobachtet.“ (https://www.umweltbundesamt.de/service/uba-fragen/verrottet-plastik-gar-nicht-nur-sehr-langsam)</a:t>
            </a:r>
          </a:p>
        </p:txBody>
      </p:sp>
      <p:sp>
        <p:nvSpPr>
          <p:cNvPr id="4" name="Foliennummernplatzhalter 3"/>
          <p:cNvSpPr>
            <a:spLocks noGrp="1"/>
          </p:cNvSpPr>
          <p:nvPr>
            <p:ph type="sldNum" sz="quarter" idx="10"/>
          </p:nvPr>
        </p:nvSpPr>
        <p:spPr/>
        <p:txBody>
          <a:bodyPr/>
          <a:lstStyle/>
          <a:p>
            <a:fld id="{372A375E-B00E-4463-9858-2360BBE80130}" type="slidenum">
              <a:rPr lang="de-DE" smtClean="0"/>
              <a:t>17</a:t>
            </a:fld>
            <a:endParaRPr lang="de-DE"/>
          </a:p>
        </p:txBody>
      </p:sp>
    </p:spTree>
    <p:extLst>
      <p:ext uri="{BB962C8B-B14F-4D97-AF65-F5344CB8AC3E}">
        <p14:creationId xmlns:p14="http://schemas.microsoft.com/office/powerpoint/2010/main" val="3752343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Auflösung vorheriger Folie Teil 1</a:t>
            </a:r>
          </a:p>
          <a:p>
            <a:endParaRPr lang="de-DE" dirty="0"/>
          </a:p>
          <a:p>
            <a:r>
              <a:rPr lang="de-DE" dirty="0"/>
              <a:t>https://planetbox-duentscheidest.de/wie-lange-braucht-der-muell-im-meer-um-abgebaut-zu-werden/</a:t>
            </a:r>
          </a:p>
        </p:txBody>
      </p:sp>
      <p:sp>
        <p:nvSpPr>
          <p:cNvPr id="4" name="Foliennummernplatzhalter 3"/>
          <p:cNvSpPr>
            <a:spLocks noGrp="1"/>
          </p:cNvSpPr>
          <p:nvPr>
            <p:ph type="sldNum" sz="quarter" idx="10"/>
          </p:nvPr>
        </p:nvSpPr>
        <p:spPr/>
        <p:txBody>
          <a:bodyPr/>
          <a:lstStyle/>
          <a:p>
            <a:fld id="{372A375E-B00E-4463-9858-2360BBE80130}" type="slidenum">
              <a:rPr lang="de-DE" smtClean="0"/>
              <a:t>18</a:t>
            </a:fld>
            <a:endParaRPr lang="de-DE"/>
          </a:p>
        </p:txBody>
      </p:sp>
    </p:spTree>
    <p:extLst>
      <p:ext uri="{BB962C8B-B14F-4D97-AF65-F5344CB8AC3E}">
        <p14:creationId xmlns:p14="http://schemas.microsoft.com/office/powerpoint/2010/main" val="487843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de-DE" dirty="0"/>
              <a:t>Auflösung vorheriger Folie Teil 2</a:t>
            </a:r>
          </a:p>
          <a:p>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19</a:t>
            </a:fld>
            <a:endParaRPr lang="de-DE"/>
          </a:p>
        </p:txBody>
      </p:sp>
    </p:spTree>
    <p:extLst>
      <p:ext uri="{BB962C8B-B14F-4D97-AF65-F5344CB8AC3E}">
        <p14:creationId xmlns:p14="http://schemas.microsoft.com/office/powerpoint/2010/main" val="79561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Steckdose,</a:t>
            </a:r>
            <a:r>
              <a:rPr lang="de-DE" baseline="0" dirty="0"/>
              <a:t> Schwamm, Rohr, Flasche, Schuhe, Shirt (Baumwolle, Polyester)</a:t>
            </a:r>
          </a:p>
          <a:p>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2</a:t>
            </a:fld>
            <a:endParaRPr lang="de-DE"/>
          </a:p>
        </p:txBody>
      </p:sp>
    </p:spTree>
    <p:extLst>
      <p:ext uri="{BB962C8B-B14F-4D97-AF65-F5344CB8AC3E}">
        <p14:creationId xmlns:p14="http://schemas.microsoft.com/office/powerpoint/2010/main" val="3530578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Im</a:t>
            </a:r>
            <a:r>
              <a:rPr lang="de-DE" baseline="0" dirty="0"/>
              <a:t> ersten Schritt können die </a:t>
            </a:r>
            <a:r>
              <a:rPr lang="de-DE" baseline="0" dirty="0" err="1"/>
              <a:t>Schülner:innen</a:t>
            </a:r>
            <a:r>
              <a:rPr lang="de-DE" baseline="0" dirty="0"/>
              <a:t> diskutieren welcher Industriezweig die meisten Kunststoffe pro Jahr verbraucht.</a:t>
            </a:r>
          </a:p>
          <a:p>
            <a:r>
              <a:rPr lang="de-DE" baseline="0" dirty="0"/>
              <a:t>- Je nach Umsetzung können sie die Bilder sortieren oder Zahlen dranschreiben.</a:t>
            </a:r>
          </a:p>
          <a:p>
            <a:pPr marL="185715" indent="-185715">
              <a:buFontTx/>
              <a:buChar char="-"/>
            </a:pPr>
            <a:r>
              <a:rPr lang="de-DE" dirty="0"/>
              <a:t>Mit dieser Folie oder</a:t>
            </a:r>
            <a:r>
              <a:rPr lang="de-DE" baseline="0" dirty="0"/>
              <a:t> mithilfe einer anderen Folie können die Schülerinnen noch schätzen, welcher Kunststoff der unterschiedlichen Sektoren im Durchschnitt  am längsten in Benutzung bleibt.</a:t>
            </a:r>
          </a:p>
          <a:p>
            <a:pPr marL="185715" indent="-185715">
              <a:buFontTx/>
              <a:buChar char="-"/>
            </a:pPr>
            <a:r>
              <a:rPr lang="de-DE" baseline="0" dirty="0"/>
              <a:t>Beim Einsatz und Gebrauch von Kunststoffen ist es sehr wichtig zu berücksichtigen, wie lange der Kunststoff genutzt wird. Verpackungsartikel z. B. werden in sehr großen Mengen gebraucht, aber nur sehr kurz genutzt. Der Zweitgrößte Kunststoffverbraucher ist der Bausektor, wohingegen dort die Kunststoffstoffe sehr lange in Form einer Steckdose, Kabelkanälen, Fenstern, Bodenbelägen oder Isolierung bestehen bleiben. ( </a:t>
            </a:r>
            <a:r>
              <a:rPr lang="de-DE" baseline="0" dirty="0">
                <a:sym typeface="Wingdings" panose="05000000000000000000" pitchFamily="2" charset="2"/>
              </a:rPr>
              <a:t> siehe die kommenden beiden Folien)</a:t>
            </a:r>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20</a:t>
            </a:fld>
            <a:endParaRPr lang="de-DE"/>
          </a:p>
        </p:txBody>
      </p:sp>
    </p:spTree>
    <p:extLst>
      <p:ext uri="{BB962C8B-B14F-4D97-AF65-F5344CB8AC3E}">
        <p14:creationId xmlns:p14="http://schemas.microsoft.com/office/powerpoint/2010/main" val="49030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715" indent="-185715" defTabSz="990478">
              <a:buFontTx/>
              <a:buChar char="-"/>
              <a:defRPr/>
            </a:pPr>
            <a:r>
              <a:rPr lang="de-DE" sz="1200" baseline="0" dirty="0"/>
              <a:t>Das ist die Auflösung für die erste Aufgabe</a:t>
            </a:r>
          </a:p>
          <a:p>
            <a:pPr marL="185715" indent="-185715" defTabSz="990478">
              <a:buFontTx/>
              <a:buChar char="-"/>
              <a:defRPr/>
            </a:pPr>
            <a:r>
              <a:rPr lang="de-DE" sz="1200" baseline="0" dirty="0"/>
              <a:t>Ein Symbol stellt eine Million Tonnen Kunststoff pro Sektor dar. Die Grafik verdeutlicht sehr gut wie viele Tonnen Kunststoff von der Gesamtmenge pro Jahr in den einzelnen Sektoren verbraucht wird.</a:t>
            </a:r>
          </a:p>
          <a:p>
            <a:pPr marL="185715" indent="-185715" defTabSz="990478">
              <a:buFontTx/>
              <a:buChar char="-"/>
              <a:defRPr/>
            </a:pPr>
            <a:r>
              <a:rPr lang="de-DE" sz="1200" baseline="0" dirty="0"/>
              <a:t>Insgesamt werden </a:t>
            </a:r>
            <a:r>
              <a:rPr lang="de-DE" sz="1200" dirty="0"/>
              <a:t>Weltweit über 400 Millionen Tonnen Plastik im Jahr produziert. Auf Verpackungen entfällt mehr als ein Drittel aller hergestellten Kunststoffe.</a:t>
            </a:r>
          </a:p>
          <a:p>
            <a:endParaRPr lang="de-DE" sz="1200" dirty="0"/>
          </a:p>
          <a:p>
            <a:r>
              <a:rPr lang="de-DE" sz="1200" dirty="0"/>
              <a:t>Und was macht eurer Meinung nach den unterschied, ob ich Kunststoffe als Tüte oder im Haus als Fenster verwende? (siehe nächste Folie)</a:t>
            </a:r>
            <a:endParaRPr lang="de-DE" sz="1200" baseline="0" dirty="0"/>
          </a:p>
          <a:p>
            <a:endParaRPr lang="de-DE" sz="1200" baseline="0" dirty="0"/>
          </a:p>
          <a:p>
            <a:r>
              <a:rPr lang="de-DE" sz="1200" baseline="0" dirty="0"/>
              <a:t>- 1,1 </a:t>
            </a:r>
            <a:r>
              <a:rPr lang="de-DE" sz="1200" baseline="0" dirty="0" err="1"/>
              <a:t>Miollionen</a:t>
            </a:r>
            <a:r>
              <a:rPr lang="de-DE" sz="1200" baseline="0" dirty="0"/>
              <a:t> Tonne gehen 2015  in die Landwirtschaft</a:t>
            </a:r>
          </a:p>
          <a:p>
            <a:endParaRPr lang="de-DE" sz="1200" baseline="0" dirty="0"/>
          </a:p>
          <a:p>
            <a:pPr marL="185715" indent="-185715">
              <a:buFontTx/>
              <a:buChar char="-"/>
            </a:pPr>
            <a:r>
              <a:rPr lang="de-DE" sz="1200" dirty="0"/>
              <a:t>Plastik ist aber in unserem Ernährungssystem nicht nur als Verpackung zu finden. Die Landwirtschaft der EU landet bei dem Verbrauch dieses Kunststoffes auf Platz sechs, welt-weit sind es pro Jahr etwa 6,5 Millionen Tonnen. Der Obst- und Gemüseanbau scheint ohne Plastik kaum denkbar: Bewässerungsanlagen, Gewächshäuser und Tunnel sind aus Plastik. Obstbäume und Sträucher werden gegen Vögel mit Plastik geschützt. Ganze Felder sind bedeckt, damit der Boden sich erhitzt und beispielsweise die Spargel-Ernte früher stattfinden kann. Mit Plastik.</a:t>
            </a:r>
          </a:p>
          <a:p>
            <a:pPr marL="185715" indent="-185715">
              <a:buFontTx/>
              <a:buChar char="-"/>
            </a:pPr>
            <a:endParaRPr lang="de-DE" sz="1200" dirty="0"/>
          </a:p>
          <a:p>
            <a:pPr marL="185715" indent="-185715">
              <a:buFontTx/>
              <a:buChar char="-"/>
            </a:pPr>
            <a:r>
              <a:rPr lang="de-DE" sz="1200" dirty="0"/>
              <a:t>Zahlen</a:t>
            </a:r>
            <a:r>
              <a:rPr lang="de-DE" sz="1200" baseline="0" dirty="0"/>
              <a:t> zum Abfallaufkommen:</a:t>
            </a:r>
            <a:endParaRPr lang="de-DE" sz="1200" dirty="0"/>
          </a:p>
          <a:p>
            <a:r>
              <a:rPr lang="de-DE" sz="1200" dirty="0"/>
              <a:t>https://www.umweltbundesamt.de/daten/ressourcen-abfall/verwertung-entsorgung-ausgewaehlter-abfallarten/verpackungsabfaelle#steigender-anfall-an-verpackungsabfallen</a:t>
            </a:r>
          </a:p>
          <a:p>
            <a:pPr marL="185715" indent="-185715">
              <a:buFontTx/>
              <a:buChar char="-"/>
            </a:pPr>
            <a:endParaRPr lang="de-DE" sz="1200" dirty="0"/>
          </a:p>
        </p:txBody>
      </p:sp>
      <p:sp>
        <p:nvSpPr>
          <p:cNvPr id="4" name="Foliennummernplatzhalter 3"/>
          <p:cNvSpPr>
            <a:spLocks noGrp="1"/>
          </p:cNvSpPr>
          <p:nvPr>
            <p:ph type="sldNum" sz="quarter" idx="10"/>
          </p:nvPr>
        </p:nvSpPr>
        <p:spPr/>
        <p:txBody>
          <a:bodyPr/>
          <a:lstStyle/>
          <a:p>
            <a:fld id="{372A375E-B00E-4463-9858-2360BBE80130}" type="slidenum">
              <a:rPr lang="de-DE" smtClean="0"/>
              <a:t>21</a:t>
            </a:fld>
            <a:endParaRPr lang="de-DE"/>
          </a:p>
        </p:txBody>
      </p:sp>
    </p:spTree>
    <p:extLst>
      <p:ext uri="{BB962C8B-B14F-4D97-AF65-F5344CB8AC3E}">
        <p14:creationId xmlns:p14="http://schemas.microsoft.com/office/powerpoint/2010/main" val="2005305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Auflösung der 2. Aufgabe:</a:t>
            </a:r>
          </a:p>
          <a:p>
            <a:endParaRPr lang="de-DE" dirty="0"/>
          </a:p>
          <a:p>
            <a:pPr marL="185715" indent="-185715">
              <a:buFontTx/>
              <a:buChar char="-"/>
            </a:pPr>
            <a:r>
              <a:rPr lang="de-DE" dirty="0"/>
              <a:t>Wenn wir über den Einsatz von Kunststoffen reden, ist es wichtig zu berücksichtigen wie lange sie</a:t>
            </a:r>
            <a:r>
              <a:rPr lang="de-DE" baseline="0" dirty="0"/>
              <a:t> wo genutzt werden.</a:t>
            </a:r>
          </a:p>
          <a:p>
            <a:pPr marL="185715" indent="-185715">
              <a:buFontTx/>
              <a:buChar char="-"/>
            </a:pPr>
            <a:r>
              <a:rPr lang="de-DE" baseline="0" dirty="0"/>
              <a:t>Wenn wir eine Kunststofftüte nur 1 Mal für unsere Einkäufe nutzen, produzieren wir mehr Müll im Jahr, als wenn wir sie im Auto im </a:t>
            </a:r>
            <a:r>
              <a:rPr lang="de-DE" baseline="0" dirty="0" err="1"/>
              <a:t>Amaturenbrett</a:t>
            </a:r>
            <a:r>
              <a:rPr lang="de-DE" baseline="0" dirty="0"/>
              <a:t> für 15 Jahre nutzen. </a:t>
            </a:r>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22</a:t>
            </a:fld>
            <a:endParaRPr lang="de-DE"/>
          </a:p>
        </p:txBody>
      </p:sp>
    </p:spTree>
    <p:extLst>
      <p:ext uri="{BB962C8B-B14F-4D97-AF65-F5344CB8AC3E}">
        <p14:creationId xmlns:p14="http://schemas.microsoft.com/office/powerpoint/2010/main" val="4110050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latin typeface="Arial" panose="020B0604020202020204" pitchFamily="34" charset="0"/>
                <a:cs typeface="Arial" panose="020B0604020202020204" pitchFamily="34" charset="0"/>
              </a:rPr>
              <a:t>Es wird grundsätzlich bei der Entsorgung von Müll zwischen der Deponierung, der energetischen Verwertung und der stofflichen Verwertung unterschieden. </a:t>
            </a:r>
          </a:p>
          <a:p>
            <a:r>
              <a:rPr lang="de-DE" sz="1200" dirty="0">
                <a:latin typeface="Arial" panose="020B0604020202020204" pitchFamily="34" charset="0"/>
                <a:cs typeface="Arial" panose="020B0604020202020204" pitchFamily="34" charset="0"/>
              </a:rPr>
              <a:t>Die Stoffliche Verwertung, lässt sich nochmals in die  Rohstoffliche und die Werkstoffliche Verwertung unterscheiden.</a:t>
            </a:r>
          </a:p>
          <a:p>
            <a:r>
              <a:rPr lang="de-DE" sz="1200" dirty="0">
                <a:latin typeface="Arial" panose="020B0604020202020204" pitchFamily="34" charset="0"/>
                <a:cs typeface="Arial" panose="020B0604020202020204" pitchFamily="34" charset="0"/>
              </a:rPr>
              <a:t>- Rohstoffliche Verwertung (</a:t>
            </a:r>
            <a:r>
              <a:rPr lang="de-DE" sz="1200" dirty="0"/>
              <a:t>Umwandlung von Kunststoffen in niedermolekulare Produkte (Monomere oder hochwertige Öle und Flüssiggas),Ersatz für fossile Rohstoffe (Erdöl, Kohle oder Erdgas))</a:t>
            </a:r>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 Werkstoffliche Verwertung (</a:t>
            </a:r>
            <a:r>
              <a:rPr lang="de-DE" sz="1200" dirty="0"/>
              <a:t>Aufbereitung von Altkunststoffen zu neuen Rohstoffen oder direkt zu neuen Formteilen. Der chemische Aufbau der Makromoleküle bleibt dabei erhalten.) der Kunststoff wird gereinigt und wieder aufgeschmolzen und zu einem neuen Produkt verarbeitet</a:t>
            </a:r>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a:t>
            </a:r>
          </a:p>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 - Deponierung ist in Deutschland nicht mehr erlaubt, da beispielsweise Giftstoffe durch Regen in das Grundwasser und die Umgebung gelangen können. </a:t>
            </a:r>
          </a:p>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 - bei der energetischen Verwertung werden die Kunststoffabfälle, anstatt anderer Brennstoffe wie Öl oder Kohle, verbrannt. Dies geschieht z. B. in der Zementindustrie. Die Abwärme wird unter anderem auch als Fernwärme genutzt.</a:t>
            </a:r>
          </a:p>
          <a:p>
            <a:r>
              <a:rPr lang="de-DE" sz="1200" dirty="0">
                <a:latin typeface="Arial" panose="020B0604020202020204" pitchFamily="34" charset="0"/>
                <a:cs typeface="Arial" panose="020B0604020202020204" pitchFamily="34" charset="0"/>
              </a:rPr>
              <a:t>Wichtig bei der Verbrennung ist, dass es unter stets kontrollierten und regulierten Bedingungen passiert, damit keine </a:t>
            </a:r>
            <a:r>
              <a:rPr lang="de-DE" sz="1200" dirty="0"/>
              <a:t>hochgiftigen Substanzen in die Umwelt gelangen. Auch Abgaswerte müssen eingehalten werden, um auch hier die Schadstoffe restlos herauszufiltern. Nach der Verbrennung ist der fachgerechte Umgang der Produkte der Verbrennung. Denn auch diese enthalten zum Teil giftige und Umweltschädliche Substanzen.</a:t>
            </a:r>
          </a:p>
          <a:p>
            <a:r>
              <a:rPr lang="de-DE" sz="1200" dirty="0"/>
              <a:t>(Das unsachgerechte Verbrennen der Kunststoffe, ist am Beispiel von Ghana in de Kapitel </a:t>
            </a:r>
            <a:r>
              <a:rPr lang="de-DE" sz="1200" dirty="0" err="1"/>
              <a:t>Ressoucen</a:t>
            </a:r>
            <a:r>
              <a:rPr lang="de-DE" sz="1200" dirty="0"/>
              <a:t> und Smartphones behandelt worden)</a:t>
            </a:r>
          </a:p>
          <a:p>
            <a:endParaRPr lang="de-DE" sz="1200" dirty="0"/>
          </a:p>
          <a:p>
            <a:r>
              <a:rPr lang="de-DE" sz="1200" dirty="0"/>
              <a:t> - die Stoffliche Verwertung benötigt deutlich definierte Stoffströme. Die Kunststoffe müssen sortenrein sortiert und gereinigt sein. Das ist bei vielen </a:t>
            </a:r>
            <a:r>
              <a:rPr lang="de-DE" sz="1200" dirty="0" err="1"/>
              <a:t>post</a:t>
            </a:r>
            <a:r>
              <a:rPr lang="de-DE" sz="1200" dirty="0"/>
              <a:t> Consumer Abfällen mit sehr viel Aufwand und vielen Schwierigkeiten verbunden</a:t>
            </a:r>
          </a:p>
          <a:p>
            <a:r>
              <a:rPr lang="de-DE" sz="1200" dirty="0"/>
              <a:t>	- </a:t>
            </a:r>
            <a:r>
              <a:rPr lang="de-DE" sz="1200" dirty="0" err="1"/>
              <a:t>post</a:t>
            </a:r>
            <a:r>
              <a:rPr lang="de-DE" sz="1200" dirty="0"/>
              <a:t> </a:t>
            </a:r>
            <a:r>
              <a:rPr lang="de-DE" sz="1200" dirty="0" err="1"/>
              <a:t>consuerAabfälle</a:t>
            </a:r>
            <a:r>
              <a:rPr lang="de-DE" sz="1200" dirty="0"/>
              <a:t>: das sind Abfälle die nach dem Gebraucht anfallen</a:t>
            </a:r>
          </a:p>
          <a:p>
            <a:r>
              <a:rPr lang="de-DE" sz="1200" dirty="0"/>
              <a:t>	- Dem entgegen stehen z. B. </a:t>
            </a:r>
            <a:r>
              <a:rPr lang="de-DE" sz="1200" dirty="0" err="1"/>
              <a:t>post</a:t>
            </a:r>
            <a:r>
              <a:rPr lang="de-DE" sz="1200" dirty="0"/>
              <a:t> </a:t>
            </a:r>
            <a:r>
              <a:rPr lang="de-DE" sz="1200" dirty="0" err="1"/>
              <a:t>industrial</a:t>
            </a:r>
            <a:r>
              <a:rPr lang="de-DE" sz="1200" dirty="0"/>
              <a:t> Abfälle, unter die z. B. Ausschüsse der 	Produktion fallen. Diese sind in der Regel sortenrein und ohne Verschmutzungen) </a:t>
            </a:r>
          </a:p>
          <a:p>
            <a:r>
              <a:rPr lang="de-DE" sz="1200" dirty="0">
                <a:latin typeface="Arial" panose="020B0604020202020204" pitchFamily="34" charset="0"/>
                <a:cs typeface="Arial" panose="020B0604020202020204" pitchFamily="34" charset="0"/>
              </a:rPr>
              <a:t>-</a:t>
            </a:r>
          </a:p>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Hinsichtlich der Verpackungsmaterialien werden in Deutschland 70% des Abfalls dem Recycling zugeführt.</a:t>
            </a:r>
          </a:p>
          <a:p>
            <a:r>
              <a:rPr lang="de-DE" sz="1200" dirty="0">
                <a:latin typeface="Arial" panose="020B0604020202020204" pitchFamily="34" charset="0"/>
                <a:cs typeface="Arial" panose="020B0604020202020204" pitchFamily="34" charset="0"/>
              </a:rPr>
              <a:t>Rest wird überwiegend zur Energiegewinnung verbrannt</a:t>
            </a:r>
          </a:p>
          <a:p>
            <a:r>
              <a:rPr lang="de-DE" sz="1200" dirty="0">
                <a:latin typeface="Arial" panose="020B0604020202020204" pitchFamily="34" charset="0"/>
                <a:cs typeface="Arial" panose="020B0604020202020204" pitchFamily="34" charset="0"/>
              </a:rPr>
              <a:t>DE liegt somit im oberen fünftel im Europavergleich</a:t>
            </a:r>
          </a:p>
          <a:p>
            <a:r>
              <a:rPr lang="de-DE" sz="1200" dirty="0">
                <a:latin typeface="Arial" panose="020B0604020202020204" pitchFamily="34" charset="0"/>
                <a:cs typeface="Arial" panose="020B0604020202020204" pitchFamily="34" charset="0"/>
              </a:rPr>
              <a:t>Als Angabe für den Anteil des stofflichen Recyclings dient die Recyclingquote:</a:t>
            </a:r>
          </a:p>
          <a:p>
            <a:pPr lvl="3"/>
            <a:r>
              <a:rPr lang="de-DE" sz="1200" dirty="0">
                <a:latin typeface="Arial" panose="020B0604020202020204" pitchFamily="34" charset="0"/>
                <a:cs typeface="Arial" panose="020B0604020202020204" pitchFamily="34" charset="0"/>
              </a:rPr>
              <a:t>Stahl und Aluminium über 90%</a:t>
            </a:r>
          </a:p>
          <a:p>
            <a:pPr lvl="3"/>
            <a:r>
              <a:rPr lang="de-DE" sz="1200" dirty="0">
                <a:latin typeface="Arial" panose="020B0604020202020204" pitchFamily="34" charset="0"/>
                <a:cs typeface="Arial" panose="020B0604020202020204" pitchFamily="34" charset="0"/>
              </a:rPr>
              <a:t>Papier und Karton 88%</a:t>
            </a:r>
          </a:p>
          <a:p>
            <a:pPr lvl="3"/>
            <a:r>
              <a:rPr lang="de-DE" sz="1200" dirty="0">
                <a:latin typeface="Arial" panose="020B0604020202020204" pitchFamily="34" charset="0"/>
                <a:cs typeface="Arial" panose="020B0604020202020204" pitchFamily="34" charset="0"/>
              </a:rPr>
              <a:t>Glas 83%</a:t>
            </a:r>
          </a:p>
          <a:p>
            <a:pPr lvl="3"/>
            <a:r>
              <a:rPr lang="de-DE" sz="1200" dirty="0">
                <a:latin typeface="Arial" panose="020B0604020202020204" pitchFamily="34" charset="0"/>
                <a:cs typeface="Arial" panose="020B0604020202020204" pitchFamily="34" charset="0"/>
              </a:rPr>
              <a:t>Kunststoffverpackungen 47%</a:t>
            </a:r>
          </a:p>
          <a:p>
            <a:pPr lvl="3"/>
            <a:r>
              <a:rPr lang="de-DE" sz="1200" dirty="0">
                <a:latin typeface="Arial" panose="020B0604020202020204" pitchFamily="34" charset="0"/>
                <a:cs typeface="Arial" panose="020B0604020202020204" pitchFamily="34" charset="0"/>
              </a:rPr>
              <a:t>Holz 25%</a:t>
            </a:r>
          </a:p>
          <a:p>
            <a:endParaRPr lang="de-DE" sz="1200" dirty="0"/>
          </a:p>
          <a:p>
            <a:r>
              <a:rPr lang="de-DE" sz="1200" baseline="0" dirty="0"/>
              <a:t>Neben dem Export von Müll, verringern die großen Ausschüsse des Müll, aufgrund zu hoher Verschmutzung, Verbundmaterialien oder Alterungsprozessen, die tatsächlichen Recyclingquoten.</a:t>
            </a:r>
          </a:p>
          <a:p>
            <a:r>
              <a:rPr lang="de-DE" sz="1200" baseline="0" dirty="0"/>
              <a:t>Die Stoffströme, die nach der Aufbereitung z. B. des gelben Sacks entstehen, sind oft nicht konstant oder groß genug, dass ganze Produktionen auf recyceltes Material umgestellt werden kann.</a:t>
            </a:r>
          </a:p>
          <a:p>
            <a:endParaRPr lang="de-DE" sz="1200" dirty="0"/>
          </a:p>
        </p:txBody>
      </p:sp>
      <p:sp>
        <p:nvSpPr>
          <p:cNvPr id="4" name="Foliennummernplatzhalter 3"/>
          <p:cNvSpPr>
            <a:spLocks noGrp="1"/>
          </p:cNvSpPr>
          <p:nvPr>
            <p:ph type="sldNum" sz="quarter" idx="10"/>
          </p:nvPr>
        </p:nvSpPr>
        <p:spPr/>
        <p:txBody>
          <a:bodyPr/>
          <a:lstStyle/>
          <a:p>
            <a:fld id="{372A375E-B00E-4463-9858-2360BBE80130}" type="slidenum">
              <a:rPr lang="de-DE" smtClean="0"/>
              <a:t>23</a:t>
            </a:fld>
            <a:endParaRPr lang="de-DE"/>
          </a:p>
        </p:txBody>
      </p:sp>
    </p:spTree>
    <p:extLst>
      <p:ext uri="{BB962C8B-B14F-4D97-AF65-F5344CB8AC3E}">
        <p14:creationId xmlns:p14="http://schemas.microsoft.com/office/powerpoint/2010/main" val="2793073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panose="020B0604020202020204" pitchFamily="34" charset="0"/>
                <a:cs typeface="Arial" panose="020B0604020202020204" pitchFamily="34" charset="0"/>
              </a:rPr>
              <a:t>- Deutschland gehört weltweit zu den größten Exporteuren von Plastikmüll, 2018 waren die Weltweit auf dem 3.</a:t>
            </a:r>
            <a:r>
              <a:rPr lang="de-DE" baseline="0" dirty="0">
                <a:latin typeface="Arial" panose="020B0604020202020204" pitchFamily="34" charset="0"/>
                <a:cs typeface="Arial" panose="020B0604020202020204" pitchFamily="34" charset="0"/>
              </a:rPr>
              <a:t> Platz im weltweiten Ranking</a:t>
            </a:r>
          </a:p>
          <a:p>
            <a:r>
              <a:rPr lang="de-DE" dirty="0">
                <a:latin typeface="Arial" panose="020B0604020202020204" pitchFamily="34" charset="0"/>
                <a:cs typeface="Arial" panose="020B0604020202020204" pitchFamily="34" charset="0"/>
              </a:rPr>
              <a:t>- DE mit sehr hohem Export besonders in die Türkei, Malaysia und Indien</a:t>
            </a:r>
          </a:p>
          <a:p>
            <a:pPr marL="680954" lvl="1" indent="-185715">
              <a:buFontTx/>
              <a:buChar char="-"/>
            </a:pPr>
            <a:r>
              <a:rPr lang="de-DE" dirty="0">
                <a:latin typeface="Arial" panose="020B0604020202020204" pitchFamily="34" charset="0"/>
                <a:cs typeface="Arial" panose="020B0604020202020204" pitchFamily="34" charset="0"/>
              </a:rPr>
              <a:t>Malaysia und Niederlande</a:t>
            </a:r>
            <a:r>
              <a:rPr lang="de-DE" baseline="0" dirty="0">
                <a:latin typeface="Arial" panose="020B0604020202020204" pitchFamily="34" charset="0"/>
                <a:cs typeface="Arial" panose="020B0604020202020204" pitchFamily="34" charset="0"/>
              </a:rPr>
              <a:t> haben daher eine hohe Platzierung, das sie Umschlagplätze für Kunststoffmüll sind.</a:t>
            </a:r>
          </a:p>
          <a:p>
            <a:pPr marL="680954" lvl="1" indent="-185715">
              <a:buFontTx/>
              <a:buChar char="-"/>
            </a:pPr>
            <a:r>
              <a:rPr lang="de-DE" dirty="0">
                <a:latin typeface="Arial" panose="020B0604020202020204" pitchFamily="34" charset="0"/>
                <a:cs typeface="Arial" panose="020B0604020202020204" pitchFamily="34" charset="0"/>
              </a:rPr>
              <a:t>Durch niedrige Lohnkosten und geringere Umweltauflagen in den Importländern gefördert </a:t>
            </a:r>
          </a:p>
          <a:p>
            <a:pPr marL="185715" indent="-185715">
              <a:buFontTx/>
              <a:buChar char="-"/>
            </a:pPr>
            <a:r>
              <a:rPr lang="de-DE" dirty="0">
                <a:latin typeface="Arial" panose="020B0604020202020204" pitchFamily="34" charset="0"/>
                <a:cs typeface="Arial" panose="020B0604020202020204" pitchFamily="34" charset="0"/>
              </a:rPr>
              <a:t>Es wird der verunreinigte</a:t>
            </a:r>
            <a:r>
              <a:rPr lang="de-DE" baseline="0"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Abfall niedriger Qualität exportiert.</a:t>
            </a:r>
          </a:p>
          <a:p>
            <a:pPr marL="185715" indent="-185715">
              <a:buFontTx/>
              <a:buChar char="-"/>
            </a:pPr>
            <a:r>
              <a:rPr lang="de-DE" dirty="0">
                <a:latin typeface="Arial" panose="020B0604020202020204" pitchFamily="34" charset="0"/>
                <a:cs typeface="Arial" panose="020B0604020202020204" pitchFamily="34" charset="0"/>
              </a:rPr>
              <a:t>Der</a:t>
            </a:r>
            <a:r>
              <a:rPr lang="de-DE" baseline="0" dirty="0">
                <a:latin typeface="Arial" panose="020B0604020202020204" pitchFamily="34" charset="0"/>
                <a:cs typeface="Arial" panose="020B0604020202020204" pitchFamily="34" charset="0"/>
              </a:rPr>
              <a:t> Export kann ebenfalls offiziell als recyceltes Material deklariert werden und steigert z. B. die Recyclingquote Deutschlands. Das ist jedoch sehr kritisch zu betrachten, da fraglich ist, wie die Umweltauflagen und der fachgerechte Umgang mit den Materialien in den jeweiligen Exportländern sind.</a:t>
            </a:r>
            <a:endParaRPr lang="de-DE" dirty="0">
              <a:latin typeface="Arial" panose="020B0604020202020204" pitchFamily="34" charset="0"/>
              <a:cs typeface="Arial" panose="020B0604020202020204" pitchFamily="34" charset="0"/>
            </a:endParaRPr>
          </a:p>
          <a:p>
            <a:r>
              <a:rPr lang="de-DE" baseline="0" dirty="0">
                <a:latin typeface="Arial" panose="020B0604020202020204" pitchFamily="34" charset="0"/>
                <a:cs typeface="Arial" panose="020B0604020202020204" pitchFamily="34" charset="0"/>
              </a:rPr>
              <a:t>- Nähere Infos zu den Auswirkungen zu dem Export und im Port sind im Plastikatlas zu finden</a:t>
            </a:r>
          </a:p>
        </p:txBody>
      </p:sp>
      <p:sp>
        <p:nvSpPr>
          <p:cNvPr id="4" name="Foliennummernplatzhalter 3"/>
          <p:cNvSpPr>
            <a:spLocks noGrp="1"/>
          </p:cNvSpPr>
          <p:nvPr>
            <p:ph type="sldNum" sz="quarter" idx="10"/>
          </p:nvPr>
        </p:nvSpPr>
        <p:spPr/>
        <p:txBody>
          <a:bodyPr/>
          <a:lstStyle/>
          <a:p>
            <a:fld id="{372A375E-B00E-4463-9858-2360BBE80130}" type="slidenum">
              <a:rPr lang="de-DE" smtClean="0"/>
              <a:t>24</a:t>
            </a:fld>
            <a:endParaRPr lang="de-DE"/>
          </a:p>
        </p:txBody>
      </p:sp>
    </p:spTree>
    <p:extLst>
      <p:ext uri="{BB962C8B-B14F-4D97-AF65-F5344CB8AC3E}">
        <p14:creationId xmlns:p14="http://schemas.microsoft.com/office/powerpoint/2010/main" val="3733534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72A375E-B00E-4463-9858-2360BBE80130}" type="slidenum">
              <a:rPr lang="de-DE" smtClean="0"/>
              <a:t>25</a:t>
            </a:fld>
            <a:endParaRPr lang="de-DE"/>
          </a:p>
        </p:txBody>
      </p:sp>
    </p:spTree>
    <p:extLst>
      <p:ext uri="{BB962C8B-B14F-4D97-AF65-F5344CB8AC3E}">
        <p14:creationId xmlns:p14="http://schemas.microsoft.com/office/powerpoint/2010/main" val="2714795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t>Um Kunststoffe</a:t>
            </a:r>
            <a:r>
              <a:rPr lang="de-DE" b="0" baseline="0" dirty="0"/>
              <a:t> aufzubereiten brauchte viele einzelne Schritte:</a:t>
            </a:r>
          </a:p>
          <a:p>
            <a:pPr marL="185715" indent="-185715">
              <a:buFontTx/>
              <a:buChar char="-"/>
            </a:pPr>
            <a:r>
              <a:rPr lang="de-DE" b="0" baseline="0" dirty="0"/>
              <a:t>Sammeln</a:t>
            </a:r>
          </a:p>
          <a:p>
            <a:pPr marL="185715" indent="-185715">
              <a:buFontTx/>
              <a:buChar char="-"/>
            </a:pPr>
            <a:r>
              <a:rPr lang="de-DE" b="0" baseline="0" dirty="0"/>
              <a:t>Sortieren</a:t>
            </a:r>
          </a:p>
          <a:p>
            <a:pPr marL="185715" indent="-185715">
              <a:buFontTx/>
              <a:buChar char="-"/>
            </a:pPr>
            <a:r>
              <a:rPr lang="de-DE" b="0" baseline="0" dirty="0"/>
              <a:t>Zerkleinern</a:t>
            </a:r>
          </a:p>
          <a:p>
            <a:pPr marL="185715" indent="-185715">
              <a:buFontTx/>
              <a:buChar char="-"/>
            </a:pPr>
            <a:r>
              <a:rPr lang="de-DE" b="0" baseline="0" dirty="0"/>
              <a:t>Reinigen</a:t>
            </a:r>
          </a:p>
          <a:p>
            <a:pPr marL="185715" indent="-185715">
              <a:buFontTx/>
              <a:buChar char="-"/>
            </a:pPr>
            <a:r>
              <a:rPr lang="de-DE" b="0" baseline="0" dirty="0"/>
              <a:t>Aufbereiten</a:t>
            </a:r>
          </a:p>
          <a:p>
            <a:pPr marL="185715" indent="-185715">
              <a:buFontTx/>
              <a:buChar char="-"/>
            </a:pPr>
            <a:r>
              <a:rPr lang="de-DE" b="0" baseline="0" dirty="0"/>
              <a:t>Zu einem neuen Produkt verarbeiten</a:t>
            </a:r>
          </a:p>
          <a:p>
            <a:pPr marL="185715" indent="-185715">
              <a:buFontTx/>
              <a:buChar char="-"/>
            </a:pPr>
            <a:endParaRPr lang="de-DE" b="0" baseline="0" dirty="0"/>
          </a:p>
          <a:p>
            <a:r>
              <a:rPr lang="de-DE" b="0" dirty="0"/>
              <a:t>Wenn</a:t>
            </a:r>
            <a:r>
              <a:rPr lang="de-DE" b="0" baseline="0" dirty="0"/>
              <a:t> das Material wieder aufbereitet wird, aber es in minderwertige Produkte fließt, ist das </a:t>
            </a:r>
            <a:r>
              <a:rPr lang="de-DE" b="0" baseline="0" dirty="0" err="1"/>
              <a:t>Downcycling</a:t>
            </a:r>
            <a:r>
              <a:rPr lang="de-DE" b="0" baseline="0" dirty="0"/>
              <a:t>. Der Vorgang ist nicht wiederholbar. Es ist Nachhaltiger, wenn der Kunststoff so gut wieder aufbereitet wird, dass er wieder für hochwertigere und recycelbare Produkte verwendet werden kann.  (nächste Folie - Recycling)</a:t>
            </a:r>
            <a:endParaRPr lang="de-DE" b="0" dirty="0"/>
          </a:p>
          <a:p>
            <a:endParaRPr lang="de-DE" b="1" dirty="0"/>
          </a:p>
          <a:p>
            <a:r>
              <a:rPr lang="de-DE" b="1" dirty="0"/>
              <a:t>Beispiel-PE (Polyethylen)</a:t>
            </a:r>
          </a:p>
          <a:p>
            <a:r>
              <a:rPr lang="de-DE" dirty="0">
                <a:effectLst/>
              </a:rPr>
              <a:t>Der Kunststoff </a:t>
            </a:r>
            <a:r>
              <a:rPr lang="de-DE" b="1" dirty="0">
                <a:effectLst/>
              </a:rPr>
              <a:t>Polyethylen</a:t>
            </a:r>
            <a:r>
              <a:rPr lang="de-DE" dirty="0">
                <a:effectLst/>
              </a:rPr>
              <a:t>, kurz </a:t>
            </a:r>
            <a:r>
              <a:rPr lang="de-DE" b="1" dirty="0">
                <a:effectLst/>
              </a:rPr>
              <a:t>PE,</a:t>
            </a:r>
            <a:r>
              <a:rPr lang="de-DE" dirty="0">
                <a:effectLst/>
              </a:rPr>
              <a:t> steckt in der Hälfte aller Verpackungen. PE wird in der Regel recycelt. Aber auch hier wird eine PE-</a:t>
            </a:r>
            <a:r>
              <a:rPr lang="de-DE" dirty="0" err="1">
                <a:effectLst/>
              </a:rPr>
              <a:t>Shampooflasche</a:t>
            </a:r>
            <a:r>
              <a:rPr lang="de-DE" dirty="0">
                <a:effectLst/>
              </a:rPr>
              <a:t> meist nicht wieder zu einer PE-</a:t>
            </a:r>
            <a:r>
              <a:rPr lang="de-DE" dirty="0" err="1">
                <a:effectLst/>
              </a:rPr>
              <a:t>Shampooflasche</a:t>
            </a:r>
            <a:r>
              <a:rPr lang="de-DE" dirty="0">
                <a:effectLst/>
              </a:rPr>
              <a:t>, sondern bekommt ein zweites Leben in Folien, Müllsäcken oder Kabelisolierungen. Schwarze </a:t>
            </a:r>
            <a:r>
              <a:rPr lang="de-DE" dirty="0" err="1">
                <a:effectLst/>
              </a:rPr>
              <a:t>Shampooflaschen</a:t>
            </a:r>
            <a:r>
              <a:rPr lang="de-DE" dirty="0">
                <a:effectLst/>
              </a:rPr>
              <a:t>, deren Farbpigmente </a:t>
            </a:r>
            <a:r>
              <a:rPr lang="de-DE" dirty="0" err="1">
                <a:effectLst/>
              </a:rPr>
              <a:t>rußbasiert</a:t>
            </a:r>
            <a:r>
              <a:rPr lang="de-DE" dirty="0">
                <a:effectLst/>
              </a:rPr>
              <a:t> sind, werden übrigens von den Sortieranlagen nicht erkannt, sie landen deswegen direkt in den Sortierresten und gehen in die Verbrennung.</a:t>
            </a:r>
          </a:p>
          <a:p>
            <a:r>
              <a:rPr lang="de-DE" dirty="0"/>
              <a:t>( Quelle:</a:t>
            </a:r>
            <a:r>
              <a:rPr lang="de-DE" baseline="0" dirty="0"/>
              <a:t> </a:t>
            </a:r>
            <a:r>
              <a:rPr lang="de-DE" dirty="0"/>
              <a:t>https://www.nabu.de/umwelt-und-ressourcen/abfall-und-recycling/recycling/21113.html)</a:t>
            </a:r>
          </a:p>
        </p:txBody>
      </p:sp>
      <p:sp>
        <p:nvSpPr>
          <p:cNvPr id="4" name="Foliennummernplatzhalter 3"/>
          <p:cNvSpPr>
            <a:spLocks noGrp="1"/>
          </p:cNvSpPr>
          <p:nvPr>
            <p:ph type="sldNum" sz="quarter" idx="10"/>
          </p:nvPr>
        </p:nvSpPr>
        <p:spPr/>
        <p:txBody>
          <a:bodyPr/>
          <a:lstStyle/>
          <a:p>
            <a:fld id="{372A375E-B00E-4463-9858-2360BBE80130}" type="slidenum">
              <a:rPr lang="de-DE" smtClean="0"/>
              <a:t>26</a:t>
            </a:fld>
            <a:endParaRPr lang="de-DE"/>
          </a:p>
        </p:txBody>
      </p:sp>
    </p:spTree>
    <p:extLst>
      <p:ext uri="{BB962C8B-B14F-4D97-AF65-F5344CB8AC3E}">
        <p14:creationId xmlns:p14="http://schemas.microsoft.com/office/powerpoint/2010/main" val="2875372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t>Wenn wir den Kreis schließen und das Material immer wieder in unseren Materialkreislaufeinfließen lassen</a:t>
            </a:r>
            <a:r>
              <a:rPr lang="de-DE" b="0" baseline="0" dirty="0"/>
              <a:t> können, dann ist es Recycling. Und das ist mit einigen Schwierigkeiten verbunden.</a:t>
            </a:r>
          </a:p>
          <a:p>
            <a:endParaRPr lang="de-DE" b="0" baseline="0" dirty="0"/>
          </a:p>
          <a:p>
            <a:r>
              <a:rPr lang="de-DE" b="0" baseline="0" dirty="0"/>
              <a:t> - nicht alle Kunststoffe werden sortenrein gesammelt (Bsp. Gelber Sack: obwohl Kunststoffe gesammelt werden, sind es noch viele verschiedene Kunststoffe)</a:t>
            </a:r>
          </a:p>
          <a:p>
            <a:pPr marL="185715" indent="-185715">
              <a:buFontTx/>
              <a:buChar char="-"/>
            </a:pPr>
            <a:r>
              <a:rPr lang="de-DE" b="0" baseline="0" dirty="0"/>
              <a:t>Viele </a:t>
            </a:r>
            <a:r>
              <a:rPr lang="de-DE" b="0" baseline="0" dirty="0" err="1"/>
              <a:t>Kusnststoffprodukte</a:t>
            </a:r>
            <a:r>
              <a:rPr lang="de-DE" b="0" baseline="0" dirty="0"/>
              <a:t> sind stark verschmutzt und erschweren das Recycling</a:t>
            </a:r>
          </a:p>
          <a:p>
            <a:pPr marL="185715" indent="-185715">
              <a:buFontTx/>
              <a:buChar char="-"/>
            </a:pPr>
            <a:r>
              <a:rPr lang="de-DE" b="0" baseline="0" dirty="0"/>
              <a:t>Miteinander verklebte oder verschweißte bedruckte </a:t>
            </a:r>
            <a:r>
              <a:rPr lang="de-DE" b="0" baseline="0" dirty="0" err="1"/>
              <a:t>Kunststsoffe</a:t>
            </a:r>
            <a:r>
              <a:rPr lang="de-DE" b="0" baseline="0" dirty="0"/>
              <a:t> lassen sich schwer bis </a:t>
            </a:r>
            <a:r>
              <a:rPr lang="de-DE" b="0" baseline="0" dirty="0" err="1"/>
              <a:t>garnicht</a:t>
            </a:r>
            <a:r>
              <a:rPr lang="de-DE" b="0" baseline="0" dirty="0"/>
              <a:t> </a:t>
            </a:r>
            <a:r>
              <a:rPr lang="de-DE" b="0" baseline="0" dirty="0" err="1"/>
              <a:t>recyclen</a:t>
            </a:r>
            <a:r>
              <a:rPr lang="de-DE" b="0" baseline="0" dirty="0"/>
              <a:t>, da in der Kunststoffverarbeitung genau </a:t>
            </a:r>
            <a:r>
              <a:rPr lang="de-DE" b="0" baseline="0" dirty="0" err="1"/>
              <a:t>gewusste</a:t>
            </a:r>
            <a:r>
              <a:rPr lang="de-DE" b="0" baseline="0" dirty="0"/>
              <a:t> werden muss, was in die Anlagen rein geht. Das betrifft Störstoffe genau so wie Lacke oder Kleber.</a:t>
            </a:r>
          </a:p>
          <a:p>
            <a:pPr marL="185715" indent="-185715">
              <a:buFontTx/>
              <a:buChar char="-"/>
            </a:pPr>
            <a:r>
              <a:rPr lang="de-DE" b="0" baseline="0" dirty="0"/>
              <a:t>Mit Farbe </a:t>
            </a:r>
            <a:r>
              <a:rPr lang="de-DE" b="0" baseline="0" dirty="0" err="1"/>
              <a:t>bedrukte</a:t>
            </a:r>
            <a:r>
              <a:rPr lang="de-DE" b="0" baseline="0" dirty="0"/>
              <a:t> oder eingefärbte Kunststoffe, können nicht mehr aus dem Kunststoff entfernt werden, was die Farbauswahl bei einem </a:t>
            </a:r>
            <a:r>
              <a:rPr lang="de-DE" b="0" baseline="0" dirty="0" err="1"/>
              <a:t>Rezyklat</a:t>
            </a:r>
            <a:r>
              <a:rPr lang="de-DE" b="0" baseline="0" dirty="0"/>
              <a:t> stark einschränkt. Weiße und durchsichtige Produkte sind nicht mehr möglich.</a:t>
            </a:r>
          </a:p>
          <a:p>
            <a:pPr marL="185715" indent="-185715">
              <a:buFontTx/>
              <a:buChar char="-"/>
            </a:pPr>
            <a:r>
              <a:rPr lang="de-DE" b="0" baseline="0" dirty="0"/>
              <a:t>Wie die </a:t>
            </a:r>
            <a:r>
              <a:rPr lang="de-DE" b="0" baseline="0" dirty="0" err="1"/>
              <a:t>Schüler:innen</a:t>
            </a:r>
            <a:r>
              <a:rPr lang="de-DE" b="0" baseline="0" dirty="0"/>
              <a:t> vorher bereits festgestellt haben, kann der gleiche Kunststoff in sehr unterschiedlichen formen vorkommen. Das kann unter anderem an den Additiven (Zusatzstoffen) liegen. Mit Hilfe von Additiven ist es sehr gut möglich, die gewünschten Eigenschaften von einem Kunststoff einzustellen. Beim Recycling wird der Anteil der </a:t>
            </a:r>
            <a:r>
              <a:rPr lang="de-DE" b="0" baseline="0" dirty="0" err="1"/>
              <a:t>Addtive</a:t>
            </a:r>
            <a:r>
              <a:rPr lang="de-DE" b="0" baseline="0" dirty="0"/>
              <a:t> immer mehr und mit jedem neuen Zyklus ist nicht mehr erkennbar, welche Zusatzstoffe alle in dem Kunststoff enthalten sind.</a:t>
            </a:r>
          </a:p>
          <a:p>
            <a:pPr marL="185715" indent="-185715">
              <a:buFontTx/>
              <a:buChar char="-"/>
            </a:pPr>
            <a:r>
              <a:rPr lang="de-DE" b="0" baseline="0" dirty="0"/>
              <a:t>Konstante Stoffströme: für die Verarbeiter ist es sehr wichtig planen zu können. Dafür müssen sie genau wissen wie viele Mengen zu welcher Qualität es wann gibt. Das Ist bei </a:t>
            </a:r>
            <a:r>
              <a:rPr lang="de-DE" b="0" baseline="0" dirty="0" err="1"/>
              <a:t>Rezyklaten</a:t>
            </a:r>
            <a:r>
              <a:rPr lang="de-DE" b="0" baseline="0" dirty="0"/>
              <a:t> noch sehr unsicher, weil der Markt noch nicht so stark ausgebaut ist, wie für konventionelle Kunststoffe. </a:t>
            </a:r>
          </a:p>
          <a:p>
            <a:endParaRPr lang="de-DE" b="0" baseline="0" dirty="0"/>
          </a:p>
          <a:p>
            <a:r>
              <a:rPr lang="de-DE" b="0" baseline="0" dirty="0"/>
              <a:t>Anlagen die Kunststoffe verarbeiten sind sehr präzise Anlagen und reagieren sehr sensibel auf Störstoffe wie Verunreinigungen, andere Kunststoffe, Additive, Farben</a:t>
            </a:r>
          </a:p>
          <a:p>
            <a:pPr marL="185715" indent="-185715">
              <a:buFontTx/>
              <a:buChar char="-"/>
            </a:pPr>
            <a:endParaRPr lang="de-DE" b="0" dirty="0"/>
          </a:p>
        </p:txBody>
      </p:sp>
      <p:sp>
        <p:nvSpPr>
          <p:cNvPr id="4" name="Foliennummernplatzhalter 3"/>
          <p:cNvSpPr>
            <a:spLocks noGrp="1"/>
          </p:cNvSpPr>
          <p:nvPr>
            <p:ph type="sldNum" sz="quarter" idx="10"/>
          </p:nvPr>
        </p:nvSpPr>
        <p:spPr/>
        <p:txBody>
          <a:bodyPr/>
          <a:lstStyle/>
          <a:p>
            <a:fld id="{372A375E-B00E-4463-9858-2360BBE80130}" type="slidenum">
              <a:rPr lang="de-DE" smtClean="0"/>
              <a:t>27</a:t>
            </a:fld>
            <a:endParaRPr lang="de-DE"/>
          </a:p>
        </p:txBody>
      </p:sp>
    </p:spTree>
    <p:extLst>
      <p:ext uri="{BB962C8B-B14F-4D97-AF65-F5344CB8AC3E}">
        <p14:creationId xmlns:p14="http://schemas.microsoft.com/office/powerpoint/2010/main" val="3495249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diesem Video sind die unterschiedlichen</a:t>
            </a:r>
            <a:r>
              <a:rPr lang="de-DE" baseline="0" dirty="0"/>
              <a:t> Schritte in einer Recyclinganlage zu sehen. Diese Anlagen sind riesig und hoch komplex. Die verschiedenen Maschinen sind mit km langen Förderbändern verbunden. Jeder Schritt des Aussortierens eines Stoffes braucht eine eigene Maschine. In jedem Farbsortierungsprozess kann immer nur eine Farbe in einem Schritt heraussortiert werden. </a:t>
            </a:r>
          </a:p>
          <a:p>
            <a:r>
              <a:rPr lang="de-DE" baseline="0" dirty="0"/>
              <a:t> </a:t>
            </a:r>
            <a:endParaRPr lang="de-DE" dirty="0"/>
          </a:p>
          <a:p>
            <a:r>
              <a:rPr lang="de-DE" dirty="0"/>
              <a:t>https://www.youtube.com/watch?v=EvuNJ_yZi3g</a:t>
            </a:r>
          </a:p>
          <a:p>
            <a:endParaRPr lang="de-DE" dirty="0"/>
          </a:p>
          <a:p>
            <a:r>
              <a:rPr lang="de-DE" dirty="0"/>
              <a:t>Sammeln</a:t>
            </a:r>
          </a:p>
          <a:p>
            <a:r>
              <a:rPr lang="de-DE" dirty="0"/>
              <a:t>Trennen 4:20 </a:t>
            </a:r>
            <a:r>
              <a:rPr lang="de-DE" dirty="0" err="1"/>
              <a:t>Luftstoß</a:t>
            </a:r>
            <a:r>
              <a:rPr lang="de-DE" dirty="0"/>
              <a:t>  trennt eine Kunststoffsorte heraus</a:t>
            </a:r>
          </a:p>
          <a:p>
            <a:r>
              <a:rPr lang="de-DE" dirty="0"/>
              <a:t>Zerkleinern 7:30 sortenreine</a:t>
            </a:r>
            <a:r>
              <a:rPr lang="de-DE" baseline="0" dirty="0"/>
              <a:t> Kunststoff-Fraktion wird zerkleinert</a:t>
            </a:r>
            <a:endParaRPr lang="de-DE" dirty="0"/>
          </a:p>
          <a:p>
            <a:r>
              <a:rPr lang="de-DE" dirty="0"/>
              <a:t>Waschen</a:t>
            </a:r>
          </a:p>
          <a:p>
            <a:r>
              <a:rPr lang="de-DE" dirty="0"/>
              <a:t>Trennung</a:t>
            </a:r>
            <a:r>
              <a:rPr lang="de-DE" baseline="0" dirty="0"/>
              <a:t> nach Farbe </a:t>
            </a:r>
            <a:r>
              <a:rPr lang="de-DE" dirty="0"/>
              <a:t>8:24 </a:t>
            </a:r>
          </a:p>
          <a:p>
            <a:r>
              <a:rPr lang="de-DE" dirty="0"/>
              <a:t>Aufschmelzen und</a:t>
            </a:r>
            <a:r>
              <a:rPr lang="de-DE" baseline="0" dirty="0"/>
              <a:t> </a:t>
            </a:r>
            <a:r>
              <a:rPr lang="de-DE" dirty="0"/>
              <a:t>Extrudieren</a:t>
            </a:r>
            <a:r>
              <a:rPr lang="de-DE" baseline="0" dirty="0"/>
              <a:t> zu Granulat </a:t>
            </a:r>
            <a:r>
              <a:rPr lang="de-DE" dirty="0"/>
              <a:t> 9:40</a:t>
            </a:r>
          </a:p>
          <a:p>
            <a:endParaRPr lang="de-DE" dirty="0"/>
          </a:p>
          <a:p>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28</a:t>
            </a:fld>
            <a:endParaRPr lang="de-DE"/>
          </a:p>
        </p:txBody>
      </p:sp>
    </p:spTree>
    <p:extLst>
      <p:ext uri="{BB962C8B-B14F-4D97-AF65-F5344CB8AC3E}">
        <p14:creationId xmlns:p14="http://schemas.microsoft.com/office/powerpoint/2010/main" val="3382786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Viele</a:t>
            </a:r>
            <a:r>
              <a:rPr lang="de-DE" baseline="0" dirty="0"/>
              <a:t> verschiedene Hersteller setzten bereits </a:t>
            </a:r>
            <a:r>
              <a:rPr lang="de-DE" baseline="0" dirty="0" err="1"/>
              <a:t>Rezyklate</a:t>
            </a:r>
            <a:r>
              <a:rPr lang="de-DE" baseline="0" dirty="0"/>
              <a:t> in ihren Produkten ein.</a:t>
            </a:r>
          </a:p>
          <a:p>
            <a:r>
              <a:rPr lang="de-DE" baseline="0" dirty="0"/>
              <a:t>Frosch beispielsweise würde gerne alle Produktverpackungen mit </a:t>
            </a:r>
            <a:r>
              <a:rPr lang="de-DE" baseline="0" dirty="0" err="1"/>
              <a:t>Rezyklaten</a:t>
            </a:r>
            <a:r>
              <a:rPr lang="de-DE" baseline="0" dirty="0"/>
              <a:t> ersetzen. Aufgrund der Unsicherheit der Mengen in den Stoffströmen, ist dies jedoch noch nicht möglich.</a:t>
            </a:r>
          </a:p>
          <a:p>
            <a:pPr defTabSz="990478">
              <a:defRPr/>
            </a:pPr>
            <a:r>
              <a:rPr lang="de-DE" baseline="0" dirty="0"/>
              <a:t>Auch die 1,5 l Saskia Wasserflaschen von Lidl werden bereits zu 100 % aus recyceltem PET hergestellt. (https://unternehmen.lidl.de/pressreleases/190429_rezyklat)</a:t>
            </a:r>
          </a:p>
          <a:p>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29</a:t>
            </a:fld>
            <a:endParaRPr lang="de-DE"/>
          </a:p>
        </p:txBody>
      </p:sp>
    </p:spTree>
    <p:extLst>
      <p:ext uri="{BB962C8B-B14F-4D97-AF65-F5344CB8AC3E}">
        <p14:creationId xmlns:p14="http://schemas.microsoft.com/office/powerpoint/2010/main" val="1284374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Diese</a:t>
            </a:r>
            <a:r>
              <a:rPr lang="en-US" dirty="0"/>
              <a:t> </a:t>
            </a:r>
            <a:r>
              <a:rPr lang="en-US" dirty="0" err="1"/>
              <a:t>Folie</a:t>
            </a:r>
            <a:r>
              <a:rPr lang="en-US" dirty="0"/>
              <a:t> </a:t>
            </a:r>
            <a:r>
              <a:rPr lang="en-US" dirty="0" err="1"/>
              <a:t>kann</a:t>
            </a:r>
            <a:r>
              <a:rPr lang="en-US" dirty="0"/>
              <a:t> </a:t>
            </a:r>
            <a:r>
              <a:rPr lang="en-US" dirty="0" err="1"/>
              <a:t>bei</a:t>
            </a:r>
            <a:r>
              <a:rPr lang="en-US" dirty="0"/>
              <a:t> </a:t>
            </a:r>
            <a:r>
              <a:rPr lang="en-US" dirty="0" err="1"/>
              <a:t>Bedarf</a:t>
            </a:r>
            <a:r>
              <a:rPr lang="en-US" dirty="0"/>
              <a:t> </a:t>
            </a:r>
            <a:r>
              <a:rPr lang="en-US" dirty="0" err="1"/>
              <a:t>genutzt</a:t>
            </a:r>
            <a:r>
              <a:rPr lang="en-US" dirty="0"/>
              <a:t> </a:t>
            </a:r>
            <a:r>
              <a:rPr lang="en-US" dirty="0" err="1"/>
              <a:t>werden</a:t>
            </a:r>
            <a:r>
              <a:rPr lang="en-US" dirty="0"/>
              <a:t>, um den </a:t>
            </a:r>
            <a:r>
              <a:rPr lang="en-US" dirty="0" err="1"/>
              <a:t>Aufbau</a:t>
            </a:r>
            <a:r>
              <a:rPr lang="en-US" dirty="0"/>
              <a:t> und die </a:t>
            </a:r>
            <a:r>
              <a:rPr lang="en-US" dirty="0" err="1"/>
              <a:t>damit</a:t>
            </a:r>
            <a:r>
              <a:rPr lang="en-US" dirty="0"/>
              <a:t> </a:t>
            </a:r>
            <a:r>
              <a:rPr lang="en-US" dirty="0" err="1"/>
              <a:t>verschiedenen</a:t>
            </a:r>
            <a:r>
              <a:rPr lang="en-US" dirty="0"/>
              <a:t> </a:t>
            </a:r>
            <a:r>
              <a:rPr lang="en-US" dirty="0" err="1"/>
              <a:t>Eigenschaften</a:t>
            </a:r>
            <a:r>
              <a:rPr lang="en-US" dirty="0"/>
              <a:t> der </a:t>
            </a:r>
            <a:r>
              <a:rPr lang="en-US" dirty="0" err="1"/>
              <a:t>Kunststoffe</a:t>
            </a:r>
            <a:r>
              <a:rPr lang="en-US" baseline="0" dirty="0"/>
              <a:t> </a:t>
            </a:r>
            <a:r>
              <a:rPr lang="en-US" baseline="0" dirty="0" err="1"/>
              <a:t>zu</a:t>
            </a:r>
            <a:r>
              <a:rPr lang="en-US" baseline="0" dirty="0"/>
              <a:t> </a:t>
            </a:r>
            <a:r>
              <a:rPr lang="en-US" baseline="0" dirty="0" err="1"/>
              <a:t>veranschaulichen</a:t>
            </a:r>
            <a:r>
              <a:rPr lang="en-US" baseline="0" dirty="0"/>
              <a:t>.</a:t>
            </a:r>
          </a:p>
          <a:p>
            <a:endParaRPr lang="en-US" baseline="0" dirty="0"/>
          </a:p>
          <a:p>
            <a:r>
              <a:rPr lang="en-US" dirty="0" err="1"/>
              <a:t>Thermoplasten</a:t>
            </a:r>
            <a:r>
              <a:rPr lang="en-US" dirty="0"/>
              <a:t> </a:t>
            </a:r>
            <a:r>
              <a:rPr lang="en-US" dirty="0" err="1"/>
              <a:t>lassen</a:t>
            </a:r>
            <a:r>
              <a:rPr lang="en-US" dirty="0"/>
              <a:t> </a:t>
            </a:r>
            <a:r>
              <a:rPr lang="en-US" dirty="0" err="1"/>
              <a:t>sich</a:t>
            </a:r>
            <a:r>
              <a:rPr lang="en-US" dirty="0"/>
              <a:t> </a:t>
            </a:r>
            <a:r>
              <a:rPr lang="en-US" dirty="0" err="1"/>
              <a:t>bei</a:t>
            </a:r>
            <a:r>
              <a:rPr lang="en-US" dirty="0"/>
              <a:t> </a:t>
            </a:r>
            <a:r>
              <a:rPr lang="en-US" dirty="0" err="1"/>
              <a:t>verhältnismäßig</a:t>
            </a:r>
            <a:r>
              <a:rPr lang="en-US" dirty="0"/>
              <a:t> </a:t>
            </a:r>
            <a:r>
              <a:rPr lang="en-US" dirty="0" err="1"/>
              <a:t>geringen</a:t>
            </a:r>
            <a:r>
              <a:rPr lang="en-US" dirty="0"/>
              <a:t> </a:t>
            </a:r>
            <a:r>
              <a:rPr lang="en-US" dirty="0" err="1"/>
              <a:t>Temeraturen</a:t>
            </a:r>
            <a:r>
              <a:rPr lang="en-US" dirty="0"/>
              <a:t> (ab.100 °C)</a:t>
            </a:r>
            <a:r>
              <a:rPr lang="en-US" baseline="0" dirty="0"/>
              <a:t> </a:t>
            </a:r>
            <a:r>
              <a:rPr lang="en-US" baseline="0" dirty="0" err="1"/>
              <a:t>verformen</a:t>
            </a:r>
            <a:r>
              <a:rPr lang="en-US" baseline="0" dirty="0"/>
              <a:t>, da </a:t>
            </a:r>
            <a:r>
              <a:rPr lang="en-US" baseline="0" dirty="0" err="1"/>
              <a:t>deren</a:t>
            </a:r>
            <a:r>
              <a:rPr lang="en-US" baseline="0" dirty="0"/>
              <a:t> </a:t>
            </a:r>
            <a:r>
              <a:rPr lang="en-US" baseline="0" dirty="0" err="1"/>
              <a:t>langen</a:t>
            </a:r>
            <a:r>
              <a:rPr lang="en-US" baseline="0" dirty="0"/>
              <a:t> </a:t>
            </a:r>
            <a:r>
              <a:rPr lang="en-US" baseline="0" dirty="0" err="1"/>
              <a:t>Molekülketten</a:t>
            </a:r>
            <a:r>
              <a:rPr lang="en-US" baseline="0" dirty="0"/>
              <a:t> so gut </a:t>
            </a:r>
            <a:r>
              <a:rPr lang="en-US" baseline="0" dirty="0" err="1"/>
              <a:t>wie</a:t>
            </a:r>
            <a:r>
              <a:rPr lang="en-US" baseline="0" dirty="0"/>
              <a:t> </a:t>
            </a:r>
            <a:r>
              <a:rPr lang="en-US" baseline="0" dirty="0" err="1"/>
              <a:t>keine</a:t>
            </a:r>
            <a:r>
              <a:rPr lang="en-US" baseline="0" dirty="0"/>
              <a:t> </a:t>
            </a:r>
            <a:r>
              <a:rPr lang="en-US" baseline="0" dirty="0" err="1"/>
              <a:t>Verbindungen</a:t>
            </a:r>
            <a:r>
              <a:rPr lang="en-US" baseline="0" dirty="0"/>
              <a:t> </a:t>
            </a:r>
            <a:r>
              <a:rPr lang="en-US" baseline="0" dirty="0" err="1"/>
              <a:t>untereinander</a:t>
            </a:r>
            <a:r>
              <a:rPr lang="en-US" baseline="0" dirty="0"/>
              <a:t> </a:t>
            </a:r>
            <a:r>
              <a:rPr lang="en-US" baseline="0" dirty="0" err="1"/>
              <a:t>haben</a:t>
            </a:r>
            <a:r>
              <a:rPr lang="en-US" baseline="0" dirty="0"/>
              <a:t>. Die </a:t>
            </a:r>
            <a:r>
              <a:rPr lang="en-US" baseline="0" dirty="0" err="1"/>
              <a:t>steigenden</a:t>
            </a:r>
            <a:r>
              <a:rPr lang="en-US" baseline="0" dirty="0"/>
              <a:t> </a:t>
            </a:r>
            <a:r>
              <a:rPr lang="en-US" baseline="0" dirty="0" err="1"/>
              <a:t>Temperaturen</a:t>
            </a:r>
            <a:r>
              <a:rPr lang="en-US" baseline="0" dirty="0"/>
              <a:t> (</a:t>
            </a:r>
            <a:r>
              <a:rPr lang="en-US" baseline="0" dirty="0" err="1"/>
              <a:t>thermische</a:t>
            </a:r>
            <a:r>
              <a:rPr lang="en-US" baseline="0" dirty="0"/>
              <a:t> </a:t>
            </a:r>
            <a:r>
              <a:rPr lang="en-US" baseline="0" dirty="0" err="1"/>
              <a:t>Energie</a:t>
            </a:r>
            <a:r>
              <a:rPr lang="en-US" baseline="0" dirty="0"/>
              <a:t>) </a:t>
            </a:r>
            <a:r>
              <a:rPr lang="en-US" baseline="0" dirty="0" err="1"/>
              <a:t>ermöglichen</a:t>
            </a:r>
            <a:r>
              <a:rPr lang="en-US" baseline="0" dirty="0"/>
              <a:t>, </a:t>
            </a:r>
            <a:r>
              <a:rPr lang="en-US" baseline="0" dirty="0" err="1"/>
              <a:t>dass</a:t>
            </a:r>
            <a:r>
              <a:rPr lang="en-US" baseline="0" dirty="0"/>
              <a:t> </a:t>
            </a:r>
            <a:r>
              <a:rPr lang="en-US" baseline="0" dirty="0" err="1"/>
              <a:t>sich</a:t>
            </a:r>
            <a:r>
              <a:rPr lang="en-US" baseline="0" dirty="0"/>
              <a:t> die </a:t>
            </a:r>
            <a:r>
              <a:rPr lang="en-US" baseline="0" dirty="0" err="1"/>
              <a:t>Molekülketten</a:t>
            </a:r>
            <a:r>
              <a:rPr lang="en-US" baseline="0" dirty="0"/>
              <a:t> </a:t>
            </a:r>
            <a:r>
              <a:rPr lang="en-US" baseline="0" dirty="0" err="1"/>
              <a:t>untereinander</a:t>
            </a:r>
            <a:r>
              <a:rPr lang="en-US" baseline="0" dirty="0"/>
              <a:t> </a:t>
            </a:r>
            <a:r>
              <a:rPr lang="en-US" baseline="0" dirty="0" err="1"/>
              <a:t>Bewegen</a:t>
            </a:r>
            <a:r>
              <a:rPr lang="en-US" baseline="0" dirty="0"/>
              <a:t> </a:t>
            </a:r>
            <a:r>
              <a:rPr lang="en-US" baseline="0" dirty="0" err="1"/>
              <a:t>können</a:t>
            </a:r>
            <a:r>
              <a:rPr lang="en-US" baseline="0" dirty="0"/>
              <a:t> und der </a:t>
            </a:r>
            <a:r>
              <a:rPr lang="en-US" baseline="0" dirty="0" err="1"/>
              <a:t>Kunststoff</a:t>
            </a:r>
            <a:r>
              <a:rPr lang="en-US" baseline="0" dirty="0"/>
              <a:t> </a:t>
            </a:r>
            <a:r>
              <a:rPr lang="en-US" baseline="0" dirty="0" err="1"/>
              <a:t>sich</a:t>
            </a:r>
            <a:r>
              <a:rPr lang="en-US" baseline="0" dirty="0"/>
              <a:t> </a:t>
            </a:r>
            <a:r>
              <a:rPr lang="en-US" baseline="0" dirty="0" err="1"/>
              <a:t>verformen</a:t>
            </a:r>
            <a:r>
              <a:rPr lang="en-US" baseline="0" dirty="0"/>
              <a:t> </a:t>
            </a:r>
            <a:r>
              <a:rPr lang="en-US" baseline="0" dirty="0" err="1"/>
              <a:t>lässt</a:t>
            </a:r>
            <a:r>
              <a:rPr lang="en-US" baseline="0" dirty="0"/>
              <a:t>. </a:t>
            </a:r>
            <a:r>
              <a:rPr lang="en-US" baseline="0" dirty="0" err="1"/>
              <a:t>Sinken</a:t>
            </a:r>
            <a:r>
              <a:rPr lang="en-US" baseline="0" dirty="0"/>
              <a:t> die </a:t>
            </a:r>
            <a:r>
              <a:rPr lang="en-US" baseline="0" dirty="0" err="1"/>
              <a:t>Temperaturen</a:t>
            </a:r>
            <a:r>
              <a:rPr lang="en-US" baseline="0" dirty="0"/>
              <a:t> </a:t>
            </a:r>
            <a:r>
              <a:rPr lang="en-US" baseline="0" dirty="0" err="1"/>
              <a:t>wieder</a:t>
            </a:r>
            <a:r>
              <a:rPr lang="en-US" baseline="0" dirty="0"/>
              <a:t>, </a:t>
            </a:r>
            <a:r>
              <a:rPr lang="en-US" baseline="0" dirty="0" err="1"/>
              <a:t>können</a:t>
            </a:r>
            <a:r>
              <a:rPr lang="en-US" baseline="0" dirty="0"/>
              <a:t> </a:t>
            </a:r>
            <a:r>
              <a:rPr lang="en-US" baseline="0" dirty="0" err="1"/>
              <a:t>sich</a:t>
            </a:r>
            <a:r>
              <a:rPr lang="en-US" baseline="0" dirty="0"/>
              <a:t> die </a:t>
            </a:r>
            <a:r>
              <a:rPr lang="en-US" baseline="0" dirty="0" err="1"/>
              <a:t>Moleküle</a:t>
            </a:r>
            <a:r>
              <a:rPr lang="en-US" baseline="0" dirty="0"/>
              <a:t> </a:t>
            </a:r>
            <a:r>
              <a:rPr lang="en-US" baseline="0" dirty="0" err="1"/>
              <a:t>weniger</a:t>
            </a:r>
            <a:r>
              <a:rPr lang="en-US" baseline="0" dirty="0"/>
              <a:t> </a:t>
            </a:r>
            <a:r>
              <a:rPr lang="en-US" baseline="0" dirty="0" err="1"/>
              <a:t>Bewegen</a:t>
            </a:r>
            <a:r>
              <a:rPr lang="en-US" baseline="0" dirty="0"/>
              <a:t> und das Material </a:t>
            </a:r>
            <a:r>
              <a:rPr lang="en-US" baseline="0" dirty="0" err="1"/>
              <a:t>erstarrt</a:t>
            </a:r>
            <a:r>
              <a:rPr lang="en-US" baseline="0" dirty="0"/>
              <a:t>.</a:t>
            </a:r>
          </a:p>
          <a:p>
            <a:endParaRPr lang="en-US" baseline="0" dirty="0"/>
          </a:p>
          <a:p>
            <a:r>
              <a:rPr lang="en-US" baseline="0" dirty="0"/>
              <a:t>Die </a:t>
            </a:r>
            <a:r>
              <a:rPr lang="en-US" baseline="0" dirty="0" err="1"/>
              <a:t>Molekülketten</a:t>
            </a:r>
            <a:r>
              <a:rPr lang="en-US" baseline="0" dirty="0"/>
              <a:t> der </a:t>
            </a:r>
            <a:r>
              <a:rPr lang="en-US" baseline="0" dirty="0" err="1"/>
              <a:t>Elastomere</a:t>
            </a:r>
            <a:r>
              <a:rPr lang="en-US" baseline="0" dirty="0"/>
              <a:t> </a:t>
            </a:r>
            <a:r>
              <a:rPr lang="en-US" baseline="0" dirty="0" err="1"/>
              <a:t>haben</a:t>
            </a:r>
            <a:r>
              <a:rPr lang="en-US" baseline="0" dirty="0"/>
              <a:t> </a:t>
            </a:r>
            <a:r>
              <a:rPr lang="en-US" baseline="0" dirty="0" err="1"/>
              <a:t>wenige</a:t>
            </a:r>
            <a:r>
              <a:rPr lang="en-US" baseline="0" dirty="0"/>
              <a:t> </a:t>
            </a:r>
            <a:r>
              <a:rPr lang="en-US" baseline="0" dirty="0" err="1"/>
              <a:t>Verbingungen</a:t>
            </a:r>
            <a:r>
              <a:rPr lang="en-US" baseline="0" dirty="0"/>
              <a:t> </a:t>
            </a:r>
            <a:r>
              <a:rPr lang="en-US" baseline="0" dirty="0" err="1"/>
              <a:t>untereinander</a:t>
            </a:r>
            <a:r>
              <a:rPr lang="en-US" baseline="0" dirty="0"/>
              <a:t>. </a:t>
            </a:r>
            <a:r>
              <a:rPr lang="en-US" baseline="0" dirty="0" err="1"/>
              <a:t>Diese</a:t>
            </a:r>
            <a:r>
              <a:rPr lang="en-US" baseline="0" dirty="0"/>
              <a:t> </a:t>
            </a:r>
            <a:r>
              <a:rPr lang="en-US" baseline="0" dirty="0" err="1"/>
              <a:t>wenigen</a:t>
            </a:r>
            <a:r>
              <a:rPr lang="en-US" baseline="0" dirty="0"/>
              <a:t> </a:t>
            </a:r>
            <a:r>
              <a:rPr lang="en-US" baseline="0" dirty="0" err="1"/>
              <a:t>Verbindungen</a:t>
            </a:r>
            <a:r>
              <a:rPr lang="en-US" baseline="0" dirty="0"/>
              <a:t> </a:t>
            </a:r>
            <a:r>
              <a:rPr lang="en-US" baseline="0" dirty="0" err="1"/>
              <a:t>untereinander</a:t>
            </a:r>
            <a:r>
              <a:rPr lang="en-US" baseline="0" dirty="0"/>
              <a:t> </a:t>
            </a:r>
            <a:r>
              <a:rPr lang="en-US" baseline="0" dirty="0" err="1"/>
              <a:t>ermöglichen</a:t>
            </a:r>
            <a:r>
              <a:rPr lang="en-US" baseline="0" dirty="0"/>
              <a:t> </a:t>
            </a:r>
            <a:r>
              <a:rPr lang="en-US" baseline="0" dirty="0" err="1"/>
              <a:t>diesen</a:t>
            </a:r>
            <a:r>
              <a:rPr lang="en-US" baseline="0" dirty="0"/>
              <a:t> </a:t>
            </a:r>
            <a:r>
              <a:rPr lang="en-US" baseline="0" dirty="0" err="1"/>
              <a:t>Kunststoffen</a:t>
            </a:r>
            <a:r>
              <a:rPr lang="en-US" baseline="0" dirty="0"/>
              <a:t>, </a:t>
            </a:r>
            <a:r>
              <a:rPr lang="en-US" baseline="0" dirty="0" err="1"/>
              <a:t>sich</a:t>
            </a:r>
            <a:r>
              <a:rPr lang="en-US" baseline="0" dirty="0"/>
              <a:t> </a:t>
            </a:r>
            <a:r>
              <a:rPr lang="en-US" baseline="0" dirty="0" err="1"/>
              <a:t>bei</a:t>
            </a:r>
            <a:r>
              <a:rPr lang="en-US" baseline="0" dirty="0"/>
              <a:t> </a:t>
            </a:r>
            <a:r>
              <a:rPr lang="en-US" baseline="0" dirty="0" err="1"/>
              <a:t>einer</a:t>
            </a:r>
            <a:r>
              <a:rPr lang="en-US" baseline="0" dirty="0"/>
              <a:t> </a:t>
            </a:r>
            <a:r>
              <a:rPr lang="en-US" baseline="0" dirty="0" err="1"/>
              <a:t>Belastung</a:t>
            </a:r>
            <a:r>
              <a:rPr lang="en-US" baseline="0" dirty="0"/>
              <a:t> </a:t>
            </a:r>
            <a:r>
              <a:rPr lang="en-US" baseline="0" dirty="0" err="1"/>
              <a:t>zu</a:t>
            </a:r>
            <a:r>
              <a:rPr lang="en-US" baseline="0" dirty="0"/>
              <a:t> </a:t>
            </a:r>
            <a:r>
              <a:rPr lang="en-US" baseline="0" dirty="0" err="1"/>
              <a:t>verformen</a:t>
            </a:r>
            <a:r>
              <a:rPr lang="en-US" baseline="0" dirty="0"/>
              <a:t> und </a:t>
            </a:r>
            <a:r>
              <a:rPr lang="en-US" baseline="0" dirty="0" err="1"/>
              <a:t>bei</a:t>
            </a:r>
            <a:r>
              <a:rPr lang="en-US" baseline="0" dirty="0"/>
              <a:t> </a:t>
            </a:r>
            <a:r>
              <a:rPr lang="en-US" baseline="0" dirty="0" err="1"/>
              <a:t>Entlastung</a:t>
            </a:r>
            <a:r>
              <a:rPr lang="en-US" baseline="0" dirty="0"/>
              <a:t> </a:t>
            </a:r>
            <a:r>
              <a:rPr lang="en-US" baseline="0" dirty="0" err="1"/>
              <a:t>wieder</a:t>
            </a:r>
            <a:r>
              <a:rPr lang="en-US" baseline="0" dirty="0"/>
              <a:t> </a:t>
            </a:r>
            <a:r>
              <a:rPr lang="en-US" baseline="0" dirty="0" err="1"/>
              <a:t>zurück</a:t>
            </a:r>
            <a:r>
              <a:rPr lang="en-US" baseline="0" dirty="0"/>
              <a:t> in </a:t>
            </a:r>
            <a:r>
              <a:rPr lang="en-US" baseline="0" dirty="0" err="1"/>
              <a:t>ihre</a:t>
            </a:r>
            <a:r>
              <a:rPr lang="en-US" baseline="0" dirty="0"/>
              <a:t> </a:t>
            </a:r>
            <a:r>
              <a:rPr lang="en-US" baseline="0" dirty="0" err="1"/>
              <a:t>Ausgangsform</a:t>
            </a:r>
            <a:r>
              <a:rPr lang="en-US" baseline="0" dirty="0"/>
              <a:t> </a:t>
            </a:r>
            <a:r>
              <a:rPr lang="en-US" baseline="0" dirty="0" err="1"/>
              <a:t>zu</a:t>
            </a:r>
            <a:r>
              <a:rPr lang="en-US" baseline="0" dirty="0"/>
              <a:t> </a:t>
            </a:r>
            <a:r>
              <a:rPr lang="en-US" baseline="0" dirty="0" err="1"/>
              <a:t>gehen</a:t>
            </a:r>
            <a:r>
              <a:rPr lang="en-US" baseline="0" dirty="0"/>
              <a:t>.</a:t>
            </a:r>
          </a:p>
          <a:p>
            <a:endParaRPr lang="en-US" baseline="0" dirty="0"/>
          </a:p>
          <a:p>
            <a:r>
              <a:rPr lang="en-US" baseline="0" dirty="0"/>
              <a:t>Die </a:t>
            </a:r>
            <a:r>
              <a:rPr lang="en-US" baseline="0" dirty="0" err="1"/>
              <a:t>Molekülketten</a:t>
            </a:r>
            <a:r>
              <a:rPr lang="en-US" baseline="0" dirty="0"/>
              <a:t> der </a:t>
            </a:r>
            <a:r>
              <a:rPr lang="en-US" baseline="0" dirty="0" err="1"/>
              <a:t>Duroplasten</a:t>
            </a:r>
            <a:r>
              <a:rPr lang="en-US" baseline="0" dirty="0"/>
              <a:t> </a:t>
            </a:r>
            <a:r>
              <a:rPr lang="en-US" baseline="0" dirty="0" err="1"/>
              <a:t>sind</a:t>
            </a:r>
            <a:r>
              <a:rPr lang="en-US" baseline="0" dirty="0"/>
              <a:t> </a:t>
            </a:r>
            <a:r>
              <a:rPr lang="en-US" baseline="0" dirty="0" err="1"/>
              <a:t>sehr</a:t>
            </a:r>
            <a:r>
              <a:rPr lang="en-US" baseline="0" dirty="0"/>
              <a:t> </a:t>
            </a:r>
            <a:r>
              <a:rPr lang="en-US" baseline="0" dirty="0" err="1"/>
              <a:t>kurzkettig</a:t>
            </a:r>
            <a:r>
              <a:rPr lang="en-US" baseline="0" dirty="0"/>
              <a:t> und </a:t>
            </a:r>
            <a:r>
              <a:rPr lang="en-US" baseline="0" dirty="0" err="1"/>
              <a:t>haben</a:t>
            </a:r>
            <a:r>
              <a:rPr lang="en-US" baseline="0" dirty="0"/>
              <a:t> </a:t>
            </a:r>
            <a:r>
              <a:rPr lang="en-US" baseline="0" dirty="0" err="1"/>
              <a:t>sehr</a:t>
            </a:r>
            <a:r>
              <a:rPr lang="en-US" baseline="0" dirty="0"/>
              <a:t> </a:t>
            </a:r>
            <a:r>
              <a:rPr lang="en-US" baseline="0" dirty="0" err="1"/>
              <a:t>viele</a:t>
            </a:r>
            <a:r>
              <a:rPr lang="en-US" baseline="0" dirty="0"/>
              <a:t> </a:t>
            </a:r>
            <a:r>
              <a:rPr lang="en-US" baseline="0" dirty="0" err="1"/>
              <a:t>Verbindungen</a:t>
            </a:r>
            <a:r>
              <a:rPr lang="en-US" baseline="0" dirty="0"/>
              <a:t> </a:t>
            </a:r>
            <a:r>
              <a:rPr lang="en-US" baseline="0" dirty="0" err="1"/>
              <a:t>untereinander</a:t>
            </a:r>
            <a:r>
              <a:rPr lang="en-US" baseline="0" dirty="0"/>
              <a:t> und </a:t>
            </a:r>
            <a:r>
              <a:rPr lang="en-US" baseline="0" dirty="0" err="1"/>
              <a:t>sind</a:t>
            </a:r>
            <a:r>
              <a:rPr lang="en-US" baseline="0" dirty="0"/>
              <a:t> </a:t>
            </a:r>
            <a:r>
              <a:rPr lang="en-US" baseline="0" dirty="0" err="1"/>
              <a:t>damit</a:t>
            </a:r>
            <a:r>
              <a:rPr lang="en-US" baseline="0" dirty="0"/>
              <a:t> </a:t>
            </a:r>
            <a:r>
              <a:rPr lang="en-US" baseline="0" dirty="0" err="1"/>
              <a:t>sehr</a:t>
            </a:r>
            <a:r>
              <a:rPr lang="en-US" baseline="0" dirty="0"/>
              <a:t> </a:t>
            </a:r>
            <a:r>
              <a:rPr lang="en-US" baseline="0" dirty="0" err="1"/>
              <a:t>stabil</a:t>
            </a:r>
            <a:r>
              <a:rPr lang="en-US" baseline="0" dirty="0"/>
              <a:t>. Das </a:t>
            </a:r>
            <a:r>
              <a:rPr lang="en-US" baseline="0" dirty="0" err="1"/>
              <a:t>führt</a:t>
            </a:r>
            <a:r>
              <a:rPr lang="en-US" baseline="0" dirty="0"/>
              <a:t> </a:t>
            </a:r>
            <a:r>
              <a:rPr lang="en-US" baseline="0" dirty="0" err="1"/>
              <a:t>dazu</a:t>
            </a:r>
            <a:r>
              <a:rPr lang="en-US" baseline="0" dirty="0"/>
              <a:t>, </a:t>
            </a:r>
            <a:r>
              <a:rPr lang="en-US" baseline="0" dirty="0" err="1"/>
              <a:t>dass</a:t>
            </a:r>
            <a:r>
              <a:rPr lang="en-US" baseline="0" dirty="0"/>
              <a:t> </a:t>
            </a:r>
            <a:r>
              <a:rPr lang="en-US" baseline="0" dirty="0" err="1"/>
              <a:t>diese</a:t>
            </a:r>
            <a:r>
              <a:rPr lang="en-US" baseline="0" dirty="0"/>
              <a:t> </a:t>
            </a:r>
            <a:r>
              <a:rPr lang="en-US" baseline="0" dirty="0" err="1"/>
              <a:t>Kusnstoffe</a:t>
            </a:r>
            <a:r>
              <a:rPr lang="en-US" baseline="0" dirty="0"/>
              <a:t> </a:t>
            </a:r>
            <a:r>
              <a:rPr lang="en-US" baseline="0" dirty="0" err="1"/>
              <a:t>sehr</a:t>
            </a:r>
            <a:r>
              <a:rPr lang="en-US" baseline="0" dirty="0"/>
              <a:t> </a:t>
            </a:r>
            <a:r>
              <a:rPr lang="en-US" baseline="0" dirty="0" err="1"/>
              <a:t>hitze</a:t>
            </a:r>
            <a:r>
              <a:rPr lang="en-US" baseline="0" dirty="0"/>
              <a:t>- und </a:t>
            </a:r>
            <a:r>
              <a:rPr lang="en-US" baseline="0" dirty="0" err="1"/>
              <a:t>formbeständig</a:t>
            </a:r>
            <a:r>
              <a:rPr lang="en-US" baseline="0" dirty="0"/>
              <a:t> </a:t>
            </a:r>
            <a:r>
              <a:rPr lang="en-US" baseline="0" dirty="0" err="1"/>
              <a:t>sind</a:t>
            </a:r>
            <a:r>
              <a:rPr lang="en-US" baseline="0" dirty="0"/>
              <a:t>. </a:t>
            </a:r>
            <a:r>
              <a:rPr lang="en-US" baseline="0" dirty="0" err="1"/>
              <a:t>Bis</a:t>
            </a:r>
            <a:r>
              <a:rPr lang="en-US" baseline="0" dirty="0"/>
              <a:t> </a:t>
            </a:r>
            <a:r>
              <a:rPr lang="en-US" baseline="0" dirty="0" err="1"/>
              <a:t>zu</a:t>
            </a:r>
            <a:r>
              <a:rPr lang="en-US" baseline="0" dirty="0"/>
              <a:t> der </a:t>
            </a:r>
            <a:r>
              <a:rPr lang="en-US" baseline="0" dirty="0" err="1"/>
              <a:t>Zersetzungtemperatur</a:t>
            </a:r>
            <a:r>
              <a:rPr lang="en-US" baseline="0" dirty="0"/>
              <a:t> der </a:t>
            </a:r>
            <a:r>
              <a:rPr lang="en-US" baseline="0" dirty="0" err="1"/>
              <a:t>Kunststoffe</a:t>
            </a:r>
            <a:r>
              <a:rPr lang="en-US" baseline="0" dirty="0"/>
              <a:t> </a:t>
            </a:r>
            <a:r>
              <a:rPr lang="en-US" baseline="0" dirty="0" err="1"/>
              <a:t>behält</a:t>
            </a:r>
            <a:r>
              <a:rPr lang="en-US" baseline="0" dirty="0"/>
              <a:t> der </a:t>
            </a:r>
            <a:r>
              <a:rPr lang="en-US" baseline="0" dirty="0" err="1"/>
              <a:t>Kunststoff</a:t>
            </a:r>
            <a:r>
              <a:rPr lang="en-US" baseline="0" dirty="0"/>
              <a:t> seine </a:t>
            </a:r>
            <a:r>
              <a:rPr lang="en-US" baseline="0" dirty="0" err="1"/>
              <a:t>Eigenschaften</a:t>
            </a:r>
            <a:r>
              <a:rPr lang="en-US" baseline="0" dirty="0"/>
              <a:t> </a:t>
            </a:r>
            <a:r>
              <a:rPr lang="en-US" baseline="0" dirty="0" err="1"/>
              <a:t>bei</a:t>
            </a:r>
            <a:r>
              <a:rPr lang="en-US" baseline="0" dirty="0"/>
              <a:t>.</a:t>
            </a:r>
            <a:endParaRPr lang="en-US" dirty="0"/>
          </a:p>
        </p:txBody>
      </p:sp>
      <p:sp>
        <p:nvSpPr>
          <p:cNvPr id="4" name="Foliennummernplatzhalter 3"/>
          <p:cNvSpPr>
            <a:spLocks noGrp="1"/>
          </p:cNvSpPr>
          <p:nvPr>
            <p:ph type="sldNum" sz="quarter" idx="10"/>
          </p:nvPr>
        </p:nvSpPr>
        <p:spPr/>
        <p:txBody>
          <a:bodyPr/>
          <a:lstStyle/>
          <a:p>
            <a:fld id="{372A375E-B00E-4463-9858-2360BBE80130}" type="slidenum">
              <a:rPr lang="de-DE" smtClean="0"/>
              <a:t>3</a:t>
            </a:fld>
            <a:endParaRPr lang="de-DE"/>
          </a:p>
        </p:txBody>
      </p:sp>
    </p:spTree>
    <p:extLst>
      <p:ext uri="{BB962C8B-B14F-4D97-AF65-F5344CB8AC3E}">
        <p14:creationId xmlns:p14="http://schemas.microsoft.com/office/powerpoint/2010/main" val="2204051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72A375E-B00E-4463-9858-2360BBE80130}" type="slidenum">
              <a:rPr lang="de-DE" smtClean="0"/>
              <a:t>30</a:t>
            </a:fld>
            <a:endParaRPr lang="de-DE"/>
          </a:p>
        </p:txBody>
      </p:sp>
    </p:spTree>
    <p:extLst>
      <p:ext uri="{BB962C8B-B14F-4D97-AF65-F5344CB8AC3E}">
        <p14:creationId xmlns:p14="http://schemas.microsoft.com/office/powerpoint/2010/main" val="1394985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pPr>
            <a:r>
              <a:rPr lang="de-DE" sz="1200" dirty="0">
                <a:latin typeface="Arial" panose="020B0604020202020204" pitchFamily="34" charset="0"/>
                <a:cs typeface="Arial" panose="020B0604020202020204" pitchFamily="34" charset="0"/>
              </a:rPr>
              <a:t>Mögliche Gruppenaufgabe: In Gruppen die Merkmale zu den 4 Arten der Bio-Kunststoffe raussuchen</a:t>
            </a:r>
          </a:p>
        </p:txBody>
      </p:sp>
      <p:sp>
        <p:nvSpPr>
          <p:cNvPr id="4" name="Foliennummernplatzhalter 3"/>
          <p:cNvSpPr>
            <a:spLocks noGrp="1"/>
          </p:cNvSpPr>
          <p:nvPr>
            <p:ph type="sldNum" sz="quarter" idx="10"/>
          </p:nvPr>
        </p:nvSpPr>
        <p:spPr/>
        <p:txBody>
          <a:bodyPr/>
          <a:lstStyle/>
          <a:p>
            <a:fld id="{372A375E-B00E-4463-9858-2360BBE80130}" type="slidenum">
              <a:rPr lang="de-DE" smtClean="0"/>
              <a:t>31</a:t>
            </a:fld>
            <a:endParaRPr lang="de-DE"/>
          </a:p>
        </p:txBody>
      </p:sp>
    </p:spTree>
    <p:extLst>
      <p:ext uri="{BB962C8B-B14F-4D97-AF65-F5344CB8AC3E}">
        <p14:creationId xmlns:p14="http://schemas.microsoft.com/office/powerpoint/2010/main" val="1083730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pPr>
            <a:r>
              <a:rPr lang="de-DE" sz="1200" dirty="0">
                <a:latin typeface="Arial" panose="020B0604020202020204" pitchFamily="34" charset="0"/>
                <a:cs typeface="Arial" panose="020B0604020202020204" pitchFamily="34" charset="0"/>
              </a:rPr>
              <a:t>Woraus sind die Kunststoffe. Sie können aus nachwachsenden Rohstoffen (Holz, Mais…) oder fossilen Rohstoffen (Erdöl) hergestellt werden. Kunststoffe aus nachwachsenden Rohstoffen werden oft auch biobasiert genannt.</a:t>
            </a:r>
          </a:p>
          <a:p>
            <a:pPr>
              <a:lnSpc>
                <a:spcPct val="100000"/>
              </a:lnSpc>
            </a:pPr>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Quellen für biobasierte Kunststoffe:</a:t>
            </a:r>
          </a:p>
          <a:p>
            <a:r>
              <a:rPr lang="de-DE" sz="1200" dirty="0">
                <a:latin typeface="Arial" panose="020B0604020202020204" pitchFamily="34" charset="0"/>
                <a:ea typeface="Times New Roman" panose="02020603050405020304" pitchFamily="18" charset="0"/>
                <a:cs typeface="Arial" panose="020B0604020202020204" pitchFamily="34" charset="0"/>
              </a:rPr>
              <a:t>- </a:t>
            </a:r>
            <a:r>
              <a:rPr lang="de-DE" sz="1200" dirty="0">
                <a:latin typeface="Arial" panose="020B0604020202020204" pitchFamily="34" charset="0"/>
                <a:ea typeface="Times New Roman" panose="02020603050405020304" pitchFamily="18" charset="0"/>
              </a:rPr>
              <a:t>Cellulose und Lignin aus Holz</a:t>
            </a:r>
          </a:p>
          <a:p>
            <a:r>
              <a:rPr lang="de-DE" sz="1200" dirty="0">
                <a:latin typeface="Arial" panose="020B0604020202020204" pitchFamily="34" charset="0"/>
                <a:ea typeface="Times New Roman" panose="02020603050405020304" pitchFamily="18" charset="0"/>
              </a:rPr>
              <a:t>- Stärke aus Mais, Kartoffeln, Weizen</a:t>
            </a:r>
          </a:p>
          <a:p>
            <a:r>
              <a:rPr lang="de-DE" sz="1200" dirty="0">
                <a:latin typeface="Arial" panose="020B0604020202020204" pitchFamily="34" charset="0"/>
                <a:ea typeface="Times New Roman" panose="02020603050405020304" pitchFamily="18" charset="0"/>
              </a:rPr>
              <a:t>- Kohlenhydrate, gewonnen aus der Zuckerrübe oder Zuckerrohr</a:t>
            </a:r>
          </a:p>
          <a:p>
            <a:r>
              <a:rPr lang="de-DE" sz="1200" dirty="0">
                <a:latin typeface="Arial" panose="020B0604020202020204" pitchFamily="34" charset="0"/>
                <a:ea typeface="Times New Roman" panose="02020603050405020304" pitchFamily="18" charset="0"/>
              </a:rPr>
              <a:t>- Öle aus Sonnenblumenkernen, Raps, Soja, Ölpalmen, Kokospalmen</a:t>
            </a:r>
          </a:p>
          <a:p>
            <a:r>
              <a:rPr lang="de-DE" sz="1200" dirty="0">
                <a:latin typeface="Arial" panose="020B0604020202020204" pitchFamily="34" charset="0"/>
                <a:ea typeface="Times New Roman" panose="02020603050405020304" pitchFamily="18" charset="0"/>
              </a:rPr>
              <a:t>Kritik:</a:t>
            </a:r>
          </a:p>
          <a:p>
            <a:r>
              <a:rPr lang="de-DE" sz="1200" dirty="0">
                <a:latin typeface="Arial" panose="020B0604020202020204" pitchFamily="34" charset="0"/>
                <a:ea typeface="Times New Roman" panose="02020603050405020304" pitchFamily="18" charset="0"/>
              </a:rPr>
              <a:t>Für die Gewinnung des biobasierten Kunststoffs werden landwirtschaftliche Flächen für den Anbau von Nahrungsmitteln benötigt </a:t>
            </a:r>
          </a:p>
          <a:p>
            <a:pPr marL="371429" lvl="1"/>
            <a:r>
              <a:rPr lang="de-DE" sz="1200" dirty="0">
                <a:latin typeface="Arial" panose="020B0604020202020204" pitchFamily="34" charset="0"/>
                <a:ea typeface="Times New Roman" panose="02020603050405020304" pitchFamily="18" charset="0"/>
                <a:sym typeface="Wingdings" panose="05000000000000000000" pitchFamily="2" charset="2"/>
              </a:rPr>
              <a:t> folglich: geringerer Ertrag an Nahrungsmitteln</a:t>
            </a:r>
            <a:endParaRPr lang="de-DE" sz="1200" dirty="0">
              <a:latin typeface="Arial" panose="020B0604020202020204" pitchFamily="34" charset="0"/>
              <a:ea typeface="Times New Roman" panose="02020603050405020304" pitchFamily="18" charset="0"/>
            </a:endParaRPr>
          </a:p>
          <a:p>
            <a:pPr marL="371429" lvl="1"/>
            <a:endParaRPr lang="de-DE" sz="1200" dirty="0">
              <a:latin typeface="Arial" panose="020B0604020202020204" pitchFamily="34" charset="0"/>
              <a:ea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p>
        </p:txBody>
      </p:sp>
      <p:sp>
        <p:nvSpPr>
          <p:cNvPr id="4" name="Foliennummernplatzhalter 3"/>
          <p:cNvSpPr>
            <a:spLocks noGrp="1"/>
          </p:cNvSpPr>
          <p:nvPr>
            <p:ph type="sldNum" sz="quarter" idx="10"/>
          </p:nvPr>
        </p:nvSpPr>
        <p:spPr/>
        <p:txBody>
          <a:bodyPr/>
          <a:lstStyle/>
          <a:p>
            <a:fld id="{372A375E-B00E-4463-9858-2360BBE80130}" type="slidenum">
              <a:rPr lang="de-DE" smtClean="0"/>
              <a:t>32</a:t>
            </a:fld>
            <a:endParaRPr lang="de-DE"/>
          </a:p>
        </p:txBody>
      </p:sp>
    </p:spTree>
    <p:extLst>
      <p:ext uri="{BB962C8B-B14F-4D97-AF65-F5344CB8AC3E}">
        <p14:creationId xmlns:p14="http://schemas.microsoft.com/office/powerpoint/2010/main" val="684224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pPr>
            <a:r>
              <a:rPr lang="de-DE" sz="1200" dirty="0">
                <a:latin typeface="Arial" panose="020B0604020202020204" pitchFamily="34" charset="0"/>
                <a:cs typeface="Arial" panose="020B0604020202020204" pitchFamily="34" charset="0"/>
              </a:rPr>
              <a:t>Ein Biokunststoff kann aber auch dadurch definiert sein, dass er biologisch abbaubar ist.</a:t>
            </a:r>
          </a:p>
          <a:p>
            <a:pPr defTabSz="990478">
              <a:defRPr/>
            </a:pPr>
            <a:r>
              <a:rPr lang="de-DE" sz="1200" dirty="0">
                <a:latin typeface="Arial" panose="020B0604020202020204" pitchFamily="34" charset="0"/>
                <a:ea typeface="Arial" panose="020B0604020202020204" pitchFamily="34" charset="0"/>
              </a:rPr>
              <a:t>Beim herstellen des Kunststoffs wir der molekulare Aufbau so beeinfluss, dass der Kunststoff biologisch abbaubar ist oder nicht. Damit wird die biologische Abbaubarkeit bei der Herstellung entschieden und nicht dadurch bestimmt, aus welchem Rohstoff der Kunststoff hergestellt ist. </a:t>
            </a:r>
          </a:p>
          <a:p>
            <a:pPr defTabSz="990478">
              <a:defRPr/>
            </a:pPr>
            <a:endParaRPr lang="de-DE" sz="1200" dirty="0">
              <a:latin typeface="Arial" panose="020B0604020202020204" pitchFamily="34" charset="0"/>
              <a:ea typeface="Arial" panose="020B0604020202020204" pitchFamily="34" charset="0"/>
            </a:endParaRPr>
          </a:p>
          <a:p>
            <a:pPr defTabSz="990478">
              <a:defRPr/>
            </a:pPr>
            <a:r>
              <a:rPr lang="de-DE" sz="1200" dirty="0">
                <a:latin typeface="Arial" panose="020B0604020202020204" pitchFamily="34" charset="0"/>
                <a:ea typeface="Arial" panose="020B0604020202020204" pitchFamily="34" charset="0"/>
              </a:rPr>
              <a:t>Biologisch abbaubar, kompostierbar, biosbasiert</a:t>
            </a:r>
          </a:p>
          <a:p>
            <a:pPr defTabSz="990478">
              <a:defRPr/>
            </a:pPr>
            <a:r>
              <a:rPr lang="de-DE" sz="1200" dirty="0">
                <a:latin typeface="Arial" panose="020B0604020202020204" pitchFamily="34" charset="0"/>
                <a:ea typeface="Arial" panose="020B0604020202020204" pitchFamily="34" charset="0"/>
              </a:rPr>
              <a:t>(https://www.igefa.de/wissenscenter/blog/biologisch-abbaubar-kompostierbar-und-biobasiert#paragraph-3701)</a:t>
            </a:r>
          </a:p>
          <a:p>
            <a:endParaRPr lang="de-DE" sz="1200" dirty="0">
              <a:latin typeface="Arial" panose="020B0604020202020204" pitchFamily="34" charset="0"/>
              <a:cs typeface="Arial" panose="020B0604020202020204" pitchFamily="34" charset="0"/>
            </a:endParaRPr>
          </a:p>
          <a:p>
            <a:pPr defTabSz="990478">
              <a:defRPr/>
            </a:pPr>
            <a:r>
              <a:rPr lang="de-DE" sz="1200" dirty="0"/>
              <a:t>Oft</a:t>
            </a:r>
            <a:r>
              <a:rPr lang="de-DE" sz="1200" baseline="0" dirty="0"/>
              <a:t> ist die Angabe, dass ein Kunststoff biologisch abbaubar ist, unter Laborbedingungen getestet worden. Das sind selten die Bedingungen, die in der Natur vorherrschen, was den theoretischen Zeitwert für die biologische Abbaubarkeit aus dem Labor deutlich verlängern.</a:t>
            </a:r>
            <a:endParaRPr lang="de-DE" sz="1200" dirty="0"/>
          </a:p>
          <a:p>
            <a:r>
              <a:rPr lang="de-DE" sz="1200" dirty="0"/>
              <a:t>Und selbst</a:t>
            </a:r>
            <a:r>
              <a:rPr lang="de-DE" sz="1200" baseline="0" dirty="0"/>
              <a:t> wenn ein Kunststoff biologisch abbaubar ist, kann dies immer noch zu lange dauern, damit z. B. ein Tier nicht daran erstickt oder damit im Magen verhungert.</a:t>
            </a:r>
          </a:p>
          <a:p>
            <a:endParaRPr lang="de-DE" sz="1200" baseline="0" dirty="0"/>
          </a:p>
          <a:p>
            <a:r>
              <a:rPr lang="de-DE" sz="1200" baseline="0" dirty="0"/>
              <a:t>Da die Abbauzeiten von biologisch abbaubaren Kunststoffen immer noch deutlicher höher sind, als die von Biohausmüll, sind auch diese Kunststoffe im gelben Sack zu entsorgen. Landen diese Kunststoffe trotzdem im Biohausmüll, bedeutet das einen großen Aufwand in der Müllaufbereitung, diese wieder heraus zu sortieren. </a:t>
            </a:r>
          </a:p>
          <a:p>
            <a:endParaRPr lang="de-DE" sz="1200" baseline="0" dirty="0"/>
          </a:p>
          <a:p>
            <a:r>
              <a:rPr lang="de-DE" sz="1200" baseline="0" dirty="0"/>
              <a:t>(https://www.umweltbundesamt.de/biobasierte-biologisch-abbaubare-kunststoffe#28-was-besagt-das-prinzip-der-kaskadennutzung)</a:t>
            </a:r>
          </a:p>
        </p:txBody>
      </p:sp>
      <p:sp>
        <p:nvSpPr>
          <p:cNvPr id="4" name="Foliennummernplatzhalter 3"/>
          <p:cNvSpPr>
            <a:spLocks noGrp="1"/>
          </p:cNvSpPr>
          <p:nvPr>
            <p:ph type="sldNum" sz="quarter" idx="10"/>
          </p:nvPr>
        </p:nvSpPr>
        <p:spPr/>
        <p:txBody>
          <a:bodyPr/>
          <a:lstStyle/>
          <a:p>
            <a:fld id="{372A375E-B00E-4463-9858-2360BBE80130}" type="slidenum">
              <a:rPr lang="de-DE" smtClean="0"/>
              <a:t>33</a:t>
            </a:fld>
            <a:endParaRPr lang="de-DE"/>
          </a:p>
        </p:txBody>
      </p:sp>
    </p:spTree>
    <p:extLst>
      <p:ext uri="{BB962C8B-B14F-4D97-AF65-F5344CB8AC3E}">
        <p14:creationId xmlns:p14="http://schemas.microsoft.com/office/powerpoint/2010/main" val="544572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pPr>
            <a:r>
              <a:rPr lang="de-DE" sz="1200" dirty="0"/>
              <a:t>»Biologisch abbaubar« ist eine EU-weite Zertifizierung. Es bedeutet, dass in industriellen Kompostieranlagen nach zwölf Wochen nur 10% Rückstände vorhanden sein dürfen, die größer als zwei Millimeter sind. Ob diese Rückstände anschließend über einen bestimmten Zeitraum oder unter bestimmten Bedingungen abgebaut werden, das wird bisher nicht geprüft und ist deshalb unklar. In einer industriellen Kompostieranlage wird »</a:t>
            </a:r>
            <a:r>
              <a:rPr lang="de-DE" sz="1200" dirty="0" err="1"/>
              <a:t>bio</a:t>
            </a:r>
            <a:r>
              <a:rPr lang="de-DE" sz="1200" dirty="0"/>
              <a:t>«-abbaubares Plastik unter Einfluss von Sauerstoff zu CO2 und Wasser. Additive gibt es auch in diesem Plastik, sie gelangen ebenfalls in den Kompost.</a:t>
            </a:r>
          </a:p>
          <a:p>
            <a:pPr>
              <a:lnSpc>
                <a:spcPct val="100000"/>
              </a:lnSpc>
            </a:pPr>
            <a:endParaRPr lang="de-DE" sz="1200" dirty="0"/>
          </a:p>
          <a:p>
            <a:pPr>
              <a:lnSpc>
                <a:spcPct val="100000"/>
              </a:lnSpc>
            </a:pPr>
            <a:r>
              <a:rPr lang="de-DE" sz="1200" dirty="0"/>
              <a:t>Weiter Infos zum Umgang mit biologisch abbaubaren Kunststoffen finden Sie hier:</a:t>
            </a:r>
          </a:p>
          <a:p>
            <a:pPr>
              <a:lnSpc>
                <a:spcPct val="100000"/>
              </a:lnSpc>
            </a:pPr>
            <a:r>
              <a:rPr lang="de-DE" sz="1200" dirty="0"/>
              <a:t>https://www.umweltbundesamt.de/sites/default/files/medien/421/publikationen/18-07-25_abschlussbericht_bak_final_pb2.pdf</a:t>
            </a:r>
          </a:p>
        </p:txBody>
      </p:sp>
      <p:sp>
        <p:nvSpPr>
          <p:cNvPr id="4" name="Foliennummernplatzhalter 3"/>
          <p:cNvSpPr>
            <a:spLocks noGrp="1"/>
          </p:cNvSpPr>
          <p:nvPr>
            <p:ph type="sldNum" sz="quarter" idx="10"/>
          </p:nvPr>
        </p:nvSpPr>
        <p:spPr/>
        <p:txBody>
          <a:bodyPr/>
          <a:lstStyle/>
          <a:p>
            <a:fld id="{372A375E-B00E-4463-9858-2360BBE80130}" type="slidenum">
              <a:rPr lang="de-DE" smtClean="0"/>
              <a:t>34</a:t>
            </a:fld>
            <a:endParaRPr lang="de-DE"/>
          </a:p>
        </p:txBody>
      </p:sp>
    </p:spTree>
    <p:extLst>
      <p:ext uri="{BB962C8B-B14F-4D97-AF65-F5344CB8AC3E}">
        <p14:creationId xmlns:p14="http://schemas.microsoft.com/office/powerpoint/2010/main" val="2111383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a:t>
            </a:r>
            <a:r>
              <a:rPr lang="de-DE" baseline="0" dirty="0"/>
              <a:t> </a:t>
            </a:r>
            <a:r>
              <a:rPr lang="de-DE" dirty="0"/>
              <a:t>Um den Rohstoff eines biobasierten Müllbeutels zu</a:t>
            </a:r>
            <a:r>
              <a:rPr lang="de-DE" baseline="0" dirty="0"/>
              <a:t> gewinnen, sind viel Feldfrucht, Land und Wasser nötig. Für eine Tonne PLA (Bio-Kunststoff) werden 2,39 t Mais, 0,37 ha Land und 2921 m³ Wasser benötigt.</a:t>
            </a:r>
          </a:p>
          <a:p>
            <a:r>
              <a:rPr lang="de-DE" baseline="0" dirty="0"/>
              <a:t>2. Je nach Material der „Bio“-Kunststoffe kann in der Produktion der Grundmaterialien fossile Energie eingespart werden </a:t>
            </a:r>
          </a:p>
          <a:p>
            <a:r>
              <a:rPr lang="de-DE" dirty="0"/>
              <a:t>3. In der Nutzung unterscheiden</a:t>
            </a:r>
            <a:r>
              <a:rPr lang="de-DE" baseline="0" dirty="0"/>
              <a:t> sich die Müllbeutel nicht</a:t>
            </a:r>
            <a:endParaRPr lang="de-DE" dirty="0"/>
          </a:p>
          <a:p>
            <a:r>
              <a:rPr lang="de-DE" dirty="0"/>
              <a:t>4. Abbau</a:t>
            </a:r>
          </a:p>
          <a:p>
            <a:endParaRPr lang="de-DE" dirty="0"/>
          </a:p>
          <a:p>
            <a:r>
              <a:rPr lang="de-DE" dirty="0"/>
              <a:t>Die</a:t>
            </a:r>
            <a:r>
              <a:rPr lang="de-DE" baseline="0" dirty="0"/>
              <a:t> gesamte Abbildung und noch weitere Infos sind im Plastikatlas 2019 zu finden.</a:t>
            </a:r>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35</a:t>
            </a:fld>
            <a:endParaRPr lang="de-DE"/>
          </a:p>
        </p:txBody>
      </p:sp>
    </p:spTree>
    <p:extLst>
      <p:ext uri="{BB962C8B-B14F-4D97-AF65-F5344CB8AC3E}">
        <p14:creationId xmlns:p14="http://schemas.microsoft.com/office/powerpoint/2010/main" val="682555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a:t>
            </a:r>
            <a:r>
              <a:rPr lang="de-DE" baseline="0" dirty="0"/>
              <a:t> Meer verbleiben auch die Biokunststoffe so lange, dass sie die Tier und Pflanzenwelt massiv stören und schädigen.</a:t>
            </a:r>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36</a:t>
            </a:fld>
            <a:endParaRPr lang="de-DE"/>
          </a:p>
        </p:txBody>
      </p:sp>
    </p:spTree>
    <p:extLst>
      <p:ext uri="{BB962C8B-B14F-4D97-AF65-F5344CB8AC3E}">
        <p14:creationId xmlns:p14="http://schemas.microsoft.com/office/powerpoint/2010/main" val="9395186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als Fließe</a:t>
            </a:r>
            <a:r>
              <a:rPr lang="de-DE" baseline="0" dirty="0"/>
              <a:t> in der Landwirtschaft und im Garten sind sie nicht schnell genug abbaubar, um keinen schade mehr anzurichten.</a:t>
            </a:r>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37</a:t>
            </a:fld>
            <a:endParaRPr lang="de-DE"/>
          </a:p>
        </p:txBody>
      </p:sp>
    </p:spTree>
    <p:extLst>
      <p:ext uri="{BB962C8B-B14F-4D97-AF65-F5344CB8AC3E}">
        <p14:creationId xmlns:p14="http://schemas.microsoft.com/office/powerpoint/2010/main" val="3511230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auf dem Kompost zu Hause herrschen nicht</a:t>
            </a:r>
            <a:r>
              <a:rPr lang="de-DE" baseline="0" dirty="0"/>
              <a:t> die richtige Balance aus Temperaturen, Wasser und Sauerstoff, um die Biokunststoffe gleichschnell wie den Biohausmüll zu zersetzen. Auch hier darf keiner der Biokunststoffe entsorgt werden.</a:t>
            </a:r>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38</a:t>
            </a:fld>
            <a:endParaRPr lang="de-DE"/>
          </a:p>
        </p:txBody>
      </p:sp>
    </p:spTree>
    <p:extLst>
      <p:ext uri="{BB962C8B-B14F-4D97-AF65-F5344CB8AC3E}">
        <p14:creationId xmlns:p14="http://schemas.microsoft.com/office/powerpoint/2010/main" val="9957902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Zurzeit können</a:t>
            </a:r>
            <a:r>
              <a:rPr lang="de-DE" baseline="0" dirty="0"/>
              <a:t> auch industrielle Müllanlagen Biokunststoffe nicht kompostieren, da sie nicht von den konventionellen Kunststoffen zu unterscheiden sind und ihre Abbauzeiten noch deutlich länger als der anderer Bioabfällen sind.</a:t>
            </a:r>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39</a:t>
            </a:fld>
            <a:endParaRPr lang="de-DE"/>
          </a:p>
        </p:txBody>
      </p:sp>
    </p:spTree>
    <p:extLst>
      <p:ext uri="{BB962C8B-B14F-4D97-AF65-F5344CB8AC3E}">
        <p14:creationId xmlns:p14="http://schemas.microsoft.com/office/powerpoint/2010/main" val="1235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Video in der Folie!</a:t>
            </a:r>
            <a:br>
              <a:rPr lang="en-US" dirty="0"/>
            </a:br>
            <a:br>
              <a:rPr lang="en-US" dirty="0"/>
            </a:br>
            <a:r>
              <a:rPr lang="en-US" dirty="0" err="1"/>
              <a:t>Thermoplast</a:t>
            </a:r>
            <a:r>
              <a:rPr lang="en-US" dirty="0"/>
              <a:t>:</a:t>
            </a:r>
            <a:r>
              <a:rPr lang="en-US" baseline="0" dirty="0"/>
              <a:t> </a:t>
            </a:r>
          </a:p>
          <a:p>
            <a:pPr marL="185715" indent="-185715">
              <a:buFontTx/>
              <a:buChar char="-"/>
            </a:pPr>
            <a:r>
              <a:rPr lang="en-US" baseline="0" dirty="0" err="1"/>
              <a:t>bei</a:t>
            </a:r>
            <a:r>
              <a:rPr lang="en-US" baseline="0" dirty="0"/>
              <a:t> </a:t>
            </a:r>
            <a:r>
              <a:rPr lang="en-US" baseline="0" dirty="0" err="1"/>
              <a:t>Wärme</a:t>
            </a:r>
            <a:r>
              <a:rPr lang="en-US" baseline="0" dirty="0"/>
              <a:t> </a:t>
            </a:r>
            <a:r>
              <a:rPr lang="en-US" baseline="0" dirty="0" err="1"/>
              <a:t>verformbar</a:t>
            </a:r>
            <a:r>
              <a:rPr lang="en-US" baseline="0" dirty="0"/>
              <a:t>  (</a:t>
            </a:r>
            <a:r>
              <a:rPr lang="en-US" baseline="0" dirty="0" err="1"/>
              <a:t>Beispiels</a:t>
            </a:r>
            <a:r>
              <a:rPr lang="en-US" baseline="0" dirty="0"/>
              <a:t> für </a:t>
            </a:r>
            <a:r>
              <a:rPr lang="en-US" baseline="0" dirty="0" err="1"/>
              <a:t>Schmelztemperaturen</a:t>
            </a:r>
            <a:r>
              <a:rPr lang="en-US" baseline="0" dirty="0"/>
              <a:t>: PS 90 °C, PP 165 °C, LDPE 105 °C, PA 100 °C, PVC 210 °C)</a:t>
            </a:r>
          </a:p>
          <a:p>
            <a:pPr marL="185715" indent="-185715">
              <a:buFontTx/>
              <a:buChar char="-"/>
            </a:pPr>
            <a:r>
              <a:rPr lang="en-US" baseline="0" dirty="0" err="1"/>
              <a:t>bei</a:t>
            </a:r>
            <a:r>
              <a:rPr lang="en-US" baseline="0" dirty="0"/>
              <a:t> </a:t>
            </a:r>
            <a:r>
              <a:rPr lang="en-US" baseline="0" dirty="0" err="1"/>
              <a:t>erklaten</a:t>
            </a:r>
            <a:r>
              <a:rPr lang="en-US" baseline="0" dirty="0"/>
              <a:t> </a:t>
            </a:r>
            <a:r>
              <a:rPr lang="en-US" baseline="0" dirty="0" err="1"/>
              <a:t>erstarrt</a:t>
            </a:r>
            <a:r>
              <a:rPr lang="en-US" baseline="0" dirty="0"/>
              <a:t> das Material</a:t>
            </a:r>
          </a:p>
          <a:p>
            <a:pPr marL="185715" indent="-185715">
              <a:buFontTx/>
              <a:buChar char="-"/>
            </a:pPr>
            <a:r>
              <a:rPr lang="en-US" baseline="0" dirty="0"/>
              <a:t>In </a:t>
            </a:r>
            <a:r>
              <a:rPr lang="en-US" baseline="0" dirty="0" err="1"/>
              <a:t>dem</a:t>
            </a:r>
            <a:r>
              <a:rPr lang="en-US" baseline="0" dirty="0"/>
              <a:t> Video </a:t>
            </a:r>
            <a:r>
              <a:rPr lang="en-US" baseline="0" dirty="0" err="1"/>
              <a:t>wird</a:t>
            </a:r>
            <a:r>
              <a:rPr lang="en-US" baseline="0" dirty="0"/>
              <a:t> </a:t>
            </a:r>
            <a:r>
              <a:rPr lang="en-US" baseline="0" dirty="0" err="1"/>
              <a:t>kochenendes</a:t>
            </a:r>
            <a:r>
              <a:rPr lang="en-US" baseline="0" dirty="0"/>
              <a:t> </a:t>
            </a:r>
            <a:r>
              <a:rPr lang="en-US" baseline="0" dirty="0" err="1"/>
              <a:t>Wasser</a:t>
            </a:r>
            <a:r>
              <a:rPr lang="en-US" baseline="0" dirty="0"/>
              <a:t> in </a:t>
            </a:r>
            <a:r>
              <a:rPr lang="en-US" baseline="0" dirty="0" err="1"/>
              <a:t>eine</a:t>
            </a:r>
            <a:r>
              <a:rPr lang="en-US" baseline="0" dirty="0"/>
              <a:t> </a:t>
            </a:r>
            <a:r>
              <a:rPr lang="en-US" baseline="0" dirty="0" err="1"/>
              <a:t>handelsübliche</a:t>
            </a:r>
            <a:r>
              <a:rPr lang="en-US" baseline="0" dirty="0"/>
              <a:t> PET-</a:t>
            </a:r>
            <a:r>
              <a:rPr lang="en-US" baseline="0" dirty="0" err="1"/>
              <a:t>Flasche</a:t>
            </a:r>
            <a:r>
              <a:rPr lang="en-US" baseline="0" dirty="0"/>
              <a:t> </a:t>
            </a:r>
            <a:r>
              <a:rPr lang="en-US" baseline="0" dirty="0" err="1"/>
              <a:t>gefüllt</a:t>
            </a:r>
            <a:r>
              <a:rPr lang="en-US" baseline="0" dirty="0"/>
              <a:t>.</a:t>
            </a:r>
          </a:p>
          <a:p>
            <a:pPr marL="680954" lvl="1" indent="-185715">
              <a:buFontTx/>
              <a:buChar char="-"/>
            </a:pPr>
            <a:r>
              <a:rPr lang="en-US" baseline="0" dirty="0"/>
              <a:t>Das </a:t>
            </a:r>
            <a:r>
              <a:rPr lang="en-US" baseline="0" dirty="0" err="1"/>
              <a:t>Nachher</a:t>
            </a:r>
            <a:r>
              <a:rPr lang="en-US" baseline="0" dirty="0"/>
              <a:t> </a:t>
            </a:r>
            <a:r>
              <a:rPr lang="en-US" baseline="0" dirty="0" err="1"/>
              <a:t>Foto</a:t>
            </a:r>
            <a:r>
              <a:rPr lang="en-US" baseline="0" dirty="0"/>
              <a:t> </a:t>
            </a:r>
            <a:r>
              <a:rPr lang="en-US" baseline="0" dirty="0" err="1"/>
              <a:t>zeigt</a:t>
            </a:r>
            <a:r>
              <a:rPr lang="en-US" baseline="0" dirty="0"/>
              <a:t>, </a:t>
            </a:r>
            <a:r>
              <a:rPr lang="en-US" baseline="0" dirty="0" err="1"/>
              <a:t>wie</a:t>
            </a:r>
            <a:r>
              <a:rPr lang="en-US" baseline="0" dirty="0"/>
              <a:t> </a:t>
            </a:r>
            <a:r>
              <a:rPr lang="en-US" baseline="0" dirty="0" err="1"/>
              <a:t>sich</a:t>
            </a:r>
            <a:r>
              <a:rPr lang="en-US" baseline="0" dirty="0"/>
              <a:t> der </a:t>
            </a:r>
            <a:r>
              <a:rPr lang="en-US" baseline="0" dirty="0" err="1"/>
              <a:t>Kunststoff</a:t>
            </a:r>
            <a:r>
              <a:rPr lang="en-US" baseline="0" dirty="0"/>
              <a:t> </a:t>
            </a:r>
            <a:r>
              <a:rPr lang="en-US" baseline="0" dirty="0" err="1"/>
              <a:t>bei</a:t>
            </a:r>
            <a:r>
              <a:rPr lang="en-US" baseline="0" dirty="0"/>
              <a:t> der </a:t>
            </a:r>
            <a:r>
              <a:rPr lang="en-US" baseline="0" dirty="0" err="1"/>
              <a:t>Wärme</a:t>
            </a:r>
            <a:r>
              <a:rPr lang="en-US" baseline="0" dirty="0"/>
              <a:t> </a:t>
            </a:r>
            <a:r>
              <a:rPr lang="en-US" baseline="0" dirty="0" err="1"/>
              <a:t>verändert</a:t>
            </a:r>
            <a:r>
              <a:rPr lang="en-US" baseline="0" dirty="0"/>
              <a:t> hat. </a:t>
            </a:r>
            <a:r>
              <a:rPr lang="en-US" baseline="0" dirty="0" err="1"/>
              <a:t>Danach</a:t>
            </a:r>
            <a:r>
              <a:rPr lang="en-US" baseline="0" dirty="0"/>
              <a:t> </a:t>
            </a:r>
            <a:r>
              <a:rPr lang="en-US" baseline="0" dirty="0" err="1"/>
              <a:t>wäre</a:t>
            </a:r>
            <a:r>
              <a:rPr lang="en-US" baseline="0" dirty="0"/>
              <a:t> die </a:t>
            </a:r>
            <a:r>
              <a:rPr lang="en-US" baseline="0" dirty="0" err="1"/>
              <a:t>Flasche</a:t>
            </a:r>
            <a:r>
              <a:rPr lang="en-US" baseline="0" dirty="0"/>
              <a:t> </a:t>
            </a:r>
            <a:r>
              <a:rPr lang="en-US" baseline="0" dirty="0" err="1"/>
              <a:t>wieder</a:t>
            </a:r>
            <a:r>
              <a:rPr lang="en-US" baseline="0" dirty="0"/>
              <a:t> </a:t>
            </a:r>
            <a:r>
              <a:rPr lang="en-US" baseline="0" dirty="0" err="1"/>
              <a:t>einsatzbereit</a:t>
            </a:r>
            <a:r>
              <a:rPr lang="en-US" baseline="0" dirty="0"/>
              <a:t>, </a:t>
            </a:r>
            <a:r>
              <a:rPr lang="en-US" baseline="0" dirty="0" err="1"/>
              <a:t>aber</a:t>
            </a:r>
            <a:r>
              <a:rPr lang="en-US" baseline="0" dirty="0"/>
              <a:t> </a:t>
            </a:r>
            <a:r>
              <a:rPr lang="en-US" baseline="0" dirty="0" err="1"/>
              <a:t>kleiner</a:t>
            </a:r>
            <a:r>
              <a:rPr lang="en-US" baseline="0" dirty="0"/>
              <a:t>.</a:t>
            </a:r>
          </a:p>
          <a:p>
            <a:pPr marL="185715" indent="-185715">
              <a:buFontTx/>
              <a:buChar char="-"/>
            </a:pPr>
            <a:r>
              <a:rPr lang="en-US" baseline="0" dirty="0" err="1"/>
              <a:t>Dieser</a:t>
            </a:r>
            <a:r>
              <a:rPr lang="en-US" baseline="0" dirty="0"/>
              <a:t> </a:t>
            </a:r>
            <a:r>
              <a:rPr lang="en-US" baseline="0" dirty="0" err="1"/>
              <a:t>Kunststoff</a:t>
            </a:r>
            <a:r>
              <a:rPr lang="en-US" baseline="0" dirty="0"/>
              <a:t> </a:t>
            </a:r>
            <a:r>
              <a:rPr lang="en-US" baseline="0" dirty="0" err="1"/>
              <a:t>ist</a:t>
            </a:r>
            <a:r>
              <a:rPr lang="en-US" baseline="0" dirty="0"/>
              <a:t> für </a:t>
            </a:r>
            <a:r>
              <a:rPr lang="en-US" baseline="0" dirty="0" err="1"/>
              <a:t>jegliche</a:t>
            </a:r>
            <a:r>
              <a:rPr lang="en-US" baseline="0" dirty="0"/>
              <a:t> Art des Recycling gut </a:t>
            </a:r>
            <a:r>
              <a:rPr lang="en-US" baseline="0" dirty="0" err="1"/>
              <a:t>geeignet</a:t>
            </a:r>
            <a:r>
              <a:rPr lang="en-US" baseline="0" dirty="0"/>
              <a:t>, da das Material </a:t>
            </a:r>
            <a:r>
              <a:rPr lang="en-US" baseline="0" dirty="0" err="1"/>
              <a:t>aufgeschmolzen</a:t>
            </a:r>
            <a:r>
              <a:rPr lang="en-US" baseline="0" dirty="0"/>
              <a:t> und </a:t>
            </a:r>
            <a:r>
              <a:rPr lang="en-US" baseline="0" dirty="0" err="1"/>
              <a:t>anschließend</a:t>
            </a:r>
            <a:r>
              <a:rPr lang="en-US" baseline="0" dirty="0"/>
              <a:t> </a:t>
            </a:r>
            <a:r>
              <a:rPr lang="en-US" baseline="0" dirty="0" err="1"/>
              <a:t>wieder</a:t>
            </a:r>
            <a:r>
              <a:rPr lang="en-US" baseline="0" dirty="0"/>
              <a:t> in eine </a:t>
            </a:r>
            <a:r>
              <a:rPr lang="en-US" baseline="0" dirty="0" err="1"/>
              <a:t>neue</a:t>
            </a:r>
            <a:r>
              <a:rPr lang="en-US" baseline="0" dirty="0"/>
              <a:t> Form </a:t>
            </a:r>
            <a:r>
              <a:rPr lang="en-US" baseline="0" dirty="0" err="1"/>
              <a:t>gebracht</a:t>
            </a:r>
            <a:r>
              <a:rPr lang="en-US" baseline="0" dirty="0"/>
              <a:t> warden </a:t>
            </a:r>
            <a:r>
              <a:rPr lang="en-US" baseline="0" dirty="0" err="1"/>
              <a:t>kann</a:t>
            </a:r>
            <a:r>
              <a:rPr lang="en-US" baseline="0" dirty="0"/>
              <a:t> </a:t>
            </a:r>
          </a:p>
          <a:p>
            <a:endParaRPr lang="en-US" baseline="0" dirty="0"/>
          </a:p>
          <a:p>
            <a:r>
              <a:rPr lang="en-US" baseline="0" dirty="0" err="1"/>
              <a:t>Beispiele</a:t>
            </a:r>
            <a:r>
              <a:rPr lang="en-US" baseline="0" dirty="0"/>
              <a:t> Für </a:t>
            </a:r>
            <a:r>
              <a:rPr lang="en-US" baseline="0" dirty="0" err="1"/>
              <a:t>Thermoplasten</a:t>
            </a:r>
            <a:r>
              <a:rPr lang="en-US" baseline="0" dirty="0"/>
              <a:t> in </a:t>
            </a:r>
            <a:r>
              <a:rPr lang="en-US" baseline="0" dirty="0" err="1"/>
              <a:t>unserem</a:t>
            </a:r>
            <a:r>
              <a:rPr lang="en-US" baseline="0" dirty="0"/>
              <a:t> </a:t>
            </a:r>
            <a:r>
              <a:rPr lang="en-US" baseline="0" dirty="0" err="1"/>
              <a:t>Raum</a:t>
            </a:r>
            <a:r>
              <a:rPr lang="en-US" baseline="0" dirty="0"/>
              <a:t> </a:t>
            </a:r>
            <a:r>
              <a:rPr lang="en-US" baseline="0" dirty="0" err="1"/>
              <a:t>sind</a:t>
            </a:r>
            <a:r>
              <a:rPr lang="en-US" baseline="0" dirty="0"/>
              <a:t> </a:t>
            </a:r>
            <a:r>
              <a:rPr lang="en-US" baseline="0" dirty="0" err="1"/>
              <a:t>Trinkflaschen</a:t>
            </a:r>
            <a:r>
              <a:rPr lang="en-US" baseline="0" dirty="0"/>
              <a:t>, </a:t>
            </a:r>
            <a:r>
              <a:rPr lang="en-US" baseline="0" dirty="0" err="1"/>
              <a:t>Verpackungen</a:t>
            </a:r>
            <a:r>
              <a:rPr lang="en-US" baseline="0" dirty="0"/>
              <a:t>, </a:t>
            </a:r>
            <a:r>
              <a:rPr lang="en-US" baseline="0" dirty="0" err="1"/>
              <a:t>Mülleimerbeutel</a:t>
            </a:r>
            <a:r>
              <a:rPr lang="en-US" baseline="0" dirty="0"/>
              <a:t>, </a:t>
            </a:r>
            <a:r>
              <a:rPr lang="en-US" baseline="0" dirty="0" err="1"/>
              <a:t>Mülleimer</a:t>
            </a:r>
            <a:r>
              <a:rPr lang="en-US" baseline="0" dirty="0"/>
              <a:t>?, </a:t>
            </a:r>
            <a:r>
              <a:rPr lang="en-US" baseline="0" dirty="0" err="1"/>
              <a:t>Rucksäcke</a:t>
            </a:r>
            <a:r>
              <a:rPr lang="en-US" baseline="0" dirty="0"/>
              <a:t>, </a:t>
            </a:r>
            <a:r>
              <a:rPr lang="en-US" baseline="0" dirty="0" err="1"/>
              <a:t>Textilien</a:t>
            </a:r>
            <a:r>
              <a:rPr lang="en-US" baseline="0" dirty="0"/>
              <a:t> (das </a:t>
            </a:r>
            <a:r>
              <a:rPr lang="en-US" baseline="0" dirty="0" err="1"/>
              <a:t>wird</a:t>
            </a:r>
            <a:r>
              <a:rPr lang="en-US" baseline="0" dirty="0"/>
              <a:t> </a:t>
            </a:r>
            <a:r>
              <a:rPr lang="en-US" baseline="0" dirty="0" err="1"/>
              <a:t>später</a:t>
            </a:r>
            <a:r>
              <a:rPr lang="en-US" baseline="0" dirty="0"/>
              <a:t> </a:t>
            </a:r>
            <a:r>
              <a:rPr lang="en-US" baseline="0" dirty="0" err="1"/>
              <a:t>noch</a:t>
            </a:r>
            <a:r>
              <a:rPr lang="en-US" baseline="0" dirty="0"/>
              <a:t> eine Rolle </a:t>
            </a:r>
            <a:r>
              <a:rPr lang="en-US" baseline="0" dirty="0" err="1"/>
              <a:t>spielen</a:t>
            </a:r>
            <a:r>
              <a:rPr lang="en-US" baseline="0" dirty="0"/>
              <a:t>), PVC </a:t>
            </a:r>
            <a:r>
              <a:rPr lang="en-US" baseline="0" dirty="0" err="1"/>
              <a:t>Kunststofffenster</a:t>
            </a:r>
            <a:r>
              <a:rPr lang="en-US" baseline="0" dirty="0"/>
              <a:t>?, </a:t>
            </a:r>
          </a:p>
          <a:p>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4</a:t>
            </a:fld>
            <a:endParaRPr lang="de-DE"/>
          </a:p>
        </p:txBody>
      </p:sp>
    </p:spTree>
    <p:extLst>
      <p:ext uri="{BB962C8B-B14F-4D97-AF65-F5344CB8AC3E}">
        <p14:creationId xmlns:p14="http://schemas.microsoft.com/office/powerpoint/2010/main" val="1930455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72A375E-B00E-4463-9858-2360BBE80130}" type="slidenum">
              <a:rPr lang="de-DE" smtClean="0"/>
              <a:t>40</a:t>
            </a:fld>
            <a:endParaRPr lang="de-DE"/>
          </a:p>
        </p:txBody>
      </p:sp>
    </p:spTree>
    <p:extLst>
      <p:ext uri="{BB962C8B-B14F-4D97-AF65-F5344CB8AC3E}">
        <p14:creationId xmlns:p14="http://schemas.microsoft.com/office/powerpoint/2010/main" val="2029836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41</a:t>
            </a:fld>
            <a:endParaRPr lang="de-DE"/>
          </a:p>
        </p:txBody>
      </p:sp>
    </p:spTree>
    <p:extLst>
      <p:ext uri="{BB962C8B-B14F-4D97-AF65-F5344CB8AC3E}">
        <p14:creationId xmlns:p14="http://schemas.microsoft.com/office/powerpoint/2010/main" val="202926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 dieser Stellen können die </a:t>
            </a:r>
            <a:r>
              <a:rPr lang="de-DE" dirty="0" err="1"/>
              <a:t>SchülerInnen</a:t>
            </a:r>
            <a:r>
              <a:rPr lang="de-DE" dirty="0"/>
              <a:t> mitgebrachte Artikel</a:t>
            </a:r>
            <a:r>
              <a:rPr lang="de-DE" baseline="0" dirty="0"/>
              <a:t> zu Thema </a:t>
            </a:r>
            <a:r>
              <a:rPr lang="de-DE" baseline="0" dirty="0" err="1"/>
              <a:t>Reduce</a:t>
            </a:r>
            <a:r>
              <a:rPr lang="de-DE" baseline="0" dirty="0"/>
              <a:t>, Reuse, Recycle sortieren. Auf diesem Wege können die unterschiedlichen Vor- und Nachteile der einzelnen Lösungsansätze diskutiert werden und die breite Möglichkeit im kleinen anzufangen etwas zu ändern.</a:t>
            </a:r>
          </a:p>
          <a:p>
            <a:r>
              <a:rPr lang="de-DE" baseline="0" dirty="0" err="1"/>
              <a:t>Reduce</a:t>
            </a:r>
            <a:r>
              <a:rPr lang="de-DE" baseline="0" dirty="0"/>
              <a:t> ist dabei immer am besten für die Umwelt und mehr Nachhaltigkeit (so wenig neue Artikel kaufen, wie es nur geht. Kleidung sollte im besten Fall so lange wie es nur geht genutzt werden). An zweiter stelle ist das Reuse (Second </a:t>
            </a:r>
            <a:r>
              <a:rPr lang="de-DE" baseline="0" dirty="0" err="1"/>
              <a:t>hand</a:t>
            </a:r>
            <a:r>
              <a:rPr lang="de-DE" baseline="0" dirty="0"/>
              <a:t> Kleidung oder so genannte </a:t>
            </a:r>
            <a:r>
              <a:rPr lang="de-DE" baseline="0" dirty="0" err="1"/>
              <a:t>slow</a:t>
            </a:r>
            <a:r>
              <a:rPr lang="de-DE" baseline="0" dirty="0"/>
              <a:t> </a:t>
            </a:r>
            <a:r>
              <a:rPr lang="de-DE" baseline="0" dirty="0" err="1"/>
              <a:t>fashion</a:t>
            </a:r>
            <a:r>
              <a:rPr lang="de-DE" baseline="0" dirty="0"/>
              <a:t> ). Erst wenn die ersten beiden Strategien erfüllt sind, kommt das Recycling. </a:t>
            </a:r>
            <a:r>
              <a:rPr lang="de-DE" baseline="0" dirty="0" err="1"/>
              <a:t>Bsp</a:t>
            </a:r>
            <a:r>
              <a:rPr lang="de-DE" baseline="0" dirty="0"/>
              <a:t>: Zum Trinken nehme ich immer eine dünne 0,5 l Trinkflasche aus PET. Im festen Fall würde ich natürlich meine Kunststofflaschen mit einer Glasflasche ersetzen. Wenn dies aber nicht geht, dann ist der erste Versuch für mehr </a:t>
            </a:r>
            <a:r>
              <a:rPr lang="de-DE" baseline="0" dirty="0" err="1"/>
              <a:t>Nachhhaltigkeit</a:t>
            </a:r>
            <a:r>
              <a:rPr lang="de-DE" baseline="0" dirty="0"/>
              <a:t> das </a:t>
            </a:r>
            <a:r>
              <a:rPr lang="de-DE" baseline="0" dirty="0" err="1"/>
              <a:t>Reduce</a:t>
            </a:r>
            <a:r>
              <a:rPr lang="de-DE" baseline="0" dirty="0"/>
              <a:t>. Ich versuche also durch eine größere Flasche (1,5 l), allgemein meinen Kunststoffverbrauch durch meine Trinkflasche zu verringern (3x 0,5 l haben nicht den gleichen Kunststoffverbrauche wie eine 1,5 l Flasche). Wenn ich dies Geschafft habe, kann ich diese größere Flasche versuchen so oft es geht wieder zu verwenden. Und die große Flasche, die ich schon so oft genutzt habe, kann anschließend hoffentlich auch recycelt werden.</a:t>
            </a:r>
          </a:p>
          <a:p>
            <a:endParaRPr lang="de-DE" baseline="0" dirty="0"/>
          </a:p>
          <a:p>
            <a:r>
              <a:rPr lang="de-DE" baseline="0" dirty="0"/>
              <a:t>Beispiele:</a:t>
            </a:r>
          </a:p>
          <a:p>
            <a:pPr marL="185715" indent="-185715">
              <a:buFontTx/>
              <a:buChar char="-"/>
            </a:pPr>
            <a:r>
              <a:rPr lang="de-DE" baseline="0" dirty="0"/>
              <a:t>Kaugummi aus nachwachsen Rohstoffen und biologisch abbaubarer Kaumasse (bei </a:t>
            </a:r>
            <a:r>
              <a:rPr lang="de-DE" baseline="0" dirty="0" err="1"/>
              <a:t>dm</a:t>
            </a:r>
            <a:r>
              <a:rPr lang="de-DE" baseline="0" dirty="0"/>
              <a:t> erhältlich)</a:t>
            </a:r>
          </a:p>
          <a:p>
            <a:pPr marL="185715" indent="-185715">
              <a:buFontTx/>
              <a:buChar char="-"/>
            </a:pPr>
            <a:r>
              <a:rPr lang="de-DE" baseline="0" dirty="0"/>
              <a:t>Wachspapier anstatt Alu- und </a:t>
            </a:r>
            <a:r>
              <a:rPr lang="de-DE" baseline="0" dirty="0" err="1"/>
              <a:t>Frishchaltefolie</a:t>
            </a:r>
            <a:endParaRPr lang="de-DE" baseline="0" dirty="0"/>
          </a:p>
          <a:p>
            <a:pPr marL="185715" indent="-185715">
              <a:buFontTx/>
              <a:buChar char="-"/>
            </a:pPr>
            <a:r>
              <a:rPr lang="de-DE" baseline="0" dirty="0"/>
              <a:t>Feste </a:t>
            </a:r>
            <a:r>
              <a:rPr lang="de-DE" baseline="0" dirty="0" err="1"/>
              <a:t>Schampoo</a:t>
            </a:r>
            <a:r>
              <a:rPr lang="de-DE" baseline="0" dirty="0"/>
              <a:t>/Spülung/Creme anstatt aus Plastikflaschen (</a:t>
            </a:r>
            <a:r>
              <a:rPr lang="de-DE" baseline="0" dirty="0" err="1"/>
              <a:t>reduce</a:t>
            </a:r>
            <a:r>
              <a:rPr lang="de-DE" baseline="0" dirty="0"/>
              <a:t>, </a:t>
            </a:r>
            <a:r>
              <a:rPr lang="de-DE" baseline="0" dirty="0" err="1"/>
              <a:t>replace</a:t>
            </a:r>
            <a:r>
              <a:rPr lang="de-DE" baseline="0" dirty="0"/>
              <a:t>)</a:t>
            </a:r>
          </a:p>
          <a:p>
            <a:pPr marL="185715" indent="-185715">
              <a:buFontTx/>
              <a:buChar char="-"/>
            </a:pPr>
            <a:r>
              <a:rPr lang="de-DE" baseline="0" dirty="0"/>
              <a:t>Auf das Symbol achten, dass in den Kosmetika kein Mikroplastik verwendet wurde</a:t>
            </a:r>
          </a:p>
          <a:p>
            <a:pPr marL="185715" indent="-185715">
              <a:buFontTx/>
              <a:buChar char="-"/>
            </a:pPr>
            <a:r>
              <a:rPr lang="de-DE" baseline="0" dirty="0"/>
              <a:t>Dickere PET Flaschen, die wiederverwendet werden (</a:t>
            </a:r>
            <a:r>
              <a:rPr lang="de-DE" baseline="0" dirty="0" err="1"/>
              <a:t>reuse</a:t>
            </a:r>
            <a:r>
              <a:rPr lang="de-DE" baseline="0" dirty="0"/>
              <a:t>)</a:t>
            </a:r>
          </a:p>
          <a:p>
            <a:pPr marL="185715" indent="-185715">
              <a:buFontTx/>
              <a:buChar char="-"/>
            </a:pPr>
            <a:r>
              <a:rPr lang="de-DE" baseline="0" dirty="0"/>
              <a:t>Glasflaschen (</a:t>
            </a:r>
            <a:r>
              <a:rPr lang="de-DE" baseline="0" dirty="0" err="1"/>
              <a:t>reduce</a:t>
            </a:r>
            <a:r>
              <a:rPr lang="de-DE" baseline="0" dirty="0"/>
              <a:t> von Kunststoff)</a:t>
            </a:r>
          </a:p>
          <a:p>
            <a:pPr marL="185715" indent="-185715">
              <a:buFontTx/>
              <a:buChar char="-"/>
            </a:pPr>
            <a:r>
              <a:rPr lang="de-DE" baseline="0" dirty="0"/>
              <a:t>Metallbrotdosen (</a:t>
            </a:r>
            <a:r>
              <a:rPr lang="de-DE" baseline="0" dirty="0" err="1"/>
              <a:t>reduce</a:t>
            </a:r>
            <a:r>
              <a:rPr lang="de-DE" baseline="0" dirty="0"/>
              <a:t>, </a:t>
            </a:r>
            <a:r>
              <a:rPr lang="de-DE" baseline="0" dirty="0" err="1"/>
              <a:t>reuse</a:t>
            </a:r>
            <a:r>
              <a:rPr lang="de-DE" baseline="0" dirty="0"/>
              <a:t>)</a:t>
            </a:r>
          </a:p>
          <a:p>
            <a:pPr marL="185715" indent="-185715">
              <a:buFontTx/>
              <a:buChar char="-"/>
            </a:pPr>
            <a:r>
              <a:rPr lang="de-DE" baseline="0" dirty="0"/>
              <a:t>Joghurtbecher mit dünnerer Wandstärke, aber dafür Karton als Stabilisator </a:t>
            </a:r>
          </a:p>
          <a:p>
            <a:pPr marL="680954" lvl="1" indent="-185715">
              <a:buFontTx/>
              <a:buChar char="-"/>
            </a:pPr>
            <a:r>
              <a:rPr lang="de-DE" baseline="0" dirty="0" err="1"/>
              <a:t>Reduce</a:t>
            </a:r>
            <a:r>
              <a:rPr lang="de-DE" baseline="0" dirty="0"/>
              <a:t>, weil der Kunststoffeinsatz pro Becher reduziert wurde</a:t>
            </a:r>
          </a:p>
          <a:p>
            <a:pPr marL="680954" lvl="1" indent="-185715">
              <a:buFontTx/>
              <a:buChar char="-"/>
            </a:pPr>
            <a:r>
              <a:rPr lang="de-DE" baseline="0" dirty="0"/>
              <a:t>Gut, weil der Kunststoff selbst nicht bedruckt wurde und damit besser für den Recyclingkreislauf geeignet ist</a:t>
            </a:r>
          </a:p>
          <a:p>
            <a:pPr marL="680954" lvl="1" indent="-185715">
              <a:buFontTx/>
              <a:buChar char="-"/>
            </a:pPr>
            <a:r>
              <a:rPr lang="de-DE" baseline="0" dirty="0"/>
              <a:t>Die Pappe kann anschließend auch wiederverwertet werden</a:t>
            </a:r>
          </a:p>
          <a:p>
            <a:pPr marL="680954" lvl="1" indent="-185715">
              <a:buFontTx/>
              <a:buChar char="-"/>
            </a:pPr>
            <a:r>
              <a:rPr lang="de-DE" baseline="0" dirty="0"/>
              <a:t>Wichtig ist es auch, den Alu-Deckel immer vom Becher zu trennen</a:t>
            </a:r>
          </a:p>
          <a:p>
            <a:pPr marL="185715" indent="-185715">
              <a:buFontTx/>
              <a:buChar char="-"/>
            </a:pPr>
            <a:r>
              <a:rPr lang="de-DE" baseline="0" dirty="0" err="1"/>
              <a:t>Kleidung,Taschen</a:t>
            </a:r>
            <a:r>
              <a:rPr lang="de-DE" baseline="0" dirty="0"/>
              <a:t>… aus recycelten Materialien (in den Etiketten steht es manchmal drin)</a:t>
            </a:r>
          </a:p>
          <a:p>
            <a:pPr marL="185715" indent="-185715">
              <a:buFontTx/>
              <a:buChar char="-"/>
            </a:pPr>
            <a:r>
              <a:rPr lang="de-DE" baseline="0" dirty="0"/>
              <a:t>Produkte Frosch die ihre Produkte bereits aus dem gelben Sack herstellen (</a:t>
            </a:r>
            <a:r>
              <a:rPr lang="de-DE" baseline="0" dirty="0" err="1"/>
              <a:t>reduce</a:t>
            </a:r>
            <a:r>
              <a:rPr lang="de-DE" baseline="0" dirty="0"/>
              <a:t> vom fossilen Rohstoffen)</a:t>
            </a:r>
          </a:p>
          <a:p>
            <a:pPr marL="185715" indent="-185715">
              <a:buFontTx/>
              <a:buChar char="-"/>
            </a:pPr>
            <a:r>
              <a:rPr lang="de-DE" baseline="0" dirty="0"/>
              <a:t>Saskia Wasserflaschen werden bereits zu 100 % aus recyceltem PET hergestellt (https://unternehmen.lidl.de/pressreleases/190429_rezyklat)</a:t>
            </a:r>
          </a:p>
          <a:p>
            <a:pPr marL="185715" indent="-185715">
              <a:buFontTx/>
              <a:buChar char="-"/>
            </a:pPr>
            <a:r>
              <a:rPr lang="de-DE" baseline="0" dirty="0"/>
              <a:t>Bio-kunststoffe im Verpackungsbereich (Obs und Gemüse, Bioprodukten in der Kühltheke, Mülleimerbeuteln (</a:t>
            </a:r>
            <a:r>
              <a:rPr lang="de-DE" baseline="0" dirty="0" err="1"/>
              <a:t>reduce</a:t>
            </a:r>
            <a:r>
              <a:rPr lang="de-DE" baseline="0" dirty="0"/>
              <a:t> von fossilen Rohstoffen + ist der Unterschied von biologisch abbaubaren Kunststoffen sichtbar, </a:t>
            </a:r>
            <a:r>
              <a:rPr lang="de-DE" baseline="0" dirty="0" err="1"/>
              <a:t>erfühlbar</a:t>
            </a:r>
            <a:r>
              <a:rPr lang="de-DE" baseline="0" dirty="0"/>
              <a:t>..)</a:t>
            </a:r>
          </a:p>
          <a:p>
            <a:pPr marL="185715" indent="-185715">
              <a:buFontTx/>
              <a:buChar char="-"/>
            </a:pPr>
            <a:r>
              <a:rPr lang="de-DE" baseline="0" dirty="0"/>
              <a:t>Jutebeute anstatt Kunststofftüten (</a:t>
            </a:r>
            <a:r>
              <a:rPr lang="de-DE" baseline="0" dirty="0" err="1"/>
              <a:t>reduce</a:t>
            </a:r>
            <a:r>
              <a:rPr lang="de-DE" baseline="0" dirty="0"/>
              <a:t>)</a:t>
            </a:r>
          </a:p>
          <a:p>
            <a:pPr marL="185715" indent="-185715">
              <a:buFontTx/>
              <a:buChar char="-"/>
            </a:pPr>
            <a:r>
              <a:rPr lang="de-DE" baseline="0" dirty="0" err="1"/>
              <a:t>Uvm</a:t>
            </a:r>
            <a:r>
              <a:rPr lang="de-DE" baseline="0" dirty="0"/>
              <a:t>. .</a:t>
            </a:r>
          </a:p>
          <a:p>
            <a:pPr marL="185715" indent="-185715">
              <a:buFontTx/>
              <a:buChar char="-"/>
            </a:pPr>
            <a:r>
              <a:rPr lang="de-DE" baseline="0" dirty="0"/>
              <a:t>Viele Beispiele finden sich schon in den alltäglichen Supermarktregalen aber schon regelmäßig bei dem oder auch in </a:t>
            </a:r>
            <a:r>
              <a:rPr lang="de-DE" baseline="0" dirty="0" err="1"/>
              <a:t>Unverpacktläden</a:t>
            </a:r>
            <a:endParaRPr lang="de-DE" baseline="0" dirty="0"/>
          </a:p>
          <a:p>
            <a:pPr marL="185715" indent="-185715">
              <a:buFontTx/>
              <a:buChar char="-"/>
            </a:pPr>
            <a:r>
              <a:rPr lang="de-DE" baseline="0" dirty="0"/>
              <a:t>Slow Fashion (https://utopia.de/ratgeber/slow-fashion-ein-konzept-fuer-bessere-mode/) (</a:t>
            </a:r>
            <a:r>
              <a:rPr lang="de-DE" baseline="0" dirty="0" err="1"/>
              <a:t>reduce</a:t>
            </a:r>
            <a:r>
              <a:rPr lang="de-DE" baseline="0" dirty="0"/>
              <a:t>, </a:t>
            </a:r>
            <a:r>
              <a:rPr lang="de-DE" baseline="0" dirty="0" err="1"/>
              <a:t>reuse</a:t>
            </a:r>
            <a:r>
              <a:rPr lang="de-DE" baseline="0" dirty="0"/>
              <a:t>)</a:t>
            </a:r>
          </a:p>
          <a:p>
            <a:pPr marL="185715" indent="-185715">
              <a:buFontTx/>
              <a:buChar char="-"/>
            </a:pPr>
            <a:endParaRPr lang="de-DE" baseline="0" dirty="0"/>
          </a:p>
          <a:p>
            <a:endParaRPr lang="de-DE" baseline="0" dirty="0"/>
          </a:p>
          <a:p>
            <a:r>
              <a:rPr lang="de-DE" baseline="0" dirty="0"/>
              <a:t>Unbedingt sollte mit den SchülerInnen der Unterschied zwischen „aus bis zu 70 %“ und „ aus 70 %“ besprochen werden. Auch das sind wieder Möglichkeiten für </a:t>
            </a:r>
            <a:r>
              <a:rPr lang="de-DE" baseline="0" dirty="0" err="1"/>
              <a:t>Greenwashing</a:t>
            </a:r>
            <a:r>
              <a:rPr lang="de-DE" baseline="0" dirty="0"/>
              <a:t>. Dies kann aber auch Produktionsbedingt sein, wenn die 70 % nicht immer erfüllt sein können, da nicht genügend konstante Stoffströme vorhanden sind. „Aus bis zu …“ Ist daher immer kritisch aber auch nicht immer negativ zu verstehen. Mitdenken. </a:t>
            </a:r>
          </a:p>
          <a:p>
            <a:pPr marL="185715" indent="-185715">
              <a:buFontTx/>
              <a:buChar char="-"/>
            </a:pPr>
            <a:endParaRPr lang="de-DE" baseline="0" dirty="0"/>
          </a:p>
        </p:txBody>
      </p:sp>
      <p:sp>
        <p:nvSpPr>
          <p:cNvPr id="4" name="Foliennummernplatzhalter 3"/>
          <p:cNvSpPr>
            <a:spLocks noGrp="1"/>
          </p:cNvSpPr>
          <p:nvPr>
            <p:ph type="sldNum" sz="quarter" idx="10"/>
          </p:nvPr>
        </p:nvSpPr>
        <p:spPr/>
        <p:txBody>
          <a:bodyPr/>
          <a:lstStyle/>
          <a:p>
            <a:fld id="{372A375E-B00E-4463-9858-2360BBE80130}" type="slidenum">
              <a:rPr lang="de-DE" smtClean="0"/>
              <a:t>42</a:t>
            </a:fld>
            <a:endParaRPr lang="de-DE"/>
          </a:p>
        </p:txBody>
      </p:sp>
    </p:spTree>
    <p:extLst>
      <p:ext uri="{BB962C8B-B14F-4D97-AF65-F5344CB8AC3E}">
        <p14:creationId xmlns:p14="http://schemas.microsoft.com/office/powerpoint/2010/main" val="29205709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Oft sind die Dinge</a:t>
            </a:r>
            <a:r>
              <a:rPr lang="de-DE" baseline="0" dirty="0"/>
              <a:t> natürlich nicht eindeutig zuzuordnen. Sie gehen ineinander über oder eröffnen neue Kategorien.</a:t>
            </a:r>
          </a:p>
          <a:p>
            <a:endParaRPr lang="de-DE" baseline="0" dirty="0"/>
          </a:p>
          <a:p>
            <a:r>
              <a:rPr lang="de-DE" baseline="0" dirty="0"/>
              <a:t>Dabei ist natürlich immer die Gefahr des </a:t>
            </a:r>
            <a:r>
              <a:rPr lang="de-DE" baseline="0" dirty="0" err="1"/>
              <a:t>Greenwashing</a:t>
            </a:r>
            <a:r>
              <a:rPr lang="de-DE" baseline="0" dirty="0"/>
              <a:t>. Gerne schreiben sich große Firmen Label auf die Produkte um den Anschein der Nachhaltigkeit zu erwecken. Wobei manchmal das Nachhaltigste wäre, diese Produkte garn </a:t>
            </a:r>
            <a:r>
              <a:rPr lang="de-DE" baseline="0" dirty="0" err="1"/>
              <a:t>icht</a:t>
            </a:r>
            <a:r>
              <a:rPr lang="de-DE" baseline="0" dirty="0"/>
              <a:t> erst zu konsumieren. </a:t>
            </a:r>
          </a:p>
          <a:p>
            <a:r>
              <a:rPr lang="de-DE" baseline="0" dirty="0"/>
              <a:t>Daher ist und bleibt das A und O für die </a:t>
            </a:r>
            <a:r>
              <a:rPr lang="de-DE" baseline="0" dirty="0" err="1"/>
              <a:t>SchülerInnnen</a:t>
            </a:r>
            <a:r>
              <a:rPr lang="de-DE" baseline="0" dirty="0"/>
              <a:t> genau zu hinterfragen, ob das wirklich Nachhaltiger ist, was auf der Verpackung oder der Website steht. </a:t>
            </a:r>
          </a:p>
        </p:txBody>
      </p:sp>
      <p:sp>
        <p:nvSpPr>
          <p:cNvPr id="4" name="Foliennummernplatzhalter 3"/>
          <p:cNvSpPr>
            <a:spLocks noGrp="1"/>
          </p:cNvSpPr>
          <p:nvPr>
            <p:ph type="sldNum" sz="quarter" idx="10"/>
          </p:nvPr>
        </p:nvSpPr>
        <p:spPr/>
        <p:txBody>
          <a:bodyPr/>
          <a:lstStyle/>
          <a:p>
            <a:fld id="{372A375E-B00E-4463-9858-2360BBE80130}" type="slidenum">
              <a:rPr lang="de-DE" smtClean="0"/>
              <a:t>43</a:t>
            </a:fld>
            <a:endParaRPr lang="de-DE"/>
          </a:p>
        </p:txBody>
      </p:sp>
    </p:spTree>
    <p:extLst>
      <p:ext uri="{BB962C8B-B14F-4D97-AF65-F5344CB8AC3E}">
        <p14:creationId xmlns:p14="http://schemas.microsoft.com/office/powerpoint/2010/main" val="1760260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a:t>
            </a:r>
            <a:r>
              <a:rPr lang="de-DE" baseline="0" dirty="0"/>
              <a:t> könnten einige DIY Praxisarbeiten eingebaut werden:</a:t>
            </a:r>
          </a:p>
          <a:p>
            <a:endParaRPr lang="de-DE" baseline="0" dirty="0"/>
          </a:p>
          <a:p>
            <a:pPr marL="185715" indent="-185715">
              <a:buFontTx/>
              <a:buChar char="-"/>
            </a:pPr>
            <a:r>
              <a:rPr lang="de-DE" baseline="0" dirty="0"/>
              <a:t>Herstellung von Bienenwachstücher als Ersatz von Frischhalte- oder Alufolie (https://nordischgruen.de/wachstuecher-selber-machen/)</a:t>
            </a:r>
          </a:p>
          <a:p>
            <a:pPr marL="185715" indent="-185715">
              <a:buFontTx/>
              <a:buChar char="-"/>
            </a:pPr>
            <a:r>
              <a:rPr lang="de-DE" baseline="0" dirty="0"/>
              <a:t>Herstellung von Body-Pflege (https://nordischgruen.de/feste-bodybutter-selber-machen/)</a:t>
            </a:r>
          </a:p>
          <a:p>
            <a:pPr marL="185715" indent="-185715">
              <a:buFontTx/>
              <a:buChar char="-"/>
            </a:pPr>
            <a:r>
              <a:rPr lang="de-DE" baseline="0" dirty="0" err="1"/>
              <a:t>Uvm</a:t>
            </a:r>
            <a:r>
              <a:rPr lang="de-DE" baseline="0" dirty="0"/>
              <a:t>.</a:t>
            </a:r>
          </a:p>
          <a:p>
            <a:pPr marL="185715" indent="-185715">
              <a:buFontTx/>
              <a:buChar char="-"/>
            </a:pPr>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44</a:t>
            </a:fld>
            <a:endParaRPr lang="de-DE"/>
          </a:p>
        </p:txBody>
      </p:sp>
    </p:spTree>
    <p:extLst>
      <p:ext uri="{BB962C8B-B14F-4D97-AF65-F5344CB8AC3E}">
        <p14:creationId xmlns:p14="http://schemas.microsoft.com/office/powerpoint/2010/main" val="15345364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Nun werden einige</a:t>
            </a:r>
            <a:r>
              <a:rPr lang="de-DE" baseline="0" dirty="0"/>
              <a:t> positive erfolgreiche Projekte zum Thema Nachhaltigkeit und 3D-Druck gezeigt.</a:t>
            </a:r>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45</a:t>
            </a:fld>
            <a:endParaRPr lang="de-DE"/>
          </a:p>
        </p:txBody>
      </p:sp>
    </p:spTree>
    <p:extLst>
      <p:ext uri="{BB962C8B-B14F-4D97-AF65-F5344CB8AC3E}">
        <p14:creationId xmlns:p14="http://schemas.microsoft.com/office/powerpoint/2010/main" val="276221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dirty="0" err="1"/>
              <a:t>Ocean</a:t>
            </a:r>
            <a:r>
              <a:rPr lang="de-DE" dirty="0"/>
              <a:t> </a:t>
            </a:r>
            <a:r>
              <a:rPr lang="de-DE" dirty="0" err="1"/>
              <a:t>Cleanup</a:t>
            </a:r>
            <a:r>
              <a:rPr lang="de-DE" dirty="0"/>
              <a:t> ist eine gemeinnützige Organisation, die Technologien entwickelt und verbreitet, um die Ozeane von Plastik zu befreien. Um dieses Ziel zu erreichen, müssen wir an einer Kombination aus der Schließung der Quellen der Plastikverschmutzung und der Beseitigung dessen arbeiten, was sich bereits im Meer angesammelt hat und nicht von selbst verschwindet. Dieses Ziel bedeutet, dass wir planen, uns selbst aus dem Geschäft zu nehmen - wenn wir dieses Projekt abgeschlossen haben, ist unsere Arbeit getan.</a:t>
            </a:r>
          </a:p>
          <a:p>
            <a:endParaRPr lang="de-DE" dirty="0"/>
          </a:p>
          <a:p>
            <a:r>
              <a:rPr lang="de-DE" dirty="0"/>
              <a:t>https://theoceancleanup.com/</a:t>
            </a:r>
          </a:p>
          <a:p>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46</a:t>
            </a:fld>
            <a:endParaRPr lang="de-DE"/>
          </a:p>
        </p:txBody>
      </p:sp>
    </p:spTree>
    <p:extLst>
      <p:ext uri="{BB962C8B-B14F-4D97-AF65-F5344CB8AC3E}">
        <p14:creationId xmlns:p14="http://schemas.microsoft.com/office/powerpoint/2010/main" val="4345708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Berliner Unternehmen </a:t>
            </a:r>
            <a:r>
              <a:rPr lang="de-DE" dirty="0" err="1">
                <a:hlinkClick r:id="rId3"/>
              </a:rPr>
              <a:t>Pentatonic</a:t>
            </a:r>
            <a:r>
              <a:rPr lang="de-DE" dirty="0"/>
              <a:t> stellt Möbel aus den Dingen her, die wir im Alltag wegschmeißen: Mobiltelefone, Plastikflaschen, Einwegbecher. Vor allem aber alles, was im gelben Sack landet. Daraus entstehen extrem </a:t>
            </a:r>
            <a:r>
              <a:rPr lang="de-DE" dirty="0" err="1"/>
              <a:t>stylische</a:t>
            </a:r>
            <a:r>
              <a:rPr lang="de-DE" dirty="0"/>
              <a:t> Möbel wie Stühle, Tische oder auch Gläser. </a:t>
            </a:r>
          </a:p>
          <a:p>
            <a:endParaRPr lang="de-DE" dirty="0"/>
          </a:p>
          <a:p>
            <a:endParaRPr lang="de-DE" dirty="0"/>
          </a:p>
          <a:p>
            <a:r>
              <a:rPr lang="de-DE" dirty="0"/>
              <a:t>Hinter Blue </a:t>
            </a:r>
            <a:r>
              <a:rPr lang="de-DE" dirty="0" err="1"/>
              <a:t>Maou</a:t>
            </a:r>
            <a:r>
              <a:rPr lang="de-DE" dirty="0"/>
              <a:t> steht die Sportmedizinerin Stefanie </a:t>
            </a:r>
            <a:r>
              <a:rPr lang="de-DE" dirty="0" err="1"/>
              <a:t>Krysta</a:t>
            </a:r>
            <a:r>
              <a:rPr lang="de-DE" dirty="0"/>
              <a:t>, die ihre Badeanzüge, Bikinis und Yoga-Kleidung in Handarbeit herstellt, die aus 100% recycelten Fasern bestehen, deren Herstellung deutlich weniger Wasser und Energie als herkömmliche Fasern verbrauchen. Alle Materialien sind Öko-Tex zertifiziert und werden ausschließlich in Europa hergestellt.</a:t>
            </a:r>
          </a:p>
          <a:p>
            <a:r>
              <a:rPr lang="de-DE" dirty="0"/>
              <a:t>n Handarbeit produzieren Vera Günther und Nora </a:t>
            </a:r>
            <a:r>
              <a:rPr lang="de-DE" dirty="0" err="1"/>
              <a:t>Azzaoui</a:t>
            </a:r>
            <a:r>
              <a:rPr lang="de-DE" dirty="0"/>
              <a:t> mit der Hilfe von Geflüchteten in Berlin Rucksäcke, Bauchtauschen und Shopper aus alten Schlauchbooten, die jede für sich eine eigene Geschichte erzählt. Auf eine einzigartige Weise verknüpft </a:t>
            </a:r>
            <a:r>
              <a:rPr lang="de-DE" dirty="0" err="1">
                <a:hlinkClick r:id="rId4"/>
              </a:rPr>
              <a:t>mimycri</a:t>
            </a:r>
            <a:r>
              <a:rPr lang="de-DE" dirty="0"/>
              <a:t> so Design, </a:t>
            </a:r>
            <a:r>
              <a:rPr lang="de-DE" dirty="0" err="1"/>
              <a:t>Upcycling</a:t>
            </a:r>
            <a:r>
              <a:rPr lang="de-DE" dirty="0"/>
              <a:t> und Schneiderhandwerk mit Umweltschutz und Integration.</a:t>
            </a:r>
          </a:p>
        </p:txBody>
      </p:sp>
      <p:sp>
        <p:nvSpPr>
          <p:cNvPr id="4" name="Foliennummernplatzhalter 3"/>
          <p:cNvSpPr>
            <a:spLocks noGrp="1"/>
          </p:cNvSpPr>
          <p:nvPr>
            <p:ph type="sldNum" sz="quarter" idx="10"/>
          </p:nvPr>
        </p:nvSpPr>
        <p:spPr/>
        <p:txBody>
          <a:bodyPr/>
          <a:lstStyle/>
          <a:p>
            <a:fld id="{372A375E-B00E-4463-9858-2360BBE80130}" type="slidenum">
              <a:rPr lang="de-DE" smtClean="0"/>
              <a:t>47</a:t>
            </a:fld>
            <a:endParaRPr lang="de-DE"/>
          </a:p>
        </p:txBody>
      </p:sp>
    </p:spTree>
    <p:extLst>
      <p:ext uri="{BB962C8B-B14F-4D97-AF65-F5344CB8AC3E}">
        <p14:creationId xmlns:p14="http://schemas.microsoft.com/office/powerpoint/2010/main" val="3707448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Million </a:t>
            </a:r>
            <a:r>
              <a:rPr lang="de-DE" dirty="0" err="1"/>
              <a:t>Waves</a:t>
            </a:r>
            <a:r>
              <a:rPr lang="de-DE" dirty="0"/>
              <a:t> Project druckt Prothesen mit Plastikmüll</a:t>
            </a:r>
          </a:p>
          <a:p>
            <a:endParaRPr lang="de-DE" dirty="0"/>
          </a:p>
          <a:p>
            <a:r>
              <a:rPr lang="de-DE" dirty="0"/>
              <a:t>Das Million </a:t>
            </a:r>
            <a:r>
              <a:rPr lang="de-DE" dirty="0" err="1"/>
              <a:t>Waves</a:t>
            </a:r>
            <a:r>
              <a:rPr lang="de-DE" dirty="0"/>
              <a:t> Project hat es sich zum Ziel gemacht,  Kunststoffabfälle in 3D-gedruckte Prothesen zu verwandeln. Somit wird die riesige Menge des Plastiks an Stränden und in den Meeren reduziert und gleichzeitig medizinische Lösungen für Entwicklungsländer angeboten.</a:t>
            </a:r>
          </a:p>
          <a:p>
            <a:endParaRPr lang="de-DE" dirty="0"/>
          </a:p>
          <a:p>
            <a:r>
              <a:rPr lang="de-DE" dirty="0"/>
              <a:t>https://www.3dnatives.com/de/million-waves-project-3d-010220191/#!</a:t>
            </a:r>
          </a:p>
        </p:txBody>
      </p:sp>
      <p:sp>
        <p:nvSpPr>
          <p:cNvPr id="4" name="Foliennummernplatzhalter 3"/>
          <p:cNvSpPr>
            <a:spLocks noGrp="1"/>
          </p:cNvSpPr>
          <p:nvPr>
            <p:ph type="sldNum" sz="quarter" idx="10"/>
          </p:nvPr>
        </p:nvSpPr>
        <p:spPr/>
        <p:txBody>
          <a:bodyPr/>
          <a:lstStyle/>
          <a:p>
            <a:fld id="{372A375E-B00E-4463-9858-2360BBE80130}" type="slidenum">
              <a:rPr lang="de-DE" smtClean="0"/>
              <a:t>48</a:t>
            </a:fld>
            <a:endParaRPr lang="de-DE"/>
          </a:p>
        </p:txBody>
      </p:sp>
    </p:spTree>
    <p:extLst>
      <p:ext uri="{BB962C8B-B14F-4D97-AF65-F5344CB8AC3E}">
        <p14:creationId xmlns:p14="http://schemas.microsoft.com/office/powerpoint/2010/main" val="12137019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effectLst/>
              </a:rPr>
              <a:t>Print </a:t>
            </a:r>
            <a:r>
              <a:rPr lang="de-DE" b="0" dirty="0" err="1">
                <a:effectLst/>
              </a:rPr>
              <a:t>your</a:t>
            </a:r>
            <a:r>
              <a:rPr lang="de-DE" b="0" dirty="0">
                <a:effectLst/>
              </a:rPr>
              <a:t> City! verwendet großformatigen 3D-Druck um Plastikmüll in 3D-gedruckte Möbel für Städte umzuwandeln. So lässt sich der Plastikkreislauf schließen und Menschen vor Ort können sich aktiv in die Stadtgestaltung einbringen. Print </a:t>
            </a:r>
            <a:r>
              <a:rPr lang="de-DE" b="0" dirty="0" err="1">
                <a:effectLst/>
              </a:rPr>
              <a:t>your</a:t>
            </a:r>
            <a:r>
              <a:rPr lang="de-DE" b="0" dirty="0">
                <a:effectLst/>
              </a:rPr>
              <a:t> City! Ist ein Partner von The New </a:t>
            </a:r>
            <a:r>
              <a:rPr lang="de-DE" b="0" dirty="0" err="1">
                <a:effectLst/>
              </a:rPr>
              <a:t>Raw</a:t>
            </a:r>
            <a:r>
              <a:rPr lang="de-DE" b="0" dirty="0">
                <a:effectLst/>
              </a:rPr>
              <a:t> welche das gleiche Projekt zuvor auch schon in Thessaloniki, Griechenland durchführten. Das Programm verbindet das Recycling von Plastik und die Zusammenarbeit von Menschen für die Verschönerung ihrer Städte erfolgreich.</a:t>
            </a:r>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49</a:t>
            </a:fld>
            <a:endParaRPr lang="de-DE"/>
          </a:p>
        </p:txBody>
      </p:sp>
    </p:spTree>
    <p:extLst>
      <p:ext uri="{BB962C8B-B14F-4D97-AF65-F5344CB8AC3E}">
        <p14:creationId xmlns:p14="http://schemas.microsoft.com/office/powerpoint/2010/main" val="236616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Video in der Folie!</a:t>
            </a:r>
            <a:br>
              <a:rPr lang="en-US" dirty="0"/>
            </a:br>
            <a:endParaRPr lang="en-US" dirty="0"/>
          </a:p>
          <a:p>
            <a:pPr marL="185715" indent="-185715">
              <a:buFontTx/>
              <a:buChar char="-"/>
            </a:pPr>
            <a:r>
              <a:rPr lang="en-US" dirty="0" err="1"/>
              <a:t>Elastomere</a:t>
            </a:r>
            <a:r>
              <a:rPr lang="en-US" baseline="0" dirty="0"/>
              <a:t> </a:t>
            </a:r>
            <a:r>
              <a:rPr lang="en-US" baseline="0" dirty="0" err="1"/>
              <a:t>charakterisieren</a:t>
            </a:r>
            <a:r>
              <a:rPr lang="en-US" baseline="0" dirty="0"/>
              <a:t> </a:t>
            </a:r>
            <a:r>
              <a:rPr lang="en-US" baseline="0" dirty="0" err="1"/>
              <a:t>sich</a:t>
            </a:r>
            <a:r>
              <a:rPr lang="en-US" baseline="0" dirty="0"/>
              <a:t> </a:t>
            </a:r>
            <a:r>
              <a:rPr lang="en-US" baseline="0" dirty="0" err="1"/>
              <a:t>durch</a:t>
            </a:r>
            <a:r>
              <a:rPr lang="en-US" baseline="0" dirty="0"/>
              <a:t> </a:t>
            </a:r>
            <a:r>
              <a:rPr lang="en-US" baseline="0" dirty="0" err="1"/>
              <a:t>ihre</a:t>
            </a:r>
            <a:r>
              <a:rPr lang="en-US" baseline="0" dirty="0"/>
              <a:t> </a:t>
            </a:r>
            <a:r>
              <a:rPr lang="en-US" baseline="0" dirty="0" err="1"/>
              <a:t>Verformbarkeit</a:t>
            </a:r>
            <a:r>
              <a:rPr lang="en-US" baseline="0" dirty="0"/>
              <a:t> </a:t>
            </a:r>
            <a:r>
              <a:rPr lang="en-US" baseline="0" dirty="0" err="1"/>
              <a:t>bei</a:t>
            </a:r>
            <a:r>
              <a:rPr lang="en-US" baseline="0" dirty="0"/>
              <a:t> </a:t>
            </a:r>
            <a:r>
              <a:rPr lang="en-US" baseline="0" dirty="0" err="1"/>
              <a:t>einer</a:t>
            </a:r>
            <a:r>
              <a:rPr lang="en-US" baseline="0" dirty="0"/>
              <a:t> </a:t>
            </a:r>
            <a:r>
              <a:rPr lang="en-US" baseline="0" dirty="0" err="1"/>
              <a:t>mechanischen</a:t>
            </a:r>
            <a:r>
              <a:rPr lang="en-US" baseline="0" dirty="0"/>
              <a:t> </a:t>
            </a:r>
            <a:r>
              <a:rPr lang="en-US" baseline="0" dirty="0" err="1"/>
              <a:t>Belastung</a:t>
            </a:r>
            <a:r>
              <a:rPr lang="en-US" baseline="0" dirty="0"/>
              <a:t>. </a:t>
            </a:r>
            <a:r>
              <a:rPr lang="en-US" baseline="0" dirty="0" err="1"/>
              <a:t>Lässt</a:t>
            </a:r>
            <a:r>
              <a:rPr lang="en-US" baseline="0" dirty="0"/>
              <a:t> die </a:t>
            </a:r>
            <a:r>
              <a:rPr lang="en-US" baseline="0" dirty="0" err="1"/>
              <a:t>Belastung</a:t>
            </a:r>
            <a:r>
              <a:rPr lang="en-US" baseline="0" dirty="0"/>
              <a:t> </a:t>
            </a:r>
            <a:r>
              <a:rPr lang="en-US" baseline="0" dirty="0" err="1"/>
              <a:t>nach</a:t>
            </a:r>
            <a:r>
              <a:rPr lang="en-US" baseline="0" dirty="0"/>
              <a:t>, </a:t>
            </a:r>
            <a:r>
              <a:rPr lang="en-US" baseline="0" dirty="0" err="1"/>
              <a:t>geht</a:t>
            </a:r>
            <a:r>
              <a:rPr lang="en-US" baseline="0" dirty="0"/>
              <a:t> der </a:t>
            </a:r>
            <a:r>
              <a:rPr lang="en-US" baseline="0" dirty="0" err="1"/>
              <a:t>Kunststoff</a:t>
            </a:r>
            <a:r>
              <a:rPr lang="en-US" baseline="0" dirty="0"/>
              <a:t> </a:t>
            </a:r>
            <a:r>
              <a:rPr lang="en-US" baseline="0" dirty="0" err="1"/>
              <a:t>wieder</a:t>
            </a:r>
            <a:r>
              <a:rPr lang="en-US" baseline="0" dirty="0"/>
              <a:t> in die </a:t>
            </a:r>
            <a:r>
              <a:rPr lang="en-US" baseline="0" dirty="0" err="1"/>
              <a:t>Ursprungsform</a:t>
            </a:r>
            <a:r>
              <a:rPr lang="en-US" baseline="0" dirty="0"/>
              <a:t> </a:t>
            </a:r>
            <a:r>
              <a:rPr lang="en-US" baseline="0" dirty="0" err="1"/>
              <a:t>zurück</a:t>
            </a:r>
            <a:r>
              <a:rPr lang="en-US" baseline="0" dirty="0"/>
              <a:t>. </a:t>
            </a:r>
            <a:r>
              <a:rPr lang="en-US" baseline="0" dirty="0" err="1"/>
              <a:t>Sie</a:t>
            </a:r>
            <a:r>
              <a:rPr lang="en-US" baseline="0" dirty="0"/>
              <a:t> </a:t>
            </a:r>
            <a:r>
              <a:rPr lang="en-US" baseline="0" dirty="0" err="1"/>
              <a:t>sind</a:t>
            </a:r>
            <a:r>
              <a:rPr lang="en-US" baseline="0" dirty="0"/>
              <a:t> </a:t>
            </a:r>
            <a:r>
              <a:rPr lang="en-US" baseline="0" dirty="0" err="1"/>
              <a:t>formfest</a:t>
            </a:r>
            <a:r>
              <a:rPr lang="en-US" baseline="0" dirty="0"/>
              <a:t>, </a:t>
            </a:r>
            <a:r>
              <a:rPr lang="en-US" baseline="0" dirty="0" err="1"/>
              <a:t>aber</a:t>
            </a:r>
            <a:r>
              <a:rPr lang="en-US" baseline="0" dirty="0"/>
              <a:t> </a:t>
            </a:r>
            <a:r>
              <a:rPr lang="en-US" baseline="0" dirty="0" err="1"/>
              <a:t>elastisch</a:t>
            </a:r>
            <a:r>
              <a:rPr lang="en-US" baseline="0" dirty="0"/>
              <a:t> </a:t>
            </a:r>
            <a:r>
              <a:rPr lang="en-US" baseline="0" dirty="0" err="1"/>
              <a:t>verformbar</a:t>
            </a:r>
            <a:r>
              <a:rPr lang="en-US" baseline="0" dirty="0"/>
              <a:t>.</a:t>
            </a:r>
          </a:p>
          <a:p>
            <a:pPr marL="185715" indent="-185715">
              <a:buFontTx/>
              <a:buChar char="-"/>
            </a:pPr>
            <a:r>
              <a:rPr lang="en-US" baseline="0" dirty="0"/>
              <a:t>Das </a:t>
            </a:r>
            <a:r>
              <a:rPr lang="en-US" baseline="0" dirty="0" err="1"/>
              <a:t>kochende</a:t>
            </a:r>
            <a:r>
              <a:rPr lang="en-US" baseline="0" dirty="0"/>
              <a:t> Wasser hat </a:t>
            </a:r>
            <a:r>
              <a:rPr lang="en-US" baseline="0" dirty="0" err="1"/>
              <a:t>keinen</a:t>
            </a:r>
            <a:r>
              <a:rPr lang="en-US" baseline="0" dirty="0"/>
              <a:t> </a:t>
            </a:r>
            <a:r>
              <a:rPr lang="en-US" baseline="0" dirty="0" err="1"/>
              <a:t>Einfluss</a:t>
            </a:r>
            <a:r>
              <a:rPr lang="en-US" baseline="0" dirty="0"/>
              <a:t> auf die Form des </a:t>
            </a:r>
            <a:r>
              <a:rPr lang="en-US" baseline="0" dirty="0" err="1"/>
              <a:t>Silikonschabers</a:t>
            </a:r>
            <a:endParaRPr lang="en-US" baseline="0" dirty="0"/>
          </a:p>
          <a:p>
            <a:pPr marL="185715" indent="-185715">
              <a:buFontTx/>
              <a:buChar char="-"/>
            </a:pPr>
            <a:r>
              <a:rPr lang="de-DE" dirty="0"/>
              <a:t>Elastomere</a:t>
            </a:r>
            <a:r>
              <a:rPr lang="de-DE" baseline="0" dirty="0"/>
              <a:t> </a:t>
            </a:r>
            <a:r>
              <a:rPr lang="de-DE" dirty="0"/>
              <a:t>lassen sich nicht</a:t>
            </a:r>
            <a:r>
              <a:rPr lang="de-DE" baseline="0" dirty="0"/>
              <a:t> gut werkstofflich recyceln (siehe Folie25)</a:t>
            </a:r>
          </a:p>
          <a:p>
            <a:pPr marL="185715" indent="-185715">
              <a:buFontTx/>
              <a:buChar char="-"/>
            </a:pPr>
            <a:endParaRPr lang="de-DE" baseline="0" dirty="0"/>
          </a:p>
          <a:p>
            <a:r>
              <a:rPr lang="de-DE" baseline="0" dirty="0"/>
              <a:t>Beispiele für Elastomere: Sohlen der Turnschuhe, Dichtungen (an Fenstern), </a:t>
            </a:r>
            <a:r>
              <a:rPr lang="de-DE" baseline="0" dirty="0" err="1"/>
              <a:t>Gummies</a:t>
            </a:r>
            <a:r>
              <a:rPr lang="de-DE" baseline="0" dirty="0"/>
              <a:t>, Reifen,</a:t>
            </a:r>
            <a:endParaRPr lang="de-DE" dirty="0"/>
          </a:p>
        </p:txBody>
      </p:sp>
      <p:sp>
        <p:nvSpPr>
          <p:cNvPr id="4" name="Foliennummernplatzhalter 3"/>
          <p:cNvSpPr>
            <a:spLocks noGrp="1"/>
          </p:cNvSpPr>
          <p:nvPr>
            <p:ph type="sldNum" sz="quarter" idx="10"/>
          </p:nvPr>
        </p:nvSpPr>
        <p:spPr/>
        <p:txBody>
          <a:bodyPr/>
          <a:lstStyle/>
          <a:p>
            <a:fld id="{372A375E-B00E-4463-9858-2360BBE80130}" type="slidenum">
              <a:rPr lang="de-DE" smtClean="0"/>
              <a:t>5</a:t>
            </a:fld>
            <a:endParaRPr lang="de-DE"/>
          </a:p>
        </p:txBody>
      </p:sp>
    </p:spTree>
    <p:extLst>
      <p:ext uri="{BB962C8B-B14F-4D97-AF65-F5344CB8AC3E}">
        <p14:creationId xmlns:p14="http://schemas.microsoft.com/office/powerpoint/2010/main" val="3573691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E017956-8AA1-4CEE-8464-ECE3566AFBC6}" type="slidenum">
              <a:rPr lang="de-DE" smtClean="0"/>
              <a:t>50</a:t>
            </a:fld>
            <a:endParaRPr lang="de-DE"/>
          </a:p>
        </p:txBody>
      </p:sp>
    </p:spTree>
    <p:extLst>
      <p:ext uri="{BB962C8B-B14F-4D97-AF65-F5344CB8AC3E}">
        <p14:creationId xmlns:p14="http://schemas.microsoft.com/office/powerpoint/2010/main" val="2550360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Video in der Folie!</a:t>
            </a:r>
            <a:br>
              <a:rPr lang="en-US" dirty="0"/>
            </a:br>
            <a:endParaRPr lang="en-US" dirty="0"/>
          </a:p>
          <a:p>
            <a:r>
              <a:rPr lang="en-US" dirty="0"/>
              <a:t>- Die </a:t>
            </a:r>
            <a:r>
              <a:rPr lang="en-US" dirty="0" err="1"/>
              <a:t>Duroplasten</a:t>
            </a:r>
            <a:r>
              <a:rPr lang="en-US" dirty="0"/>
              <a:t> </a:t>
            </a:r>
            <a:r>
              <a:rPr lang="en-US" dirty="0" err="1"/>
              <a:t>sind</a:t>
            </a:r>
            <a:r>
              <a:rPr lang="en-US" dirty="0"/>
              <a:t> </a:t>
            </a:r>
            <a:r>
              <a:rPr lang="en-US" dirty="0" err="1"/>
              <a:t>nicht</a:t>
            </a:r>
            <a:r>
              <a:rPr lang="en-US" dirty="0"/>
              <a:t> </a:t>
            </a:r>
            <a:r>
              <a:rPr lang="en-US" dirty="0" err="1"/>
              <a:t>verformbar</a:t>
            </a:r>
            <a:endParaRPr lang="en-US" dirty="0"/>
          </a:p>
          <a:p>
            <a:pPr marL="185715" indent="-185715">
              <a:buFontTx/>
              <a:buChar char="-"/>
            </a:pPr>
            <a:r>
              <a:rPr lang="en-US" dirty="0"/>
              <a:t>Die </a:t>
            </a:r>
            <a:r>
              <a:rPr lang="en-US" dirty="0" err="1"/>
              <a:t>Zersettzungstemperatur</a:t>
            </a:r>
            <a:r>
              <a:rPr lang="en-US" baseline="0" dirty="0"/>
              <a:t> </a:t>
            </a:r>
            <a:r>
              <a:rPr lang="en-US" baseline="0" dirty="0" err="1"/>
              <a:t>ist</a:t>
            </a:r>
            <a:r>
              <a:rPr lang="en-US" baseline="0" dirty="0"/>
              <a:t> </a:t>
            </a:r>
            <a:r>
              <a:rPr lang="en-US" baseline="0" dirty="0" err="1"/>
              <a:t>höher</a:t>
            </a:r>
            <a:r>
              <a:rPr lang="en-US" baseline="0" dirty="0"/>
              <a:t> </a:t>
            </a:r>
            <a:r>
              <a:rPr lang="en-US" baseline="0" dirty="0" err="1"/>
              <a:t>als</a:t>
            </a:r>
            <a:r>
              <a:rPr lang="en-US" baseline="0" dirty="0"/>
              <a:t> die </a:t>
            </a:r>
            <a:r>
              <a:rPr lang="en-US" baseline="0" dirty="0" err="1"/>
              <a:t>Verformungstemperatur</a:t>
            </a:r>
            <a:r>
              <a:rPr lang="en-US" baseline="0" dirty="0"/>
              <a:t>: </a:t>
            </a:r>
            <a:r>
              <a:rPr lang="en-US" baseline="0" dirty="0" err="1"/>
              <a:t>bei</a:t>
            </a:r>
            <a:r>
              <a:rPr lang="en-US" baseline="0" dirty="0"/>
              <a:t> </a:t>
            </a:r>
            <a:r>
              <a:rPr lang="en-US" baseline="0" dirty="0" err="1"/>
              <a:t>stiegender</a:t>
            </a:r>
            <a:r>
              <a:rPr lang="en-US" baseline="0" dirty="0"/>
              <a:t> </a:t>
            </a:r>
            <a:r>
              <a:rPr lang="en-US" baseline="0" dirty="0" err="1"/>
              <a:t>Temperatur</a:t>
            </a:r>
            <a:r>
              <a:rPr lang="en-US" baseline="0" dirty="0"/>
              <a:t> </a:t>
            </a:r>
            <a:r>
              <a:rPr lang="en-US" baseline="0" dirty="0" err="1"/>
              <a:t>geht</a:t>
            </a:r>
            <a:r>
              <a:rPr lang="en-US" baseline="0" dirty="0"/>
              <a:t> der </a:t>
            </a:r>
            <a:r>
              <a:rPr lang="en-US" baseline="0" dirty="0" err="1"/>
              <a:t>Kunststoff</a:t>
            </a:r>
            <a:r>
              <a:rPr lang="en-US" baseline="0" dirty="0"/>
              <a:t> </a:t>
            </a:r>
            <a:r>
              <a:rPr lang="en-US" baseline="0" dirty="0" err="1"/>
              <a:t>eher</a:t>
            </a:r>
            <a:r>
              <a:rPr lang="en-US" baseline="0" dirty="0"/>
              <a:t> kaput, </a:t>
            </a:r>
            <a:r>
              <a:rPr lang="en-US" baseline="0" dirty="0" err="1"/>
              <a:t>als</a:t>
            </a:r>
            <a:r>
              <a:rPr lang="en-US" baseline="0" dirty="0"/>
              <a:t> das </a:t>
            </a:r>
            <a:r>
              <a:rPr lang="en-US" baseline="0" dirty="0" err="1"/>
              <a:t>er</a:t>
            </a:r>
            <a:r>
              <a:rPr lang="en-US" baseline="0" dirty="0"/>
              <a:t> </a:t>
            </a:r>
            <a:r>
              <a:rPr lang="en-US" baseline="0" dirty="0" err="1"/>
              <a:t>sich</a:t>
            </a:r>
            <a:r>
              <a:rPr lang="en-US" baseline="0" dirty="0"/>
              <a:t> </a:t>
            </a:r>
            <a:r>
              <a:rPr lang="en-US" baseline="0" dirty="0" err="1"/>
              <a:t>verformt</a:t>
            </a:r>
            <a:endParaRPr lang="en-US" baseline="0" dirty="0"/>
          </a:p>
          <a:p>
            <a:pPr marL="185715" indent="-185715">
              <a:buFontTx/>
              <a:buChar char="-"/>
            </a:pPr>
            <a:r>
              <a:rPr lang="en-US" baseline="0" dirty="0" err="1"/>
              <a:t>Hitzebeständig</a:t>
            </a:r>
            <a:endParaRPr lang="en-US" baseline="0" dirty="0"/>
          </a:p>
          <a:p>
            <a:pPr marL="680954" lvl="1" indent="-185715">
              <a:buFontTx/>
              <a:buChar char="-"/>
            </a:pPr>
            <a:r>
              <a:rPr lang="en-US" baseline="0" dirty="0" err="1"/>
              <a:t>Daher</a:t>
            </a:r>
            <a:r>
              <a:rPr lang="en-US" baseline="0" dirty="0"/>
              <a:t> </a:t>
            </a:r>
            <a:r>
              <a:rPr lang="en-US" baseline="0" dirty="0" err="1"/>
              <a:t>viel</a:t>
            </a:r>
            <a:r>
              <a:rPr lang="en-US" baseline="0" dirty="0"/>
              <a:t> </a:t>
            </a:r>
            <a:r>
              <a:rPr lang="en-US" baseline="0" dirty="0" err="1"/>
              <a:t>genutzt</a:t>
            </a:r>
            <a:r>
              <a:rPr lang="en-US" baseline="0" dirty="0"/>
              <a:t> </a:t>
            </a:r>
            <a:r>
              <a:rPr lang="en-US" baseline="0" dirty="0" err="1"/>
              <a:t>im</a:t>
            </a:r>
            <a:r>
              <a:rPr lang="en-US" baseline="0" dirty="0"/>
              <a:t> </a:t>
            </a:r>
            <a:r>
              <a:rPr lang="en-US" baseline="0" dirty="0" err="1"/>
              <a:t>Bau</a:t>
            </a:r>
            <a:r>
              <a:rPr lang="en-US" baseline="0" dirty="0"/>
              <a:t>, z. B. </a:t>
            </a:r>
            <a:r>
              <a:rPr lang="en-US" baseline="0" dirty="0" err="1"/>
              <a:t>als</a:t>
            </a:r>
            <a:r>
              <a:rPr lang="en-US" baseline="0" dirty="0"/>
              <a:t> </a:t>
            </a:r>
            <a:r>
              <a:rPr lang="en-US" baseline="0" dirty="0" err="1"/>
              <a:t>Steckdose</a:t>
            </a:r>
            <a:endParaRPr lang="en-US" baseline="0" dirty="0"/>
          </a:p>
          <a:p>
            <a:pPr marL="185715" indent="-185715">
              <a:buFontTx/>
              <a:buChar char="-"/>
            </a:pPr>
            <a:r>
              <a:rPr lang="en-US" baseline="0" dirty="0"/>
              <a:t>Für </a:t>
            </a:r>
            <a:r>
              <a:rPr lang="en-US" baseline="0" dirty="0" err="1"/>
              <a:t>stoffliches</a:t>
            </a:r>
            <a:r>
              <a:rPr lang="en-US" baseline="0" dirty="0"/>
              <a:t> recycling </a:t>
            </a:r>
            <a:r>
              <a:rPr lang="en-US" baseline="0" dirty="0" err="1"/>
              <a:t>ungeeignet</a:t>
            </a:r>
            <a:endParaRPr lang="en-US" baseline="0" dirty="0"/>
          </a:p>
          <a:p>
            <a:pPr marL="185715" indent="-185715">
              <a:buFontTx/>
              <a:buChar char="-"/>
            </a:pPr>
            <a:endParaRPr lang="en-US" baseline="0" dirty="0"/>
          </a:p>
          <a:p>
            <a:r>
              <a:rPr lang="en-US" baseline="0" dirty="0" err="1"/>
              <a:t>Beispiele</a:t>
            </a:r>
            <a:r>
              <a:rPr lang="en-US" baseline="0" dirty="0"/>
              <a:t> für </a:t>
            </a:r>
            <a:r>
              <a:rPr lang="en-US" baseline="0" dirty="0" err="1"/>
              <a:t>Duroplasten</a:t>
            </a:r>
            <a:r>
              <a:rPr lang="en-US" baseline="0" dirty="0"/>
              <a:t>: </a:t>
            </a:r>
            <a:r>
              <a:rPr lang="en-US" baseline="0" dirty="0" err="1"/>
              <a:t>Steckdosen</a:t>
            </a:r>
            <a:r>
              <a:rPr lang="en-US" baseline="0" dirty="0"/>
              <a:t>, </a:t>
            </a:r>
            <a:r>
              <a:rPr lang="en-US" baseline="0" dirty="0" err="1"/>
              <a:t>Topfgriffe</a:t>
            </a:r>
            <a:r>
              <a:rPr lang="en-US" baseline="0" dirty="0"/>
              <a:t>, </a:t>
            </a:r>
            <a:r>
              <a:rPr lang="en-US" baseline="0" dirty="0" err="1"/>
              <a:t>Refletoren</a:t>
            </a:r>
            <a:r>
              <a:rPr lang="en-US" baseline="0" dirty="0"/>
              <a:t> in </a:t>
            </a:r>
            <a:r>
              <a:rPr lang="en-US" baseline="0" dirty="0" err="1"/>
              <a:t>Autoschienwerfern</a:t>
            </a:r>
            <a:r>
              <a:rPr lang="en-US" baseline="0" dirty="0"/>
              <a:t>, </a:t>
            </a:r>
            <a:r>
              <a:rPr lang="en-US" baseline="0" dirty="0" err="1"/>
              <a:t>Schutzhelme</a:t>
            </a:r>
            <a:r>
              <a:rPr lang="en-US" baseline="0" dirty="0"/>
              <a:t>, CFK und GFK (</a:t>
            </a:r>
            <a:r>
              <a:rPr lang="en-US" baseline="0" dirty="0" err="1"/>
              <a:t>Glasfaser</a:t>
            </a:r>
            <a:r>
              <a:rPr lang="en-US" baseline="0" dirty="0"/>
              <a:t>- und </a:t>
            </a:r>
            <a:r>
              <a:rPr lang="en-US" baseline="0" dirty="0" err="1"/>
              <a:t>Kohlefaserverbundstoffe</a:t>
            </a:r>
            <a:r>
              <a:rPr lang="en-US" baseline="0" dirty="0"/>
              <a:t>), </a:t>
            </a:r>
            <a:r>
              <a:rPr lang="en-US" baseline="0" dirty="0" err="1"/>
              <a:t>Epoxidharz</a:t>
            </a:r>
            <a:r>
              <a:rPr lang="en-US" baseline="0" dirty="0"/>
              <a:t>, </a:t>
            </a:r>
            <a:r>
              <a:rPr lang="en-US" baseline="0" dirty="0" err="1"/>
              <a:t>Lacke</a:t>
            </a:r>
            <a:endParaRPr lang="de-DE" baseline="0" dirty="0"/>
          </a:p>
        </p:txBody>
      </p:sp>
      <p:sp>
        <p:nvSpPr>
          <p:cNvPr id="4" name="Foliennummernplatzhalter 3"/>
          <p:cNvSpPr>
            <a:spLocks noGrp="1"/>
          </p:cNvSpPr>
          <p:nvPr>
            <p:ph type="sldNum" sz="quarter" idx="10"/>
          </p:nvPr>
        </p:nvSpPr>
        <p:spPr/>
        <p:txBody>
          <a:bodyPr/>
          <a:lstStyle/>
          <a:p>
            <a:fld id="{372A375E-B00E-4463-9858-2360BBE80130}" type="slidenum">
              <a:rPr lang="de-DE" smtClean="0"/>
              <a:t>6</a:t>
            </a:fld>
            <a:endParaRPr lang="de-DE"/>
          </a:p>
        </p:txBody>
      </p:sp>
    </p:spTree>
    <p:extLst>
      <p:ext uri="{BB962C8B-B14F-4D97-AF65-F5344CB8AC3E}">
        <p14:creationId xmlns:p14="http://schemas.microsoft.com/office/powerpoint/2010/main" val="2932151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a:t>
            </a:r>
            <a:r>
              <a:rPr lang="de-DE" baseline="0" dirty="0"/>
              <a:t> werden bereits viele Artikel mit dem Recyclingcode oder anderen Abkürzungen gekennzeichnet, um ersichtlich zu machen, aus welchem Material sie bestehen.</a:t>
            </a:r>
          </a:p>
          <a:p>
            <a:endParaRPr lang="de-DE" baseline="0" dirty="0"/>
          </a:p>
          <a:p>
            <a:r>
              <a:rPr lang="de-DE" baseline="0" dirty="0"/>
              <a:t>Die vielen verschiedene Kunststoffsorten haben unterschiedliche Eigenschaften. Das macht sie so vielfältig einsetzbar. Durch Zusatzstoffe (wie Weichmacher etc.) können die Eigenschaften innerhalb der Kunststoffsorte nochmals genauer an die benötigten Anforderungen angepasst werden.</a:t>
            </a:r>
          </a:p>
          <a:p>
            <a:r>
              <a:rPr lang="de-DE" baseline="0" dirty="0"/>
              <a:t>Beispiel PE: PE kann als HDPE, LDPE, LLDPE </a:t>
            </a:r>
            <a:r>
              <a:rPr lang="de-DE" baseline="0" dirty="0" err="1"/>
              <a:t>uvm</a:t>
            </a:r>
            <a:r>
              <a:rPr lang="de-DE" baseline="0" dirty="0"/>
              <a:t>. vorkommen. Die Anwendung reicht von sehr dünnen Folien bis hin zu stabileren Kanistern und ist damit nur ein Beispiel wie unterschiedlich ein Kunststoff eingesetzt werden kann. (https://www.kunststoffe.de/a/grundlagenartikel/polyethylen-pe-254120)</a:t>
            </a:r>
          </a:p>
          <a:p>
            <a:endParaRPr lang="de-DE" baseline="0" dirty="0"/>
          </a:p>
          <a:p>
            <a:r>
              <a:rPr lang="de-DE" dirty="0"/>
              <a:t>Beispiele</a:t>
            </a:r>
            <a:r>
              <a:rPr lang="de-DE" baseline="0" dirty="0"/>
              <a:t> für verschiedenen Kunststoffe im Alltag für diese Übung.</a:t>
            </a:r>
            <a:endParaRPr lang="de-DE" dirty="0"/>
          </a:p>
          <a:p>
            <a:r>
              <a:rPr lang="de-DE" dirty="0" err="1"/>
              <a:t>Taschentücherverpackung</a:t>
            </a:r>
            <a:r>
              <a:rPr lang="de-DE" dirty="0"/>
              <a:t> (kleine Plastiktüten)</a:t>
            </a:r>
          </a:p>
          <a:p>
            <a:r>
              <a:rPr lang="de-DE" dirty="0"/>
              <a:t>T-</a:t>
            </a:r>
            <a:r>
              <a:rPr lang="de-DE" dirty="0" err="1"/>
              <a:t>Schirts</a:t>
            </a:r>
            <a:r>
              <a:rPr lang="de-DE" baseline="0" dirty="0"/>
              <a:t> (Polyester, Polyamid)</a:t>
            </a:r>
          </a:p>
          <a:p>
            <a:r>
              <a:rPr lang="de-DE" baseline="0" dirty="0"/>
              <a:t>Fernbedienungen </a:t>
            </a:r>
          </a:p>
          <a:p>
            <a:r>
              <a:rPr lang="de-DE" baseline="0" dirty="0"/>
              <a:t>Plastiktüten</a:t>
            </a:r>
          </a:p>
          <a:p>
            <a:r>
              <a:rPr lang="de-DE" baseline="0" dirty="0" err="1"/>
              <a:t>Tupperdosen</a:t>
            </a:r>
            <a:endParaRPr lang="de-DE" baseline="0" dirty="0"/>
          </a:p>
          <a:p>
            <a:r>
              <a:rPr lang="de-DE" baseline="0" dirty="0"/>
              <a:t>Küchengeräte?</a:t>
            </a:r>
          </a:p>
          <a:p>
            <a:r>
              <a:rPr lang="de-DE" baseline="0" dirty="0"/>
              <a:t>Verpackungen (Käse, Wurst, Aufschnitt, Obst, Joghurt …)</a:t>
            </a:r>
          </a:p>
          <a:p>
            <a:r>
              <a:rPr lang="de-DE" baseline="0" dirty="0"/>
              <a:t>Flaschen</a:t>
            </a:r>
          </a:p>
          <a:p>
            <a:r>
              <a:rPr lang="de-DE" baseline="0" dirty="0"/>
              <a:t>Das Innere einer Getränkedose ist aus Kunststoff, da das Aluminium nicht mit den Lebensmitteln in Kontakt geraten darf.</a:t>
            </a:r>
          </a:p>
          <a:p>
            <a:endParaRPr lang="de-DE" baseline="0" dirty="0"/>
          </a:p>
          <a:p>
            <a:r>
              <a:rPr lang="de-DE" dirty="0"/>
              <a:t>Allgemein</a:t>
            </a:r>
            <a:r>
              <a:rPr lang="de-DE" baseline="0" dirty="0"/>
              <a:t> muss für diese Übung der eigene Haushalt oder das Supermarkregal nach den Dreiecken/ Kennzeichnungen untersucht werden. </a:t>
            </a:r>
          </a:p>
          <a:p>
            <a:r>
              <a:rPr lang="de-DE" baseline="0" dirty="0"/>
              <a:t>Die </a:t>
            </a:r>
            <a:r>
              <a:rPr lang="de-DE" baseline="0" dirty="0" err="1"/>
              <a:t>SchülerInnen</a:t>
            </a:r>
            <a:r>
              <a:rPr lang="de-DE" baseline="0" dirty="0"/>
              <a:t> könnten ggf. im vorhinein selbstständig zu Hause nach den Kennzeichnungen Ausschau halten und jede/r etwas mitbringen. </a:t>
            </a:r>
          </a:p>
          <a:p>
            <a:endParaRPr lang="de-DE" baseline="0" dirty="0"/>
          </a:p>
          <a:p>
            <a:r>
              <a:rPr lang="de-DE" baseline="0" dirty="0"/>
              <a:t>Alle Artikel nach Symbol sortiert, werden die vielfältigen Erscheinungsformen für Kunststoffe sichtbar. </a:t>
            </a:r>
          </a:p>
        </p:txBody>
      </p:sp>
      <p:sp>
        <p:nvSpPr>
          <p:cNvPr id="4" name="Foliennummernplatzhalter 3"/>
          <p:cNvSpPr>
            <a:spLocks noGrp="1"/>
          </p:cNvSpPr>
          <p:nvPr>
            <p:ph type="sldNum" sz="quarter" idx="10"/>
          </p:nvPr>
        </p:nvSpPr>
        <p:spPr/>
        <p:txBody>
          <a:bodyPr/>
          <a:lstStyle/>
          <a:p>
            <a:fld id="{372A375E-B00E-4463-9858-2360BBE80130}" type="slidenum">
              <a:rPr lang="de-DE" smtClean="0"/>
              <a:t>7</a:t>
            </a:fld>
            <a:endParaRPr lang="de-DE"/>
          </a:p>
        </p:txBody>
      </p:sp>
    </p:spTree>
    <p:extLst>
      <p:ext uri="{BB962C8B-B14F-4D97-AF65-F5344CB8AC3E}">
        <p14:creationId xmlns:p14="http://schemas.microsoft.com/office/powerpoint/2010/main" val="173475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Die </a:t>
            </a:r>
            <a:r>
              <a:rPr lang="de-DE" sz="1200" dirty="0" err="1"/>
              <a:t>Schüler:innen</a:t>
            </a:r>
            <a:r>
              <a:rPr lang="de-DE" sz="1200" dirty="0"/>
              <a:t> können</a:t>
            </a:r>
            <a:r>
              <a:rPr lang="de-DE" sz="1200" baseline="0" dirty="0"/>
              <a:t> hier bei den mitgebrachten (Verpackungs-)Kunststoffen den Recyclingcode selbst entdecken und die unterschiedlichen Kunststoffsorten in ihrer unterschiedlichen Erscheinungsform begreifen.</a:t>
            </a:r>
          </a:p>
          <a:p>
            <a:endParaRPr lang="de-DE" sz="1200" baseline="0" dirty="0"/>
          </a:p>
          <a:p>
            <a:r>
              <a:rPr lang="de-DE" sz="1200" baseline="0" dirty="0"/>
              <a:t>Auf </a:t>
            </a:r>
            <a:r>
              <a:rPr lang="de-DE" sz="1200" dirty="0"/>
              <a:t>Einwegkunststoffartikel besteht seit 2020 eine Kennzeichnungspflicht. Jedoch nicht mit dem Recyclingcode, sondern mit gesonderten Kennzeichnungen. Die Kennzeichnungspflicht gilt „ […] bestimmter Einwegkunststoffartikel, die häufig unsachgemäß entsorgt werden. Die Kennzeichnung dient dazu, die Verbraucher über das Vorhandensein von Kunststoff in dem Produkt, über die zu vermeidenden Entsorgungsarten für das Produkt und über die daraus folgenden negativen Auswirkungen der </a:t>
            </a:r>
            <a:r>
              <a:rPr lang="de-DE" sz="1200" dirty="0" err="1"/>
              <a:t>Vermüllung</a:t>
            </a:r>
            <a:r>
              <a:rPr lang="de-DE" sz="1200" dirty="0"/>
              <a:t> oder einer anderen unsachgemäßen Entsorgung des Produkts auf die Umwelt zu informieren.“ (https://eur-lex.europa.eu/legal-content/DE/TXT/?uri=CELEX:32020R2151)</a:t>
            </a:r>
            <a:endParaRPr lang="de-DE" sz="1200" baseline="0" dirty="0"/>
          </a:p>
          <a:p>
            <a:endParaRPr lang="de-DE" sz="1200" baseline="0" dirty="0"/>
          </a:p>
          <a:p>
            <a:r>
              <a:rPr lang="de-DE" sz="1200" baseline="0" dirty="0"/>
              <a:t>Der Gebrauch des Recycling-codes bedeutet jedoch nicht, dass der Kunststoff nach gebrauch wirklich recycelt wird. Dafür fehlt oft die Infrastruktur. (https://deutsche-recycling.de/verpackungsgesetz-verpackg/anlagen/#5). Sie kann aber den Konsumierenden helfen schlecht zu recycelndes mehrschichtiges Material beim Kauf zu identifizieren und ggf. zu vermeiden und ist ein Anfang das sortenreine  Recycling möglich zu machen.</a:t>
            </a:r>
          </a:p>
          <a:p>
            <a:endParaRPr lang="de-DE" sz="1200" dirty="0"/>
          </a:p>
        </p:txBody>
      </p:sp>
      <p:sp>
        <p:nvSpPr>
          <p:cNvPr id="4" name="Foliennummernplatzhalter 3"/>
          <p:cNvSpPr>
            <a:spLocks noGrp="1"/>
          </p:cNvSpPr>
          <p:nvPr>
            <p:ph type="sldNum" sz="quarter" idx="10"/>
          </p:nvPr>
        </p:nvSpPr>
        <p:spPr/>
        <p:txBody>
          <a:bodyPr/>
          <a:lstStyle/>
          <a:p>
            <a:fld id="{372A375E-B00E-4463-9858-2360BBE80130}" type="slidenum">
              <a:rPr lang="de-DE" smtClean="0"/>
              <a:t>8</a:t>
            </a:fld>
            <a:endParaRPr lang="de-DE"/>
          </a:p>
        </p:txBody>
      </p:sp>
    </p:spTree>
    <p:extLst>
      <p:ext uri="{BB962C8B-B14F-4D97-AF65-F5344CB8AC3E}">
        <p14:creationId xmlns:p14="http://schemas.microsoft.com/office/powerpoint/2010/main" val="2587754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Die 2021</a:t>
            </a:r>
            <a:r>
              <a:rPr lang="de-DE" sz="1200" baseline="0" dirty="0"/>
              <a:t> von der EU eingeführten Kennzeichnungspflichten für Verpackungen sind diese Piktogramme.</a:t>
            </a:r>
          </a:p>
          <a:p>
            <a:endParaRPr lang="de-DE" sz="1200" dirty="0"/>
          </a:p>
          <a:p>
            <a:r>
              <a:rPr lang="de-DE" sz="1200" dirty="0"/>
              <a:t>Haben</a:t>
            </a:r>
            <a:r>
              <a:rPr lang="de-DE" sz="1200" baseline="0" dirty="0"/>
              <a:t> die </a:t>
            </a:r>
            <a:r>
              <a:rPr lang="de-DE" sz="1200" baseline="0" dirty="0" err="1"/>
              <a:t>SchülerInnen</a:t>
            </a:r>
            <a:r>
              <a:rPr lang="de-DE" sz="1200" baseline="0" dirty="0"/>
              <a:t> diese schon einmal auf Produkten gesehen?</a:t>
            </a:r>
            <a:endParaRPr lang="de-DE" sz="1200" dirty="0"/>
          </a:p>
        </p:txBody>
      </p:sp>
      <p:sp>
        <p:nvSpPr>
          <p:cNvPr id="4" name="Foliennummernplatzhalter 3"/>
          <p:cNvSpPr>
            <a:spLocks noGrp="1"/>
          </p:cNvSpPr>
          <p:nvPr>
            <p:ph type="sldNum" sz="quarter" idx="10"/>
          </p:nvPr>
        </p:nvSpPr>
        <p:spPr/>
        <p:txBody>
          <a:bodyPr/>
          <a:lstStyle/>
          <a:p>
            <a:fld id="{372A375E-B00E-4463-9858-2360BBE80130}" type="slidenum">
              <a:rPr lang="de-DE" smtClean="0"/>
              <a:t>9</a:t>
            </a:fld>
            <a:endParaRPr lang="de-DE"/>
          </a:p>
        </p:txBody>
      </p:sp>
    </p:spTree>
    <p:extLst>
      <p:ext uri="{BB962C8B-B14F-4D97-AF65-F5344CB8AC3E}">
        <p14:creationId xmlns:p14="http://schemas.microsoft.com/office/powerpoint/2010/main" val="2730745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E983BB37-2688-4D5E-8271-5682BABE5A05}" type="datetime1">
              <a:rPr lang="de-DE" smtClean="0"/>
              <a:t>25.04.2024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1981424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4695D09-6C54-4575-A375-42A1E61BCACE}" type="datetime1">
              <a:rPr lang="de-DE" smtClean="0"/>
              <a:t>25.04.2024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920145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3BDA8A8-8B77-4238-AD9E-D3E8419C94BE}" type="datetime1">
              <a:rPr lang="de-DE" smtClean="0"/>
              <a:t>25.04.2024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2975101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_Inhalt_1_Quel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a:xfrm>
            <a:off x="359569" y="1854000"/>
            <a:ext cx="8426489" cy="4536000"/>
          </a:xfrm>
        </p:spPr>
        <p:txBody>
          <a:bodyPr vert="horz" lIns="0" tIns="0" rIns="0" bIns="0" rtlCol="0">
            <a:noAutofit/>
          </a:bodyPr>
          <a:lstStyle>
            <a:lvl1pPr>
              <a:defRPr lang="de-DE" smtClean="0"/>
            </a:lvl1pPr>
            <a:lvl2pPr marL="514350" indent="-171450">
              <a:buFont typeface="Symbol" panose="05050102010706020507" pitchFamily="18" charset="2"/>
              <a:buChar char="-"/>
              <a:defRPr lang="de-DE" smtClean="0"/>
            </a:lvl2pPr>
            <a:lvl3pPr marL="857250" indent="-171450">
              <a:buFont typeface="Courier New" panose="02070309020205020404" pitchFamily="49" charset="0"/>
              <a:buChar char="o"/>
              <a:defRPr lang="de-DE" smtClean="0"/>
            </a:lvl3pPr>
            <a:lvl4pPr marL="1200150" indent="-171450">
              <a:buFont typeface="Wingdings" panose="05000000000000000000" pitchFamily="2" charset="2"/>
              <a:buChar char="§"/>
              <a:defRPr lang="de-DE" smtClean="0"/>
            </a:lvl4pPr>
            <a:lvl5pPr>
              <a:defRPr lang="en-US" dirty="0"/>
            </a:lvl5pPr>
          </a:lstStyle>
          <a:p>
            <a:pPr lvl="0">
              <a:lnSpc>
                <a:spcPct val="120000"/>
              </a:lnSpc>
            </a:pPr>
            <a:r>
              <a:rPr lang="de-DE" dirty="0"/>
              <a:t>Textmasterformat bearbeiten</a:t>
            </a:r>
          </a:p>
          <a:p>
            <a:pPr lvl="1">
              <a:lnSpc>
                <a:spcPct val="120000"/>
              </a:lnSpc>
            </a:pPr>
            <a:r>
              <a:rPr lang="de-DE" dirty="0"/>
              <a:t>Zweite Ebene</a:t>
            </a:r>
          </a:p>
          <a:p>
            <a:pPr lvl="2">
              <a:lnSpc>
                <a:spcPct val="120000"/>
              </a:lnSpc>
            </a:pPr>
            <a:r>
              <a:rPr lang="de-DE" dirty="0"/>
              <a:t>Dritte Ebene</a:t>
            </a:r>
          </a:p>
          <a:p>
            <a:pPr lvl="3">
              <a:lnSpc>
                <a:spcPct val="120000"/>
              </a:lnSpc>
            </a:pPr>
            <a:r>
              <a:rPr lang="de-DE" dirty="0"/>
              <a:t>Vierte Ebene</a:t>
            </a:r>
          </a:p>
          <a:p>
            <a:pPr lvl="4">
              <a:lnSpc>
                <a:spcPct val="120000"/>
              </a:lnSpc>
            </a:pPr>
            <a:r>
              <a:rPr lang="de-DE" dirty="0"/>
              <a:t>Fünfte Ebene</a:t>
            </a:r>
            <a:endParaRPr lang="en-US" dirty="0"/>
          </a:p>
        </p:txBody>
      </p:sp>
      <p:sp>
        <p:nvSpPr>
          <p:cNvPr id="4" name="Date Placeholder 3"/>
          <p:cNvSpPr>
            <a:spLocks noGrp="1"/>
          </p:cNvSpPr>
          <p:nvPr>
            <p:ph type="dt" sz="half" idx="10"/>
          </p:nvPr>
        </p:nvSpPr>
        <p:spPr/>
        <p:txBody>
          <a:bodyPr/>
          <a:lstStyle/>
          <a:p>
            <a:fld id="{3FC88B70-CE3B-4D67-A5AB-33D6BA6FE8E1}" type="datetime1">
              <a:rPr lang="de-DE" smtClean="0">
                <a:solidFill>
                  <a:srgbClr val="003A79">
                    <a:tint val="75000"/>
                  </a:srgbClr>
                </a:solidFill>
              </a:rPr>
              <a:t>25.04.2024</a:t>
            </a:fld>
            <a:endParaRPr lang="de-DE">
              <a:solidFill>
                <a:srgbClr val="003A79">
                  <a:tint val="75000"/>
                </a:srgbClr>
              </a:solidFill>
            </a:endParaRPr>
          </a:p>
        </p:txBody>
      </p:sp>
      <p:sp>
        <p:nvSpPr>
          <p:cNvPr id="5" name="Footer Placeholder 4"/>
          <p:cNvSpPr>
            <a:spLocks noGrp="1"/>
          </p:cNvSpPr>
          <p:nvPr>
            <p:ph type="ftr" sz="quarter" idx="11"/>
          </p:nvPr>
        </p:nvSpPr>
        <p:spPr/>
        <p:txBody>
          <a:bodyPr/>
          <a:lstStyle/>
          <a:p>
            <a:endParaRPr>
              <a:solidFill>
                <a:srgbClr val="003A79">
                  <a:tint val="75000"/>
                </a:srgbClr>
              </a:solidFill>
            </a:endParaRPr>
          </a:p>
        </p:txBody>
      </p:sp>
      <p:sp>
        <p:nvSpPr>
          <p:cNvPr id="6" name="Slide Number Placeholder 5"/>
          <p:cNvSpPr>
            <a:spLocks noGrp="1"/>
          </p:cNvSpPr>
          <p:nvPr>
            <p:ph type="sldNum" sz="quarter" idx="12"/>
          </p:nvPr>
        </p:nvSpPr>
        <p:spPr/>
        <p:txBody>
          <a:bodyPr/>
          <a:lstStyle/>
          <a:p>
            <a:fld id="{70C9534A-BDEF-4E2F-87B7-7CFE3C6EE2A5}" type="slidenum">
              <a:rPr>
                <a:solidFill>
                  <a:srgbClr val="003A79">
                    <a:tint val="75000"/>
                  </a:srgbClr>
                </a:solidFill>
              </a:rPr>
              <a:pPr/>
              <a:t>‹Nr.›</a:t>
            </a:fld>
            <a:endParaRPr>
              <a:solidFill>
                <a:srgbClr val="003A79">
                  <a:tint val="75000"/>
                </a:srgbClr>
              </a:solidFill>
            </a:endParaRPr>
          </a:p>
        </p:txBody>
      </p:sp>
      <p:sp>
        <p:nvSpPr>
          <p:cNvPr id="8" name="Textplatzhalter 7"/>
          <p:cNvSpPr>
            <a:spLocks noGrp="1"/>
          </p:cNvSpPr>
          <p:nvPr>
            <p:ph type="body" sz="quarter" idx="13"/>
          </p:nvPr>
        </p:nvSpPr>
        <p:spPr>
          <a:xfrm rot="16200000">
            <a:off x="6136743" y="3639915"/>
            <a:ext cx="5399401" cy="100769"/>
          </a:xfrm>
        </p:spPr>
        <p:txBody>
          <a:bodyPr/>
          <a:lstStyle>
            <a:lvl1pPr marL="0" indent="0">
              <a:buNone/>
              <a:defRPr sz="600">
                <a:solidFill>
                  <a:schemeClr val="bg1">
                    <a:lumMod val="65000"/>
                  </a:schemeClr>
                </a:solidFill>
              </a:defRPr>
            </a:lvl1pPr>
          </a:lstStyle>
          <a:p>
            <a:pPr lvl="0"/>
            <a:r>
              <a:rPr lang="de-DE" dirty="0"/>
              <a:t>Textmasterformat bearbeiten</a:t>
            </a:r>
          </a:p>
        </p:txBody>
      </p:sp>
    </p:spTree>
    <p:extLst>
      <p:ext uri="{BB962C8B-B14F-4D97-AF65-F5344CB8AC3E}">
        <p14:creationId xmlns:p14="http://schemas.microsoft.com/office/powerpoint/2010/main" val="3314015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Foliennummernplatzhalter 3"/>
          <p:cNvSpPr>
            <a:spLocks noGrp="1"/>
          </p:cNvSpPr>
          <p:nvPr>
            <p:ph type="sldNum" sz="quarter" idx="10"/>
          </p:nvPr>
        </p:nvSpPr>
        <p:spPr/>
        <p:txBody>
          <a:bodyPr/>
          <a:lstStyle>
            <a:lvl1pPr>
              <a:defRPr/>
            </a:lvl1pPr>
          </a:lstStyle>
          <a:p>
            <a:fld id="{504C1DE9-5E13-4FDB-A606-8C9294287525}" type="slidenum">
              <a:rPr lang="de-DE"/>
              <a:pPr/>
              <a:t>‹Nr.›</a:t>
            </a:fld>
            <a:endParaRPr lang="de-DE"/>
          </a:p>
        </p:txBody>
      </p:sp>
      <p:sp>
        <p:nvSpPr>
          <p:cNvPr id="5" name="Fußzeilenplatzhalter 4"/>
          <p:cNvSpPr>
            <a:spLocks noGrp="1"/>
          </p:cNvSpPr>
          <p:nvPr>
            <p:ph type="ftr" sz="quarter" idx="11"/>
          </p:nvPr>
        </p:nvSpPr>
        <p:spPr/>
        <p:txBody>
          <a:bodyPr/>
          <a:lstStyle>
            <a:lvl1pPr algn="ctr">
              <a:defRPr/>
            </a:lvl1pPr>
          </a:lstStyle>
          <a:p>
            <a:endParaRPr lang="de-DE" dirty="0"/>
          </a:p>
        </p:txBody>
      </p:sp>
    </p:spTree>
    <p:extLst>
      <p:ext uri="{BB962C8B-B14F-4D97-AF65-F5344CB8AC3E}">
        <p14:creationId xmlns:p14="http://schemas.microsoft.com/office/powerpoint/2010/main" val="300696257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ADDB5E9-826E-4104-8A5B-141FBA405650}" type="datetime1">
              <a:rPr lang="de-DE" smtClean="0"/>
              <a:t>25.04.2024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2891716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0FB57B1-BEEA-4D81-9483-7DEC7DE23981}" type="datetime1">
              <a:rPr lang="de-DE" smtClean="0"/>
              <a:t>25.04.2024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1805238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A099182-7320-4543-A34C-784722AEF455}" type="datetime1">
              <a:rPr lang="de-DE" smtClean="0"/>
              <a:t>25.04.2024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4292713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4A7CCE6-B486-4670-9292-81FEA62A1FD2}" type="datetime1">
              <a:rPr lang="de-DE" smtClean="0"/>
              <a:t>25.04.2024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92532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F9BB3E0-12BD-48DD-A596-33C6E609DF20}" type="datetime1">
              <a:rPr lang="de-DE" smtClean="0"/>
              <a:t>25.04.2024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68419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22C49C-5B14-46FE-908B-18AF24DAD18D}" type="datetime1">
              <a:rPr lang="de-DE" smtClean="0"/>
              <a:t>25.04.2024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4001721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B257880-72B9-414C-8635-C6BC52D43C53}" type="datetime1">
              <a:rPr lang="de-DE" smtClean="0"/>
              <a:t>25.04.2024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44911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F81B5698-6AEF-4AB1-9544-1B50188AA9DC}" type="datetime1">
              <a:rPr lang="de-DE" smtClean="0"/>
              <a:t>25.04.2024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723521A-D1F7-405D-A301-AD04054E9F44}" type="slidenum">
              <a:rPr lang="de-DE" smtClean="0"/>
              <a:t>‹Nr.›</a:t>
            </a:fld>
            <a:endParaRPr lang="de-DE"/>
          </a:p>
        </p:txBody>
      </p:sp>
    </p:spTree>
    <p:extLst>
      <p:ext uri="{BB962C8B-B14F-4D97-AF65-F5344CB8AC3E}">
        <p14:creationId xmlns:p14="http://schemas.microsoft.com/office/powerpoint/2010/main" val="4112670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104EC-CCCB-4797-9043-1CF267419839}" type="datetime1">
              <a:rPr lang="de-DE" smtClean="0"/>
              <a:t>25.04.2024</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3521A-D1F7-405D-A301-AD04054E9F44}" type="slidenum">
              <a:rPr lang="de-DE" smtClean="0"/>
              <a:t>‹Nr.›</a:t>
            </a:fld>
            <a:endParaRPr lang="de-DE"/>
          </a:p>
        </p:txBody>
      </p:sp>
    </p:spTree>
    <p:extLst>
      <p:ext uri="{BB962C8B-B14F-4D97-AF65-F5344CB8AC3E}">
        <p14:creationId xmlns:p14="http://schemas.microsoft.com/office/powerpoint/2010/main" val="3604928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0.gif"/><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29.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54.JPG"/><Relationship Id="rId4" Type="http://schemas.openxmlformats.org/officeDocument/2006/relationships/image" Target="../media/image53.JPG"/></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hyperlink" Target="mailto:franz.haas@ostfalia.de"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8B13119-C304-4D4E-A3C6-0832748AD0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77"/>
          <a:stretch/>
        </p:blipFill>
        <p:spPr bwMode="auto">
          <a:xfrm>
            <a:off x="516428" y="1165817"/>
            <a:ext cx="8119886" cy="4602522"/>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AD663C-5CBA-454A-9C8F-E1890DD8ABCD}"/>
              </a:ext>
            </a:extLst>
          </p:cNvPr>
          <p:cNvSpPr txBox="1"/>
          <p:nvPr/>
        </p:nvSpPr>
        <p:spPr>
          <a:xfrm>
            <a:off x="759203" y="1652523"/>
            <a:ext cx="4534157" cy="2739211"/>
          </a:xfrm>
          <a:prstGeom prst="rect">
            <a:avLst/>
          </a:prstGeom>
          <a:noFill/>
        </p:spPr>
        <p:txBody>
          <a:bodyPr wrap="square">
            <a:spAutoFit/>
          </a:bodyPr>
          <a:lstStyle/>
          <a:p>
            <a:r>
              <a:rPr lang="de-DE" sz="3200" dirty="0" err="1">
                <a:solidFill>
                  <a:schemeClr val="bg1"/>
                </a:solidFill>
                <a:latin typeface="Arial" panose="020B0604020202020204" pitchFamily="34" charset="0"/>
                <a:cs typeface="Arial" panose="020B0604020202020204" pitchFamily="34" charset="0"/>
              </a:rPr>
              <a:t>Rec@School</a:t>
            </a:r>
            <a:endParaRPr lang="de-DE" sz="3200" dirty="0">
              <a:solidFill>
                <a:schemeClr val="bg1"/>
              </a:solidFill>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Recycling für den 3D-Druck an Schulen</a:t>
            </a:r>
            <a:endParaRPr lang="de-DE" sz="2400" dirty="0">
              <a:latin typeface="Arial" panose="020B0604020202020204" pitchFamily="34" charset="0"/>
              <a:cs typeface="Arial" panose="020B0604020202020204" pitchFamily="34" charset="0"/>
            </a:endParaRPr>
          </a:p>
          <a:p>
            <a:endParaRPr lang="de-DE" dirty="0">
              <a:solidFill>
                <a:schemeClr val="bg1">
                  <a:lumMod val="65000"/>
                </a:schemeClr>
              </a:solidFill>
              <a:latin typeface="Arial" panose="020B0604020202020204" pitchFamily="34" charset="0"/>
              <a:cs typeface="Arial" panose="020B0604020202020204" pitchFamily="34" charset="0"/>
            </a:endParaRPr>
          </a:p>
          <a:p>
            <a:endParaRPr lang="de-DE" dirty="0">
              <a:solidFill>
                <a:schemeClr val="bg1">
                  <a:lumMod val="65000"/>
                </a:schemeClr>
              </a:solidFill>
              <a:latin typeface="Arial" panose="020B0604020202020204" pitchFamily="34" charset="0"/>
              <a:cs typeface="Arial" panose="020B0604020202020204" pitchFamily="34" charset="0"/>
            </a:endParaRPr>
          </a:p>
          <a:p>
            <a:endParaRPr lang="de-DE" sz="3200" b="1" dirty="0">
              <a:latin typeface="Arial" panose="020B0604020202020204" pitchFamily="34" charset="0"/>
              <a:cs typeface="Arial" panose="020B0604020202020204" pitchFamily="34" charset="0"/>
            </a:endParaRPr>
          </a:p>
          <a:p>
            <a:endParaRPr lang="de-DE" dirty="0">
              <a:solidFill>
                <a:schemeClr val="bg1">
                  <a:lumMod val="65000"/>
                </a:schemeClr>
              </a:solidFill>
              <a:latin typeface="Arial" panose="020B0604020202020204" pitchFamily="34" charset="0"/>
              <a:cs typeface="Arial" panose="020B0604020202020204" pitchFamily="34" charset="0"/>
            </a:endParaRPr>
          </a:p>
          <a:p>
            <a:endParaRPr lang="de-DE" dirty="0">
              <a:solidFill>
                <a:schemeClr val="bg1">
                  <a:lumMod val="65000"/>
                </a:schemeClr>
              </a:solidFill>
              <a:latin typeface="Arial" panose="020B0604020202020204" pitchFamily="34" charset="0"/>
              <a:cs typeface="Arial" panose="020B0604020202020204" pitchFamily="34" charset="0"/>
            </a:endParaRPr>
          </a:p>
          <a:p>
            <a:endParaRPr lang="de-DE" dirty="0">
              <a:solidFill>
                <a:schemeClr val="bg1"/>
              </a:solidFill>
            </a:endParaRPr>
          </a:p>
        </p:txBody>
      </p:sp>
      <p:sp>
        <p:nvSpPr>
          <p:cNvPr id="7" name="Textplatzhalter 6">
            <a:extLst>
              <a:ext uri="{FF2B5EF4-FFF2-40B4-BE49-F238E27FC236}">
                <a16:creationId xmlns:a16="http://schemas.microsoft.com/office/drawing/2014/main" id="{B86BDDAB-8A75-45AA-BBA0-A6443AA48D2D}"/>
              </a:ext>
            </a:extLst>
          </p:cNvPr>
          <p:cNvSpPr txBox="1">
            <a:spLocks/>
          </p:cNvSpPr>
          <p:nvPr/>
        </p:nvSpPr>
        <p:spPr>
          <a:xfrm>
            <a:off x="3007103" y="6304447"/>
            <a:ext cx="4602522" cy="2344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800" b="0" i="0" dirty="0">
                <a:solidFill>
                  <a:srgbClr val="A8A8A8"/>
                </a:solidFill>
                <a:effectLst/>
                <a:latin typeface="adobe-clean-ux"/>
              </a:rPr>
              <a:t>stock.adobe.com</a:t>
            </a:r>
            <a:endParaRPr lang="de-DE" sz="800" dirty="0">
              <a:solidFill>
                <a:srgbClr val="A8A8A8"/>
              </a:solidFill>
              <a:latin typeface="Arial" panose="020B0604020202020204" pitchFamily="34" charset="0"/>
              <a:cs typeface="Arial" panose="020B0604020202020204" pitchFamily="34" charset="0"/>
            </a:endParaRPr>
          </a:p>
        </p:txBody>
      </p:sp>
      <p:sp>
        <p:nvSpPr>
          <p:cNvPr id="2" name="Foliennummernplatzhalter 1">
            <a:extLst>
              <a:ext uri="{FF2B5EF4-FFF2-40B4-BE49-F238E27FC236}">
                <a16:creationId xmlns:a16="http://schemas.microsoft.com/office/drawing/2014/main" id="{510BF566-0F80-4731-A9B7-27247D989062}"/>
              </a:ext>
            </a:extLst>
          </p:cNvPr>
          <p:cNvSpPr>
            <a:spLocks noGrp="1"/>
          </p:cNvSpPr>
          <p:nvPr>
            <p:ph type="sldNum" sz="quarter" idx="12"/>
          </p:nvPr>
        </p:nvSpPr>
        <p:spPr/>
        <p:txBody>
          <a:bodyPr/>
          <a:lstStyle/>
          <a:p>
            <a:fld id="{B723521A-D1F7-405D-A301-AD04054E9F44}" type="slidenum">
              <a:rPr lang="de-DE" smtClean="0"/>
              <a:t>1</a:t>
            </a:fld>
            <a:endParaRPr lang="de-DE"/>
          </a:p>
        </p:txBody>
      </p:sp>
      <p:sp>
        <p:nvSpPr>
          <p:cNvPr id="5" name="Textfeld 4">
            <a:extLst>
              <a:ext uri="{FF2B5EF4-FFF2-40B4-BE49-F238E27FC236}">
                <a16:creationId xmlns:a16="http://schemas.microsoft.com/office/drawing/2014/main" id="{82B8FA1E-E1C7-B673-B934-119F9CEF4695}"/>
              </a:ext>
            </a:extLst>
          </p:cNvPr>
          <p:cNvSpPr txBox="1"/>
          <p:nvPr/>
        </p:nvSpPr>
        <p:spPr>
          <a:xfrm>
            <a:off x="106837" y="3300745"/>
            <a:ext cx="4572000" cy="1384995"/>
          </a:xfrm>
          <a:prstGeom prst="rect">
            <a:avLst/>
          </a:prstGeom>
          <a:noFill/>
        </p:spPr>
        <p:txBody>
          <a:bodyPr wrap="square">
            <a:spAutoFit/>
          </a:bodyPr>
          <a:lstStyle/>
          <a:p>
            <a:pPr algn="ctr"/>
            <a:r>
              <a:rPr lang="de-DE" sz="2800" b="1" dirty="0">
                <a:latin typeface="Arial" panose="020B0604020202020204" pitchFamily="34" charset="0"/>
                <a:cs typeface="Arial" panose="020B0604020202020204" pitchFamily="34" charset="0"/>
              </a:rPr>
              <a:t>Verpackung</a:t>
            </a:r>
          </a:p>
          <a:p>
            <a:pPr algn="ctr"/>
            <a:r>
              <a:rPr lang="de-DE" sz="2800" b="1" dirty="0">
                <a:latin typeface="Arial" panose="020B0604020202020204" pitchFamily="34" charset="0"/>
                <a:cs typeface="Arial" panose="020B0604020202020204" pitchFamily="34" charset="0"/>
              </a:rPr>
              <a:t>&amp;</a:t>
            </a:r>
          </a:p>
          <a:p>
            <a:pPr algn="ctr"/>
            <a:r>
              <a:rPr lang="de-DE" sz="2800" b="1" dirty="0">
                <a:latin typeface="Arial" panose="020B0604020202020204" pitchFamily="34" charset="0"/>
                <a:cs typeface="Arial" panose="020B0604020202020204" pitchFamily="34" charset="0"/>
              </a:rPr>
              <a:t>Recycling</a:t>
            </a:r>
          </a:p>
        </p:txBody>
      </p:sp>
    </p:spTree>
    <p:extLst>
      <p:ext uri="{BB962C8B-B14F-4D97-AF65-F5344CB8AC3E}">
        <p14:creationId xmlns:p14="http://schemas.microsoft.com/office/powerpoint/2010/main" val="4088796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8795" y="1945606"/>
            <a:ext cx="3529087" cy="3489385"/>
          </a:xfrm>
        </p:spPr>
      </p:pic>
      <p:sp>
        <p:nvSpPr>
          <p:cNvPr id="4" name="Foliennummernplatzhalter 3"/>
          <p:cNvSpPr>
            <a:spLocks noGrp="1"/>
          </p:cNvSpPr>
          <p:nvPr>
            <p:ph type="sldNum" sz="quarter" idx="12"/>
          </p:nvPr>
        </p:nvSpPr>
        <p:spPr/>
        <p:txBody>
          <a:bodyPr/>
          <a:lstStyle/>
          <a:p>
            <a:fld id="{70C9534A-BDEF-4E2F-87B7-7CFE3C6EE2A5}" type="slidenum">
              <a:rPr lang="de-DE" smtClean="0">
                <a:solidFill>
                  <a:srgbClr val="003A79">
                    <a:tint val="75000"/>
                  </a:srgbClr>
                </a:solidFill>
              </a:rPr>
              <a:pPr/>
              <a:t>10</a:t>
            </a:fld>
            <a:endParaRPr lang="de-DE">
              <a:solidFill>
                <a:srgbClr val="003A79">
                  <a:tint val="75000"/>
                </a:srgbClr>
              </a:solidFill>
            </a:endParaRPr>
          </a:p>
        </p:txBody>
      </p:sp>
      <p:sp>
        <p:nvSpPr>
          <p:cNvPr id="5" name="Textplatzhalter 4"/>
          <p:cNvSpPr>
            <a:spLocks noGrp="1"/>
          </p:cNvSpPr>
          <p:nvPr>
            <p:ph type="body" sz="quarter" idx="13"/>
          </p:nvPr>
        </p:nvSpPr>
        <p:spPr/>
        <p:txBody>
          <a:bodyPr>
            <a:normAutofit fontScale="25000" lnSpcReduction="20000"/>
          </a:bodyPr>
          <a:lstStyle/>
          <a:p>
            <a:endParaRPr lang="de-DE"/>
          </a:p>
        </p:txBody>
      </p:sp>
      <p:sp>
        <p:nvSpPr>
          <p:cNvPr id="7" name="Textplatzhalter 6"/>
          <p:cNvSpPr txBox="1">
            <a:spLocks/>
          </p:cNvSpPr>
          <p:nvPr/>
        </p:nvSpPr>
        <p:spPr>
          <a:xfrm>
            <a:off x="2732690" y="6160240"/>
            <a:ext cx="4793048" cy="5612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chemeClr val="bg1">
                    <a:lumMod val="65000"/>
                  </a:schemeClr>
                </a:solidFill>
                <a:latin typeface="Arial" panose="020B0604020202020204" pitchFamily="34" charset="0"/>
                <a:cs typeface="Arial" panose="020B0604020202020204" pitchFamily="34" charset="0"/>
              </a:rPr>
              <a:t>Quelle: Bild links: https://de.wikipedia.org/wiki/Getr%C3%A4nkekarton#/media/Datei:TBA_Verpackungskomponenten.svg ; Bilder rechts: https://www.isc.fraunhofer.de/de/arbeitsgebiete/anwendungen/verpackungen-und-folien.html</a:t>
            </a:r>
          </a:p>
          <a:p>
            <a:endParaRPr lang="de-DE" sz="800" dirty="0">
              <a:solidFill>
                <a:schemeClr val="bg1">
                  <a:lumMod val="65000"/>
                </a:schemeClr>
              </a:solidFill>
              <a:latin typeface="Arial" panose="020B0604020202020204" pitchFamily="34" charset="0"/>
              <a:cs typeface="Arial" panose="020B0604020202020204" pitchFamily="34" charset="0"/>
            </a:endParaRPr>
          </a:p>
          <a:p>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47CA36A0-C047-4A95-95DF-D6A19C61D944}"/>
              </a:ext>
            </a:extLst>
          </p:cNvPr>
          <p:cNvSpPr txBox="1">
            <a:spLocks/>
          </p:cNvSpPr>
          <p:nvPr/>
        </p:nvSpPr>
        <p:spPr>
          <a:xfrm>
            <a:off x="467999" y="0"/>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Mehrschichtverpackungen</a:t>
            </a:r>
            <a:endParaRPr lang="en-US" sz="2200" dirty="0">
              <a:solidFill>
                <a:srgbClr val="003A79"/>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rotWithShape="1">
          <a:blip r:embed="rId4">
            <a:extLst>
              <a:ext uri="{28A0092B-C50C-407E-A947-70E740481C1C}">
                <a14:useLocalDpi xmlns:a14="http://schemas.microsoft.com/office/drawing/2010/main" val="0"/>
              </a:ext>
            </a:extLst>
          </a:blip>
          <a:srcRect l="46455"/>
          <a:stretch/>
        </p:blipFill>
        <p:spPr>
          <a:xfrm>
            <a:off x="4779242" y="3391551"/>
            <a:ext cx="3944097" cy="2343150"/>
          </a:xfrm>
          <a:prstGeom prst="rect">
            <a:avLst/>
          </a:prstGeom>
        </p:spPr>
      </p:pic>
      <p:pic>
        <p:nvPicPr>
          <p:cNvPr id="10" name="Grafik 9"/>
          <p:cNvPicPr>
            <a:picLocks noChangeAspect="1"/>
          </p:cNvPicPr>
          <p:nvPr/>
        </p:nvPicPr>
        <p:blipFill rotWithShape="1">
          <a:blip r:embed="rId4">
            <a:extLst>
              <a:ext uri="{28A0092B-C50C-407E-A947-70E740481C1C}">
                <a14:useLocalDpi xmlns:a14="http://schemas.microsoft.com/office/drawing/2010/main" val="0"/>
              </a:ext>
            </a:extLst>
          </a:blip>
          <a:srcRect r="53545"/>
          <a:stretch/>
        </p:blipFill>
        <p:spPr>
          <a:xfrm>
            <a:off x="4932796" y="1577539"/>
            <a:ext cx="3421903" cy="2343150"/>
          </a:xfrm>
          <a:prstGeom prst="rect">
            <a:avLst/>
          </a:prstGeom>
        </p:spPr>
      </p:pic>
    </p:spTree>
    <p:extLst>
      <p:ext uri="{BB962C8B-B14F-4D97-AF65-F5344CB8AC3E}">
        <p14:creationId xmlns:p14="http://schemas.microsoft.com/office/powerpoint/2010/main" val="2189693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84631"/>
            <a:ext cx="4571502" cy="824400"/>
          </a:xfrm>
        </p:spPr>
        <p:txBody>
          <a:bodyPr>
            <a:normAutofit/>
          </a:bodyPr>
          <a:lstStyle/>
          <a:p>
            <a:pPr>
              <a:lnSpc>
                <a:spcPct val="100000"/>
              </a:lnSpc>
            </a:pPr>
            <a:r>
              <a:rPr lang="de-DE" sz="2200" dirty="0">
                <a:solidFill>
                  <a:srgbClr val="004077"/>
                </a:solidFill>
                <a:latin typeface="Arial" panose="020B0604020202020204" pitchFamily="34" charset="0"/>
                <a:cs typeface="Arial" panose="020B0604020202020204" pitchFamily="34" charset="0"/>
              </a:rPr>
              <a:t>Warum ist das Thema so wichtig?</a:t>
            </a:r>
            <a:endParaRPr lang="de-DE" dirty="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11</a:t>
            </a:fld>
            <a:endParaRPr lang="de-DE" dirty="0">
              <a:solidFill>
                <a:srgbClr val="003A79">
                  <a:tint val="75000"/>
                </a:srgbClr>
              </a:solidFill>
            </a:endParaRPr>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b="13051"/>
          <a:stretch/>
        </p:blipFill>
        <p:spPr>
          <a:xfrm>
            <a:off x="608111" y="1217434"/>
            <a:ext cx="8332222" cy="4282614"/>
          </a:xfrm>
          <a:prstGeom prst="rect">
            <a:avLst/>
          </a:prstGeom>
        </p:spPr>
      </p:pic>
      <p:sp>
        <p:nvSpPr>
          <p:cNvPr id="11" name="Textplatzhalter 6"/>
          <p:cNvSpPr txBox="1">
            <a:spLocks/>
          </p:cNvSpPr>
          <p:nvPr/>
        </p:nvSpPr>
        <p:spPr>
          <a:xfrm>
            <a:off x="2732690" y="6160240"/>
            <a:ext cx="4793048" cy="5612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chemeClr val="bg1">
                    <a:lumMod val="65000"/>
                  </a:schemeClr>
                </a:solidFill>
                <a:latin typeface="Arial" panose="020B0604020202020204" pitchFamily="34" charset="0"/>
                <a:cs typeface="Arial" panose="020B0604020202020204" pitchFamily="34" charset="0"/>
              </a:rPr>
              <a:t>Quelle:</a:t>
            </a:r>
            <a:r>
              <a:rPr lang="en-US" sz="800" dirty="0">
                <a:solidFill>
                  <a:schemeClr val="bg1">
                    <a:lumMod val="65000"/>
                  </a:schemeClr>
                </a:solidFill>
                <a:latin typeface="Arial" panose="020B0604020202020204" pitchFamily="34" charset="0"/>
                <a:cs typeface="Arial" panose="020B0604020202020204" pitchFamily="34" charset="0"/>
              </a:rPr>
              <a:t>The ocean cleanup.(27. 04. 2022). https://theoceancleanup.com/great-pacific-garbage-patch</a:t>
            </a:r>
            <a:endParaRPr lang="de-DE" sz="800" dirty="0">
              <a:solidFill>
                <a:schemeClr val="bg1">
                  <a:lumMod val="65000"/>
                </a:schemeClr>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3"/>
          </p:nvPr>
        </p:nvSpPr>
        <p:spPr/>
        <p:txBody>
          <a:bodyPr>
            <a:normAutofit fontScale="25000" lnSpcReduction="20000"/>
          </a:bodyPr>
          <a:lstStyle/>
          <a:p>
            <a:endParaRPr lang="de-DE"/>
          </a:p>
        </p:txBody>
      </p:sp>
    </p:spTree>
    <p:extLst>
      <p:ext uri="{BB962C8B-B14F-4D97-AF65-F5344CB8AC3E}">
        <p14:creationId xmlns:p14="http://schemas.microsoft.com/office/powerpoint/2010/main" val="3788367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84631"/>
            <a:ext cx="4571502" cy="824400"/>
          </a:xfrm>
        </p:spPr>
        <p:txBody>
          <a:bodyPr>
            <a:normAutofit/>
          </a:bodyPr>
          <a:lstStyle/>
          <a:p>
            <a:pPr>
              <a:lnSpc>
                <a:spcPct val="100000"/>
              </a:lnSpc>
            </a:pPr>
            <a:r>
              <a:rPr lang="de-DE" sz="2200" dirty="0">
                <a:solidFill>
                  <a:srgbClr val="004077"/>
                </a:solidFill>
                <a:latin typeface="Arial" panose="020B0604020202020204" pitchFamily="34" charset="0"/>
                <a:cs typeface="Arial" panose="020B0604020202020204" pitchFamily="34" charset="0"/>
              </a:rPr>
              <a:t>Warum ist das Thema so wichtig?</a:t>
            </a:r>
            <a:endParaRPr lang="de-DE" dirty="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12</a:t>
            </a:fld>
            <a:endParaRPr lang="de-DE" dirty="0">
              <a:solidFill>
                <a:srgbClr val="003A79">
                  <a:tint val="75000"/>
                </a:srgbClr>
              </a:solidFill>
            </a:endParaRPr>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t="10483" b="4109"/>
          <a:stretch/>
        </p:blipFill>
        <p:spPr>
          <a:xfrm>
            <a:off x="1847848" y="1004888"/>
            <a:ext cx="5388365" cy="4602044"/>
          </a:xfrm>
          <a:prstGeom prst="rect">
            <a:avLst/>
          </a:prstGeom>
        </p:spPr>
      </p:pic>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t="5868" b="90077"/>
          <a:stretch/>
        </p:blipFill>
        <p:spPr>
          <a:xfrm>
            <a:off x="1958375" y="5667315"/>
            <a:ext cx="5167313" cy="209551"/>
          </a:xfrm>
          <a:prstGeom prst="rect">
            <a:avLst/>
          </a:prstGeom>
        </p:spPr>
      </p:pic>
      <p:sp>
        <p:nvSpPr>
          <p:cNvPr id="9" name="Textplatzhalter 6"/>
          <p:cNvSpPr txBox="1">
            <a:spLocks/>
          </p:cNvSpPr>
          <p:nvPr/>
        </p:nvSpPr>
        <p:spPr>
          <a:xfrm>
            <a:off x="2732690" y="6160240"/>
            <a:ext cx="4793048" cy="5612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chemeClr val="bg1">
                    <a:lumMod val="65000"/>
                  </a:schemeClr>
                </a:solidFill>
                <a:latin typeface="Arial" panose="020B0604020202020204" pitchFamily="34" charset="0"/>
                <a:cs typeface="Arial" panose="020B0604020202020204" pitchFamily="34" charset="0"/>
              </a:rPr>
              <a:t>Quelle:</a:t>
            </a:r>
            <a:r>
              <a:rPr lang="fr-FR" sz="800" dirty="0">
                <a:solidFill>
                  <a:schemeClr val="bg1">
                    <a:lumMod val="65000"/>
                  </a:schemeClr>
                </a:solidFill>
                <a:latin typeface="Arial" panose="020B0604020202020204" pitchFamily="34" charset="0"/>
                <a:cs typeface="Arial" panose="020B0604020202020204" pitchFamily="34" charset="0"/>
              </a:rPr>
              <a:t>: Nature Scientific Reports .(27. 04. 2022). Von https://www.bild.de/news/ausland/plastik/insel-zwischen-hawaii-und-kalifornien-jetzt-vier-mal-so-gross-wie-deutschland-55184752.bild.html</a:t>
            </a:r>
          </a:p>
          <a:p>
            <a:endParaRPr lang="de-DE" sz="8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7114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84631"/>
            <a:ext cx="4571502" cy="824400"/>
          </a:xfrm>
        </p:spPr>
        <p:txBody>
          <a:bodyPr>
            <a:normAutofit/>
          </a:bodyPr>
          <a:lstStyle/>
          <a:p>
            <a:pPr>
              <a:lnSpc>
                <a:spcPct val="100000"/>
              </a:lnSpc>
            </a:pPr>
            <a:r>
              <a:rPr lang="de-DE" sz="2200" dirty="0">
                <a:solidFill>
                  <a:srgbClr val="004077"/>
                </a:solidFill>
                <a:latin typeface="Arial" panose="020B0604020202020204" pitchFamily="34" charset="0"/>
                <a:cs typeface="Arial" panose="020B0604020202020204" pitchFamily="34" charset="0"/>
              </a:rPr>
              <a:t>Warum ist das Thema so wichtig?</a:t>
            </a:r>
            <a:endParaRPr lang="de-DE" dirty="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13</a:t>
            </a:fld>
            <a:endParaRPr lang="de-DE" dirty="0">
              <a:solidFill>
                <a:srgbClr val="003A79">
                  <a:tint val="75000"/>
                </a:srgbClr>
              </a:solidFill>
            </a:endParaRPr>
          </a:p>
        </p:txBody>
      </p:sp>
      <p:pic>
        <p:nvPicPr>
          <p:cNvPr id="3" name="Grafik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0483" b="4109"/>
          <a:stretch/>
        </p:blipFill>
        <p:spPr>
          <a:xfrm>
            <a:off x="1847848" y="1065271"/>
            <a:ext cx="5388365" cy="4602044"/>
          </a:xfrm>
          <a:prstGeom prst="rect">
            <a:avLst/>
          </a:prstGeom>
        </p:spPr>
      </p:pic>
      <p:pic>
        <p:nvPicPr>
          <p:cNvPr id="8" name="Grafik 7"/>
          <p:cNvPicPr>
            <a:picLocks noChangeAspect="1"/>
          </p:cNvPicPr>
          <p:nvPr/>
        </p:nvPicPr>
        <p:blipFill rotWithShape="1">
          <a:blip r:embed="rId5">
            <a:extLst>
              <a:ext uri="{28A0092B-C50C-407E-A947-70E740481C1C}">
                <a14:useLocalDpi xmlns:a14="http://schemas.microsoft.com/office/drawing/2010/main" val="0"/>
              </a:ext>
            </a:extLst>
          </a:blip>
          <a:srcRect t="5868" b="90077"/>
          <a:stretch/>
        </p:blipFill>
        <p:spPr>
          <a:xfrm>
            <a:off x="1958375" y="5667315"/>
            <a:ext cx="5167313" cy="209551"/>
          </a:xfrm>
          <a:prstGeom prst="rect">
            <a:avLst/>
          </a:prstGeom>
        </p:spPr>
      </p:pic>
      <p:sp>
        <p:nvSpPr>
          <p:cNvPr id="9" name="Textplatzhalter 6"/>
          <p:cNvSpPr txBox="1">
            <a:spLocks/>
          </p:cNvSpPr>
          <p:nvPr/>
        </p:nvSpPr>
        <p:spPr>
          <a:xfrm>
            <a:off x="2732690" y="6160240"/>
            <a:ext cx="4793048" cy="5612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chemeClr val="bg1">
                    <a:lumMod val="65000"/>
                  </a:schemeClr>
                </a:solidFill>
                <a:latin typeface="Arial" panose="020B0604020202020204" pitchFamily="34" charset="0"/>
                <a:cs typeface="Arial" panose="020B0604020202020204" pitchFamily="34" charset="0"/>
              </a:rPr>
              <a:t>Quelle: </a:t>
            </a:r>
            <a:r>
              <a:rPr lang="fr-FR" sz="800" dirty="0">
                <a:solidFill>
                  <a:schemeClr val="bg1">
                    <a:lumMod val="65000"/>
                  </a:schemeClr>
                </a:solidFill>
                <a:latin typeface="Arial" panose="020B0604020202020204" pitchFamily="34" charset="0"/>
                <a:cs typeface="Arial" panose="020B0604020202020204" pitchFamily="34" charset="0"/>
              </a:rPr>
              <a:t>https://www.mdr.de/wissen/plastik-muell-ozeane-100.html</a:t>
            </a:r>
            <a:endParaRPr lang="de-DE" sz="800" dirty="0">
              <a:solidFill>
                <a:schemeClr val="bg1">
                  <a:lumMod val="65000"/>
                </a:schemeClr>
              </a:solidFill>
              <a:latin typeface="Arial" panose="020B0604020202020204" pitchFamily="34" charset="0"/>
              <a:cs typeface="Arial" panose="020B0604020202020204" pitchFamily="34" charset="0"/>
            </a:endParaRPr>
          </a:p>
        </p:txBody>
      </p:sp>
      <p:sp>
        <p:nvSpPr>
          <p:cNvPr id="7" name="Textfeld 6"/>
          <p:cNvSpPr txBox="1"/>
          <p:nvPr/>
        </p:nvSpPr>
        <p:spPr>
          <a:xfrm>
            <a:off x="2981102" y="4498944"/>
            <a:ext cx="5259130" cy="1077218"/>
          </a:xfrm>
          <a:prstGeom prst="rect">
            <a:avLst/>
          </a:prstGeom>
          <a:noFill/>
        </p:spPr>
        <p:txBody>
          <a:bodyPr wrap="square" rtlCol="0">
            <a:spAutoFit/>
          </a:bodyPr>
          <a:lstStyle/>
          <a:p>
            <a:r>
              <a:rPr lang="de-DE" sz="3200" b="1" dirty="0">
                <a:solidFill>
                  <a:srgbClr val="FF0000"/>
                </a:solidFill>
              </a:rPr>
              <a:t>2 LKW Ladungen Müll</a:t>
            </a:r>
          </a:p>
          <a:p>
            <a:r>
              <a:rPr lang="de-DE" sz="3200" b="1" dirty="0">
                <a:solidFill>
                  <a:srgbClr val="FF0000"/>
                </a:solidFill>
              </a:rPr>
              <a:t>pro Minute</a:t>
            </a:r>
          </a:p>
        </p:txBody>
      </p:sp>
    </p:spTree>
    <p:extLst>
      <p:ext uri="{BB962C8B-B14F-4D97-AF65-F5344CB8AC3E}">
        <p14:creationId xmlns:p14="http://schemas.microsoft.com/office/powerpoint/2010/main" val="4050313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84631"/>
            <a:ext cx="4571502" cy="824400"/>
          </a:xfrm>
        </p:spPr>
        <p:txBody>
          <a:bodyPr>
            <a:normAutofit/>
          </a:bodyPr>
          <a:lstStyle/>
          <a:p>
            <a:pPr>
              <a:lnSpc>
                <a:spcPct val="100000"/>
              </a:lnSpc>
            </a:pPr>
            <a:r>
              <a:rPr lang="de-DE" sz="2200" dirty="0">
                <a:solidFill>
                  <a:srgbClr val="004077"/>
                </a:solidFill>
                <a:latin typeface="Arial" panose="020B0604020202020204" pitchFamily="34" charset="0"/>
                <a:cs typeface="Arial" panose="020B0604020202020204" pitchFamily="34" charset="0"/>
              </a:rPr>
              <a:t>Warum ist das Thema so wichtig?</a:t>
            </a:r>
            <a:endParaRPr lang="de-DE" dirty="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14</a:t>
            </a:fld>
            <a:endParaRPr lang="de-DE" dirty="0">
              <a:solidFill>
                <a:srgbClr val="003A79">
                  <a:tint val="75000"/>
                </a:srgbClr>
              </a:solidFill>
            </a:endParaRPr>
          </a:p>
        </p:txBody>
      </p:sp>
      <p:sp>
        <p:nvSpPr>
          <p:cNvPr id="7" name="Textplatzhalter 6"/>
          <p:cNvSpPr>
            <a:spLocks noGrp="1"/>
          </p:cNvSpPr>
          <p:nvPr>
            <p:ph type="body" sz="quarter" idx="13"/>
          </p:nvPr>
        </p:nvSpPr>
        <p:spPr>
          <a:xfrm rot="16200000">
            <a:off x="6529183" y="3457147"/>
            <a:ext cx="4793048" cy="436587"/>
          </a:xfrm>
        </p:spPr>
        <p:txBody>
          <a:bodyPr>
            <a:noAutofit/>
          </a:bodyPr>
          <a:lstStyle/>
          <a:p>
            <a:pPr algn="just"/>
            <a:endParaRPr lang="de-DE" sz="800" dirty="0">
              <a:effectLst/>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613" y="965200"/>
            <a:ext cx="3987800" cy="2990850"/>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999" y="965200"/>
            <a:ext cx="3985117" cy="2990850"/>
          </a:xfrm>
          <a:prstGeom prst="rect">
            <a:avLst/>
          </a:prstGeom>
        </p:spPr>
      </p:pic>
      <p:pic>
        <p:nvPicPr>
          <p:cNvPr id="9" name="Grafik 8"/>
          <p:cNvPicPr>
            <a:picLocks noChangeAspect="1"/>
          </p:cNvPicPr>
          <p:nvPr/>
        </p:nvPicPr>
        <p:blipFill rotWithShape="1">
          <a:blip r:embed="rId5">
            <a:extLst>
              <a:ext uri="{28A0092B-C50C-407E-A947-70E740481C1C}">
                <a14:useLocalDpi xmlns:a14="http://schemas.microsoft.com/office/drawing/2010/main" val="0"/>
              </a:ext>
            </a:extLst>
          </a:blip>
          <a:srcRect b="66361"/>
          <a:stretch/>
        </p:blipFill>
        <p:spPr>
          <a:xfrm>
            <a:off x="927032" y="5083446"/>
            <a:ext cx="3067050" cy="772218"/>
          </a:xfrm>
          <a:prstGeom prst="rect">
            <a:avLst/>
          </a:prstGeom>
        </p:spPr>
      </p:pic>
      <p:pic>
        <p:nvPicPr>
          <p:cNvPr id="10" name="Grafik 9"/>
          <p:cNvPicPr>
            <a:picLocks noChangeAspect="1"/>
          </p:cNvPicPr>
          <p:nvPr/>
        </p:nvPicPr>
        <p:blipFill rotWithShape="1">
          <a:blip r:embed="rId5">
            <a:extLst>
              <a:ext uri="{28A0092B-C50C-407E-A947-70E740481C1C}">
                <a14:useLocalDpi xmlns:a14="http://schemas.microsoft.com/office/drawing/2010/main" val="0"/>
              </a:ext>
            </a:extLst>
          </a:blip>
          <a:srcRect t="32853" b="32294"/>
          <a:stretch/>
        </p:blipFill>
        <p:spPr>
          <a:xfrm>
            <a:off x="3008491" y="4130934"/>
            <a:ext cx="3067050" cy="800100"/>
          </a:xfrm>
          <a:prstGeom prst="rect">
            <a:avLst/>
          </a:prstGeom>
        </p:spPr>
      </p:pic>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64937"/>
          <a:stretch/>
        </p:blipFill>
        <p:spPr>
          <a:xfrm>
            <a:off x="5233963" y="5050744"/>
            <a:ext cx="3067050" cy="804920"/>
          </a:xfrm>
          <a:prstGeom prst="rect">
            <a:avLst/>
          </a:prstGeom>
        </p:spPr>
      </p:pic>
      <p:sp>
        <p:nvSpPr>
          <p:cNvPr id="12" name="Textplatzhalter 6"/>
          <p:cNvSpPr txBox="1">
            <a:spLocks/>
          </p:cNvSpPr>
          <p:nvPr/>
        </p:nvSpPr>
        <p:spPr>
          <a:xfrm>
            <a:off x="2732690" y="6160240"/>
            <a:ext cx="4793048" cy="5612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chemeClr val="bg1">
                    <a:lumMod val="65000"/>
                  </a:schemeClr>
                </a:solidFill>
                <a:latin typeface="Arial" panose="020B0604020202020204" pitchFamily="34" charset="0"/>
                <a:cs typeface="Arial" panose="020B0604020202020204" pitchFamily="34" charset="0"/>
              </a:rPr>
              <a:t>Quelle: National </a:t>
            </a:r>
            <a:r>
              <a:rPr lang="de-DE" sz="800" dirty="0" err="1">
                <a:solidFill>
                  <a:schemeClr val="bg1">
                    <a:lumMod val="65000"/>
                  </a:schemeClr>
                </a:solidFill>
                <a:latin typeface="Arial" panose="020B0604020202020204" pitchFamily="34" charset="0"/>
                <a:cs typeface="Arial" panose="020B0604020202020204" pitchFamily="34" charset="0"/>
              </a:rPr>
              <a:t>geographi.c</a:t>
            </a:r>
            <a:r>
              <a:rPr lang="de-DE" sz="800" dirty="0">
                <a:solidFill>
                  <a:schemeClr val="bg1">
                    <a:lumMod val="65000"/>
                  </a:schemeClr>
                </a:solidFill>
                <a:latin typeface="Arial" panose="020B0604020202020204" pitchFamily="34" charset="0"/>
                <a:cs typeface="Arial" panose="020B0604020202020204" pitchFamily="34" charset="0"/>
              </a:rPr>
              <a:t>(27. 04. 2022). https://www.nationalgeographic.org/encyclopedia/great-pacific-garbage-patch/</a:t>
            </a:r>
          </a:p>
          <a:p>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5625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15</a:t>
            </a:fld>
            <a:endParaRPr lang="en-US">
              <a:solidFill>
                <a:srgbClr val="003A79">
                  <a:tint val="75000"/>
                </a:srgb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36" y="2632547"/>
            <a:ext cx="3307296" cy="211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3553" y="1290180"/>
            <a:ext cx="4799484" cy="4315446"/>
          </a:xfrm>
          <a:prstGeom prst="rect">
            <a:avLst/>
          </a:prstGeom>
        </p:spPr>
      </p:pic>
      <p:sp>
        <p:nvSpPr>
          <p:cNvPr id="9" name="Titel 1">
            <a:extLst>
              <a:ext uri="{FF2B5EF4-FFF2-40B4-BE49-F238E27FC236}">
                <a16:creationId xmlns:a16="http://schemas.microsoft.com/office/drawing/2014/main" id="{47CA36A0-C047-4A95-95DF-D6A19C61D944}"/>
              </a:ext>
            </a:extLst>
          </p:cNvPr>
          <p:cNvSpPr>
            <a:spLocks noGrp="1"/>
          </p:cNvSpPr>
          <p:nvPr>
            <p:ph type="title"/>
          </p:nvPr>
        </p:nvSpPr>
        <p:spPr>
          <a:xfrm>
            <a:off x="440308" y="-60411"/>
            <a:ext cx="7886700" cy="1152000"/>
          </a:xfrm>
        </p:spPr>
        <p:txBody>
          <a:bodyPr>
            <a:normAutofit/>
          </a:bodyPr>
          <a:lstStyle/>
          <a:p>
            <a:pPr>
              <a:lnSpc>
                <a:spcPct val="100000"/>
              </a:lnSpc>
            </a:pPr>
            <a:r>
              <a:rPr lang="de-DE" sz="2200" dirty="0">
                <a:solidFill>
                  <a:srgbClr val="004077"/>
                </a:solidFill>
                <a:latin typeface="Arial" panose="020B0604020202020204" pitchFamily="34" charset="0"/>
                <a:cs typeface="Arial" panose="020B0604020202020204" pitchFamily="34" charset="0"/>
              </a:rPr>
              <a:t>Auswirkungen von Plastik in unserer Umwelt</a:t>
            </a:r>
            <a:endParaRPr lang="en-US" sz="2200" dirty="0">
              <a:solidFill>
                <a:srgbClr val="003A79"/>
              </a:solidFill>
              <a:latin typeface="Arial" panose="020B0604020202020204" pitchFamily="34" charset="0"/>
              <a:cs typeface="Arial" panose="020B0604020202020204" pitchFamily="34" charset="0"/>
            </a:endParaRPr>
          </a:p>
        </p:txBody>
      </p:sp>
      <p:sp>
        <p:nvSpPr>
          <p:cNvPr id="10" name="Textplatzhalter 6"/>
          <p:cNvSpPr txBox="1">
            <a:spLocks/>
          </p:cNvSpPr>
          <p:nvPr/>
        </p:nvSpPr>
        <p:spPr>
          <a:xfrm>
            <a:off x="2443164" y="6124611"/>
            <a:ext cx="6249985" cy="3841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 kern="120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800" dirty="0">
              <a:latin typeface="Arial" panose="020B0604020202020204" pitchFamily="34" charset="0"/>
              <a:cs typeface="Arial" panose="020B0604020202020204" pitchFamily="34" charset="0"/>
            </a:endParaRPr>
          </a:p>
        </p:txBody>
      </p:sp>
      <p:sp>
        <p:nvSpPr>
          <p:cNvPr id="11" name="Textplatzhalter 6"/>
          <p:cNvSpPr txBox="1">
            <a:spLocks/>
          </p:cNvSpPr>
          <p:nvPr/>
        </p:nvSpPr>
        <p:spPr>
          <a:xfrm>
            <a:off x="2732690" y="6160240"/>
            <a:ext cx="4793048" cy="5612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chemeClr val="bg1">
                    <a:lumMod val="65000"/>
                  </a:schemeClr>
                </a:solidFill>
                <a:latin typeface="Arial" panose="020B0604020202020204" pitchFamily="34" charset="0"/>
                <a:cs typeface="Arial" panose="020B0604020202020204" pitchFamily="34" charset="0"/>
              </a:rPr>
              <a:t>Quelle: Plastikatlas 2019. (27.04.22). Von https://www.boell.de/sites/default/files/202201/Boell_Plastikatlas%202019%206.Auflage_V01_kommentierbar.pdf</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2994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84631"/>
            <a:ext cx="4571502" cy="824400"/>
          </a:xfrm>
        </p:spPr>
        <p:txBody>
          <a:bodyPr>
            <a:normAutofit/>
          </a:bodyPr>
          <a:lstStyle/>
          <a:p>
            <a:pPr>
              <a:lnSpc>
                <a:spcPct val="100000"/>
              </a:lnSpc>
            </a:pPr>
            <a:r>
              <a:rPr lang="de-DE" sz="2200" dirty="0">
                <a:solidFill>
                  <a:srgbClr val="004077"/>
                </a:solidFill>
                <a:latin typeface="Arial" panose="020B0604020202020204" pitchFamily="34" charset="0"/>
                <a:cs typeface="Arial" panose="020B0604020202020204" pitchFamily="34" charset="0"/>
              </a:rPr>
              <a:t>Warum ist das Thema so wichtig?</a:t>
            </a:r>
            <a:endParaRPr lang="de-DE" dirty="0"/>
          </a:p>
        </p:txBody>
      </p:sp>
      <p:sp>
        <p:nvSpPr>
          <p:cNvPr id="6" name="Foliennummernplatzhalter 5"/>
          <p:cNvSpPr>
            <a:spLocks noGrp="1"/>
          </p:cNvSpPr>
          <p:nvPr>
            <p:ph type="sldNum" sz="quarter" idx="12"/>
          </p:nvPr>
        </p:nvSpPr>
        <p:spPr/>
        <p:txBody>
          <a:bodyPr/>
          <a:lstStyle/>
          <a:p>
            <a:fld id="{70C9534A-BDEF-4E2F-87B7-7CFE3C6EE2A5}" type="slidenum">
              <a:rPr lang="de-DE" smtClean="0">
                <a:solidFill>
                  <a:srgbClr val="003A79">
                    <a:tint val="75000"/>
                  </a:srgbClr>
                </a:solidFill>
              </a:rPr>
              <a:pPr/>
              <a:t>16</a:t>
            </a:fld>
            <a:endParaRPr lang="de-DE" dirty="0">
              <a:solidFill>
                <a:srgbClr val="003A79">
                  <a:tint val="75000"/>
                </a:srgbClr>
              </a:solidFill>
            </a:endParaRPr>
          </a:p>
        </p:txBody>
      </p:sp>
      <p:sp>
        <p:nvSpPr>
          <p:cNvPr id="7" name="Textplatzhalter 6"/>
          <p:cNvSpPr>
            <a:spLocks noGrp="1"/>
          </p:cNvSpPr>
          <p:nvPr>
            <p:ph type="body" sz="quarter" idx="13"/>
          </p:nvPr>
        </p:nvSpPr>
        <p:spPr>
          <a:xfrm rot="16200000">
            <a:off x="6529183" y="3457147"/>
            <a:ext cx="4793048" cy="436587"/>
          </a:xfrm>
        </p:spPr>
        <p:txBody>
          <a:bodyPr>
            <a:noAutofit/>
          </a:bodyPr>
          <a:lstStyle/>
          <a:p>
            <a:pPr algn="just"/>
            <a:r>
              <a:rPr lang="de-DE" sz="800" dirty="0">
                <a:latin typeface="Arial" panose="020B0604020202020204" pitchFamily="34" charset="0"/>
                <a:ea typeface="Arial" panose="020B0604020202020204" pitchFamily="34" charset="0"/>
                <a:cs typeface="Arial" panose="020B0604020202020204" pitchFamily="34" charset="0"/>
              </a:rPr>
              <a:t>National </a:t>
            </a:r>
            <a:r>
              <a:rPr lang="de-DE" sz="800" dirty="0" err="1">
                <a:latin typeface="Arial" panose="020B0604020202020204" pitchFamily="34" charset="0"/>
                <a:ea typeface="Arial" panose="020B0604020202020204" pitchFamily="34" charset="0"/>
                <a:cs typeface="Arial" panose="020B0604020202020204" pitchFamily="34" charset="0"/>
              </a:rPr>
              <a:t>geographi.c</a:t>
            </a:r>
            <a:r>
              <a:rPr lang="de-DE" sz="800" dirty="0">
                <a:latin typeface="Arial" panose="020B0604020202020204" pitchFamily="34" charset="0"/>
                <a:ea typeface="Arial" panose="020B0604020202020204" pitchFamily="34" charset="0"/>
                <a:cs typeface="Arial" panose="020B0604020202020204" pitchFamily="34" charset="0"/>
              </a:rPr>
              <a:t>(</a:t>
            </a:r>
            <a:r>
              <a:rPr lang="de-DE" sz="800" dirty="0">
                <a:effectLst/>
                <a:latin typeface="Arial" panose="020B0604020202020204" pitchFamily="34" charset="0"/>
                <a:ea typeface="Arial" panose="020B0604020202020204" pitchFamily="34" charset="0"/>
                <a:cs typeface="Arial" panose="020B0604020202020204" pitchFamily="34" charset="0"/>
              </a:rPr>
              <a:t>27. </a:t>
            </a:r>
            <a:r>
              <a:rPr lang="de-DE" sz="800" dirty="0">
                <a:latin typeface="Arial" panose="020B0604020202020204" pitchFamily="34" charset="0"/>
                <a:ea typeface="Arial" panose="020B0604020202020204" pitchFamily="34" charset="0"/>
                <a:cs typeface="Arial" panose="020B0604020202020204" pitchFamily="34" charset="0"/>
              </a:rPr>
              <a:t>04</a:t>
            </a:r>
            <a:r>
              <a:rPr lang="de-DE" sz="800" dirty="0">
                <a:effectLst/>
                <a:latin typeface="Arial" panose="020B0604020202020204" pitchFamily="34" charset="0"/>
                <a:ea typeface="Arial" panose="020B0604020202020204" pitchFamily="34" charset="0"/>
                <a:cs typeface="Arial" panose="020B0604020202020204" pitchFamily="34" charset="0"/>
              </a:rPr>
              <a:t>. 2022). </a:t>
            </a:r>
            <a:r>
              <a:rPr lang="de-DE" sz="800" dirty="0">
                <a:latin typeface="Arial" panose="020B0604020202020204" pitchFamily="34" charset="0"/>
                <a:cs typeface="Arial" panose="020B0604020202020204" pitchFamily="34" charset="0"/>
              </a:rPr>
              <a:t>https://www.nationalgeographic.org/encyclopedia/great-pacific-garbage-patch/</a:t>
            </a:r>
          </a:p>
          <a:p>
            <a:pPr algn="just"/>
            <a:endParaRPr lang="de-DE" sz="800" dirty="0">
              <a:effectLst/>
              <a:latin typeface="Arial" panose="020B0604020202020204" pitchFamily="34" charset="0"/>
              <a:cs typeface="Arial" panose="020B0604020202020204" pitchFamily="34" charset="0"/>
            </a:endParaRPr>
          </a:p>
        </p:txBody>
      </p:sp>
      <p:sp>
        <p:nvSpPr>
          <p:cNvPr id="12" name="Titel 1"/>
          <p:cNvSpPr txBox="1">
            <a:spLocks/>
          </p:cNvSpPr>
          <p:nvPr/>
        </p:nvSpPr>
        <p:spPr>
          <a:xfrm>
            <a:off x="467502" y="2744508"/>
            <a:ext cx="8142600" cy="3651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400" dirty="0">
              <a:solidFill>
                <a:prstClr val="black"/>
              </a:solidFill>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Calibri" panose="020F0502020204030204"/>
                <a:ea typeface="+mn-ea"/>
                <a:cs typeface="+mn-cs"/>
              </a:rPr>
              <a:t>Suchmaschine:</a:t>
            </a:r>
          </a:p>
          <a:p>
            <a:pPr>
              <a:lnSpc>
                <a:spcPct val="100000"/>
              </a:lnSpc>
            </a:pPr>
            <a:endParaRPr lang="de-DE" sz="2200" dirty="0">
              <a:solidFill>
                <a:srgbClr val="004077"/>
              </a:solidFill>
              <a:cs typeface="Arial" panose="020B0604020202020204" pitchFamily="34" charset="0"/>
            </a:endParaRPr>
          </a:p>
          <a:p>
            <a:pPr>
              <a:lnSpc>
                <a:spcPct val="100000"/>
              </a:lnSpc>
            </a:pPr>
            <a:r>
              <a:rPr lang="de-DE" sz="1800" dirty="0" err="1"/>
              <a:t>Plastic</a:t>
            </a:r>
            <a:r>
              <a:rPr lang="de-DE" sz="1800" dirty="0"/>
              <a:t> Tracker - The Ocean </a:t>
            </a:r>
            <a:r>
              <a:rPr lang="de-DE" sz="1800" dirty="0" err="1"/>
              <a:t>Cleanup</a:t>
            </a:r>
            <a:r>
              <a:rPr lang="de-DE" sz="1800" dirty="0"/>
              <a:t> </a:t>
            </a:r>
          </a:p>
          <a:p>
            <a:pPr>
              <a:lnSpc>
                <a:spcPct val="100000"/>
              </a:lnSpc>
            </a:pPr>
            <a:endParaRPr lang="de-DE" sz="1800" dirty="0"/>
          </a:p>
          <a:p>
            <a:pPr>
              <a:lnSpc>
                <a:spcPct val="100000"/>
              </a:lnSpc>
            </a:pPr>
            <a:r>
              <a:rPr lang="de-DE" sz="1400" b="1" dirty="0"/>
              <a:t>oder</a:t>
            </a:r>
          </a:p>
          <a:p>
            <a:pPr>
              <a:lnSpc>
                <a:spcPct val="100000"/>
              </a:lnSpc>
            </a:pPr>
            <a:endParaRPr lang="de-DE" sz="1800" dirty="0"/>
          </a:p>
          <a:p>
            <a:pPr>
              <a:lnSpc>
                <a:spcPct val="100000"/>
              </a:lnSpc>
            </a:pPr>
            <a:r>
              <a:rPr lang="de-DE" sz="1800" dirty="0"/>
              <a:t>https://theoceancleanup.com/plastic-tracker/</a:t>
            </a:r>
          </a:p>
          <a:p>
            <a:pPr>
              <a:lnSpc>
                <a:spcPct val="100000"/>
              </a:lnSpc>
            </a:pPr>
            <a:endParaRPr lang="de-DE" sz="1800" dirty="0"/>
          </a:p>
          <a:p>
            <a:pPr>
              <a:lnSpc>
                <a:spcPct val="100000"/>
              </a:lnSpc>
            </a:pPr>
            <a:r>
              <a:rPr lang="de-DE" sz="1400" b="1" dirty="0"/>
              <a:t>oder</a:t>
            </a:r>
            <a:r>
              <a:rPr lang="de-DE" sz="1800" dirty="0"/>
              <a:t> </a:t>
            </a:r>
          </a:p>
          <a:p>
            <a:pPr>
              <a:lnSpc>
                <a:spcPct val="100000"/>
              </a:lnSpc>
            </a:pPr>
            <a:endParaRPr lang="de-DE" sz="1800" dirty="0"/>
          </a:p>
          <a:p>
            <a:pPr>
              <a:lnSpc>
                <a:spcPct val="100000"/>
              </a:lnSpc>
            </a:pPr>
            <a:r>
              <a:rPr lang="de-DE" sz="1800" dirty="0"/>
              <a:t>tinyurl.com/recATschool2</a:t>
            </a:r>
          </a:p>
          <a:p>
            <a:pPr>
              <a:lnSpc>
                <a:spcPct val="100000"/>
              </a:lnSpc>
            </a:pPr>
            <a:endParaRPr lang="de-DE" sz="1800" dirty="0"/>
          </a:p>
          <a:p>
            <a:pPr>
              <a:lnSpc>
                <a:spcPct val="100000"/>
              </a:lnSpc>
            </a:pPr>
            <a:endParaRPr lang="de-DE" sz="1800" dirty="0"/>
          </a:p>
          <a:p>
            <a:pPr>
              <a:lnSpc>
                <a:spcPct val="100000"/>
              </a:lnSpc>
            </a:pPr>
            <a:endParaRPr lang="de-DE" sz="1800" dirty="0"/>
          </a:p>
          <a:p>
            <a:pPr>
              <a:lnSpc>
                <a:spcPct val="100000"/>
              </a:lnSpc>
            </a:pPr>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832" y="2744508"/>
            <a:ext cx="3043518" cy="3043518"/>
          </a:xfrm>
          <a:prstGeom prst="rect">
            <a:avLst/>
          </a:prstGeom>
        </p:spPr>
      </p:pic>
      <p:sp>
        <p:nvSpPr>
          <p:cNvPr id="5" name="Textfeld 4">
            <a:extLst>
              <a:ext uri="{FF2B5EF4-FFF2-40B4-BE49-F238E27FC236}">
                <a16:creationId xmlns:a16="http://schemas.microsoft.com/office/drawing/2014/main" id="{B3F7CF53-2252-DE05-163F-CACD0509FBD8}"/>
              </a:ext>
            </a:extLst>
          </p:cNvPr>
          <p:cNvSpPr txBox="1"/>
          <p:nvPr/>
        </p:nvSpPr>
        <p:spPr>
          <a:xfrm>
            <a:off x="467502" y="1278916"/>
            <a:ext cx="4572000" cy="646331"/>
          </a:xfrm>
          <a:prstGeom prst="rect">
            <a:avLst/>
          </a:prstGeom>
          <a:noFill/>
        </p:spPr>
        <p:txBody>
          <a:bodyPr wrap="square">
            <a:spAutoFit/>
          </a:bodyPr>
          <a:lstStyle/>
          <a:p>
            <a:pPr>
              <a:lnSpc>
                <a:spcPct val="100000"/>
              </a:lnSpc>
            </a:pPr>
            <a:r>
              <a:rPr lang="de-DE" sz="1800" dirty="0">
                <a:solidFill>
                  <a:srgbClr val="004077"/>
                </a:solidFill>
                <a:latin typeface="Arial" panose="020B0604020202020204" pitchFamily="34" charset="0"/>
                <a:cs typeface="Arial" panose="020B0604020202020204" pitchFamily="34" charset="0"/>
              </a:rPr>
              <a:t>Wo war euer letzter Urlaub? </a:t>
            </a:r>
          </a:p>
          <a:p>
            <a:pPr>
              <a:lnSpc>
                <a:spcPct val="100000"/>
              </a:lnSpc>
            </a:pPr>
            <a:r>
              <a:rPr lang="de-DE" sz="1800" dirty="0">
                <a:solidFill>
                  <a:srgbClr val="004077"/>
                </a:solidFill>
                <a:latin typeface="Arial" panose="020B0604020202020204" pitchFamily="34" charset="0"/>
                <a:cs typeface="Arial" panose="020B0604020202020204" pitchFamily="34" charset="0"/>
              </a:rPr>
              <a:t>Wo wolltet ihr schon immer gerne mal hin?</a:t>
            </a:r>
          </a:p>
        </p:txBody>
      </p:sp>
    </p:spTree>
    <p:extLst>
      <p:ext uri="{BB962C8B-B14F-4D97-AF65-F5344CB8AC3E}">
        <p14:creationId xmlns:p14="http://schemas.microsoft.com/office/powerpoint/2010/main" val="1180747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17</a:t>
            </a:fld>
            <a:endParaRPr lang="en-US">
              <a:solidFill>
                <a:srgbClr val="003A79">
                  <a:tint val="75000"/>
                </a:srgbClr>
              </a:solidFill>
            </a:endParaRPr>
          </a:p>
        </p:txBody>
      </p:sp>
      <p:sp>
        <p:nvSpPr>
          <p:cNvPr id="15" name="Titel 1">
            <a:extLst>
              <a:ext uri="{FF2B5EF4-FFF2-40B4-BE49-F238E27FC236}">
                <a16:creationId xmlns:a16="http://schemas.microsoft.com/office/drawing/2014/main" id="{47CA36A0-C047-4A95-95DF-D6A19C61D944}"/>
              </a:ext>
            </a:extLst>
          </p:cNvPr>
          <p:cNvSpPr>
            <a:spLocks noGrp="1"/>
          </p:cNvSpPr>
          <p:nvPr>
            <p:ph type="title"/>
          </p:nvPr>
        </p:nvSpPr>
        <p:spPr>
          <a:xfrm>
            <a:off x="440308" y="-60411"/>
            <a:ext cx="7886700" cy="1152000"/>
          </a:xfrm>
        </p:spPr>
        <p:txBody>
          <a:bodyPr>
            <a:normAutofit/>
          </a:bodyPr>
          <a:lstStyle/>
          <a:p>
            <a:pPr>
              <a:lnSpc>
                <a:spcPct val="100000"/>
              </a:lnSpc>
            </a:pPr>
            <a:r>
              <a:rPr lang="de-DE" sz="2200" dirty="0">
                <a:solidFill>
                  <a:srgbClr val="004077"/>
                </a:solidFill>
                <a:latin typeface="Arial" panose="020B0604020202020204" pitchFamily="34" charset="0"/>
                <a:cs typeface="Arial" panose="020B0604020202020204" pitchFamily="34" charset="0"/>
              </a:rPr>
              <a:t>Abbauzeiten</a:t>
            </a:r>
            <a:endParaRPr lang="en-US" sz="2200" dirty="0">
              <a:solidFill>
                <a:srgbClr val="003A79"/>
              </a:solidFill>
              <a:latin typeface="Arial" panose="020B0604020202020204" pitchFamily="34" charset="0"/>
              <a:cs typeface="Arial" panose="020B0604020202020204" pitchFamily="34" charset="0"/>
            </a:endParaRPr>
          </a:p>
        </p:txBody>
      </p:sp>
      <p:sp>
        <p:nvSpPr>
          <p:cNvPr id="3" name="Textfeld 2"/>
          <p:cNvSpPr txBox="1"/>
          <p:nvPr/>
        </p:nvSpPr>
        <p:spPr>
          <a:xfrm>
            <a:off x="793671" y="2330098"/>
            <a:ext cx="702436"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Pappe</a:t>
            </a:r>
          </a:p>
        </p:txBody>
      </p:sp>
      <p:sp>
        <p:nvSpPr>
          <p:cNvPr id="16" name="Textfeld 15"/>
          <p:cNvSpPr txBox="1"/>
          <p:nvPr/>
        </p:nvSpPr>
        <p:spPr>
          <a:xfrm>
            <a:off x="7060851" y="4766008"/>
            <a:ext cx="990976"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Speerholz</a:t>
            </a:r>
          </a:p>
        </p:txBody>
      </p:sp>
      <p:sp>
        <p:nvSpPr>
          <p:cNvPr id="17" name="Textfeld 16"/>
          <p:cNvSpPr txBox="1"/>
          <p:nvPr/>
        </p:nvSpPr>
        <p:spPr>
          <a:xfrm>
            <a:off x="4983360" y="4904424"/>
            <a:ext cx="1011815"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Plastiktüte</a:t>
            </a:r>
          </a:p>
        </p:txBody>
      </p:sp>
      <p:sp>
        <p:nvSpPr>
          <p:cNvPr id="18" name="Textfeld 17"/>
          <p:cNvSpPr txBox="1"/>
          <p:nvPr/>
        </p:nvSpPr>
        <p:spPr>
          <a:xfrm>
            <a:off x="4356975" y="2422845"/>
            <a:ext cx="1027782" cy="307777"/>
          </a:xfrm>
          <a:prstGeom prst="rect">
            <a:avLst/>
          </a:prstGeom>
          <a:noFill/>
        </p:spPr>
        <p:txBody>
          <a:bodyPr wrap="none" rtlCol="0">
            <a:spAutoFit/>
          </a:bodyPr>
          <a:lstStyle/>
          <a:p>
            <a:r>
              <a:rPr lang="de-DE" sz="1400" dirty="0">
                <a:latin typeface="Arial" panose="020B0604020202020204" pitchFamily="34" charset="0"/>
                <a:cs typeface="Arial" panose="020B0604020202020204" pitchFamily="34" charset="0"/>
              </a:rPr>
              <a:t>Weißblech</a:t>
            </a:r>
          </a:p>
        </p:txBody>
      </p:sp>
      <p:sp>
        <p:nvSpPr>
          <p:cNvPr id="64" name="Textfeld 63"/>
          <p:cNvSpPr txBox="1"/>
          <p:nvPr/>
        </p:nvSpPr>
        <p:spPr>
          <a:xfrm>
            <a:off x="7004447" y="2344410"/>
            <a:ext cx="1140056"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Nylonfasern</a:t>
            </a:r>
          </a:p>
        </p:txBody>
      </p:sp>
      <p:pic>
        <p:nvPicPr>
          <p:cNvPr id="68" name="Grafik 67"/>
          <p:cNvPicPr>
            <a:picLocks noChangeAspect="1"/>
          </p:cNvPicPr>
          <p:nvPr/>
        </p:nvPicPr>
        <p:blipFill rotWithShape="1">
          <a:blip r:embed="rId3" cstate="hqprint">
            <a:extLst>
              <a:ext uri="{28A0092B-C50C-407E-A947-70E740481C1C}">
                <a14:useLocalDpi xmlns:a14="http://schemas.microsoft.com/office/drawing/2010/main" val="0"/>
              </a:ext>
            </a:extLst>
          </a:blip>
          <a:srcRect l="33866" t="900" b="-900"/>
          <a:stretch/>
        </p:blipFill>
        <p:spPr>
          <a:xfrm>
            <a:off x="506715" y="1016110"/>
            <a:ext cx="1306413" cy="1317600"/>
          </a:xfrm>
          <a:prstGeom prst="ellipse">
            <a:avLst/>
          </a:prstGeom>
        </p:spPr>
      </p:pic>
      <p:pic>
        <p:nvPicPr>
          <p:cNvPr id="69" name="Grafik 68"/>
          <p:cNvPicPr>
            <a:picLocks noChangeAspect="1"/>
          </p:cNvPicPr>
          <p:nvPr/>
        </p:nvPicPr>
        <p:blipFill rotWithShape="1">
          <a:blip r:embed="rId4" cstate="hqprint">
            <a:extLst>
              <a:ext uri="{28A0092B-C50C-407E-A947-70E740481C1C}">
                <a14:useLocalDpi xmlns:a14="http://schemas.microsoft.com/office/drawing/2010/main" val="0"/>
              </a:ext>
            </a:extLst>
          </a:blip>
          <a:srcRect l="44242" t="33016" r="23727" b="41888"/>
          <a:stretch/>
        </p:blipFill>
        <p:spPr>
          <a:xfrm>
            <a:off x="4240197" y="1069128"/>
            <a:ext cx="1261339" cy="1317600"/>
          </a:xfrm>
          <a:prstGeom prst="ellipse">
            <a:avLst/>
          </a:prstGeom>
        </p:spPr>
      </p:pic>
      <p:pic>
        <p:nvPicPr>
          <p:cNvPr id="70" name="Grafik 6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26103" y="3473183"/>
            <a:ext cx="1460473" cy="1317600"/>
          </a:xfrm>
          <a:prstGeom prst="ellipse">
            <a:avLst/>
          </a:prstGeom>
        </p:spPr>
      </p:pic>
      <p:pic>
        <p:nvPicPr>
          <p:cNvPr id="71" name="Grafik 70"/>
          <p:cNvPicPr>
            <a:picLocks noChangeAspect="1"/>
          </p:cNvPicPr>
          <p:nvPr/>
        </p:nvPicPr>
        <p:blipFill rotWithShape="1">
          <a:blip r:embed="rId6" cstate="hqprint">
            <a:extLst>
              <a:ext uri="{28A0092B-C50C-407E-A947-70E740481C1C}">
                <a14:useLocalDpi xmlns:a14="http://schemas.microsoft.com/office/drawing/2010/main" val="0"/>
              </a:ext>
            </a:extLst>
          </a:blip>
          <a:srcRect t="7953" b="14152"/>
          <a:stretch/>
        </p:blipFill>
        <p:spPr>
          <a:xfrm>
            <a:off x="4798356" y="3662010"/>
            <a:ext cx="1325020" cy="1317600"/>
          </a:xfrm>
          <a:prstGeom prst="ellipse">
            <a:avLst/>
          </a:prstGeom>
        </p:spPr>
      </p:pic>
      <p:pic>
        <p:nvPicPr>
          <p:cNvPr id="72" name="Grafik 71"/>
          <p:cNvPicPr>
            <a:picLocks noChangeAspect="1"/>
          </p:cNvPicPr>
          <p:nvPr/>
        </p:nvPicPr>
        <p:blipFill rotWithShape="1">
          <a:blip r:embed="rId7" cstate="hqprint">
            <a:extLst>
              <a:ext uri="{28A0092B-C50C-407E-A947-70E740481C1C}">
                <a14:useLocalDpi xmlns:a14="http://schemas.microsoft.com/office/drawing/2010/main" val="0"/>
              </a:ext>
            </a:extLst>
          </a:blip>
          <a:srcRect l="27222" t="55460" r="26388" b="8022"/>
          <a:stretch/>
        </p:blipFill>
        <p:spPr>
          <a:xfrm>
            <a:off x="6904951" y="981728"/>
            <a:ext cx="1339048" cy="1317600"/>
          </a:xfrm>
          <a:prstGeom prst="ellipse">
            <a:avLst/>
          </a:prstGeom>
        </p:spPr>
      </p:pic>
      <p:sp>
        <p:nvSpPr>
          <p:cNvPr id="120" name="Textplatzhalter 6"/>
          <p:cNvSpPr txBox="1">
            <a:spLocks/>
          </p:cNvSpPr>
          <p:nvPr/>
        </p:nvSpPr>
        <p:spPr>
          <a:xfrm>
            <a:off x="2732690" y="6160240"/>
            <a:ext cx="5138564"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800" dirty="0">
                <a:solidFill>
                  <a:schemeClr val="bg1">
                    <a:lumMod val="65000"/>
                  </a:schemeClr>
                </a:solidFill>
                <a:latin typeface="Arial" panose="020B0604020202020204" pitchFamily="34" charset="0"/>
                <a:cs typeface="Arial" panose="020B0604020202020204" pitchFamily="34" charset="0"/>
              </a:rPr>
              <a:t>Quelle: Quelle: </a:t>
            </a:r>
            <a:r>
              <a:rPr lang="de-DE" sz="800" dirty="0" err="1">
                <a:solidFill>
                  <a:schemeClr val="bg1">
                    <a:lumMod val="65000"/>
                  </a:schemeClr>
                </a:solidFill>
                <a:latin typeface="Arial" panose="020B0604020202020204" pitchFamily="34" charset="0"/>
                <a:cs typeface="Arial" panose="020B0604020202020204" pitchFamily="34" charset="0"/>
              </a:rPr>
              <a:t>Pappa</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Michael Jin on </a:t>
            </a:r>
            <a:r>
              <a:rPr lang="de-DE" sz="800" dirty="0" err="1">
                <a:solidFill>
                  <a:schemeClr val="bg1">
                    <a:lumMod val="65000"/>
                  </a:schemeClr>
                </a:solidFill>
                <a:latin typeface="Arial" panose="020B0604020202020204" pitchFamily="34" charset="0"/>
                <a:cs typeface="Arial" panose="020B0604020202020204" pitchFamily="34" charset="0"/>
              </a:rPr>
              <a:t>Unsplash</a:t>
            </a:r>
            <a:r>
              <a:rPr lang="de-DE" sz="800" dirty="0">
                <a:solidFill>
                  <a:schemeClr val="bg1">
                    <a:lumMod val="65000"/>
                  </a:schemeClr>
                </a:solidFill>
                <a:latin typeface="Arial" panose="020B0604020202020204" pitchFamily="34" charset="0"/>
                <a:cs typeface="Arial" panose="020B0604020202020204" pitchFamily="34" charset="0"/>
              </a:rPr>
              <a:t>; https://www.feinschnitt-kreativ.de/produkt/birkensperrholz-600-x-400-mm/#prettyPhoto/0/; Plastiktüte: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Christopher Vega on </a:t>
            </a:r>
            <a:r>
              <a:rPr lang="de-DE" sz="800" dirty="0" err="1">
                <a:solidFill>
                  <a:schemeClr val="bg1">
                    <a:lumMod val="65000"/>
                  </a:schemeClr>
                </a:solidFill>
                <a:latin typeface="Arial" panose="020B0604020202020204" pitchFamily="34" charset="0"/>
                <a:cs typeface="Arial" panose="020B0604020202020204" pitchFamily="34" charset="0"/>
              </a:rPr>
              <a:t>Unsplash</a:t>
            </a:r>
            <a:r>
              <a:rPr lang="de-DE" sz="800" dirty="0">
                <a:solidFill>
                  <a:schemeClr val="bg1">
                    <a:lumMod val="65000"/>
                  </a:schemeClr>
                </a:solidFill>
                <a:latin typeface="Arial" panose="020B0604020202020204" pitchFamily="34" charset="0"/>
                <a:cs typeface="Arial" panose="020B0604020202020204" pitchFamily="34" charset="0"/>
              </a:rPr>
              <a:t>; Weißblechdose: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Donna Spearman on </a:t>
            </a:r>
            <a:r>
              <a:rPr lang="de-DE" sz="800" dirty="0" err="1">
                <a:solidFill>
                  <a:schemeClr val="bg1">
                    <a:lumMod val="65000"/>
                  </a:schemeClr>
                </a:solidFill>
                <a:latin typeface="Arial" panose="020B0604020202020204" pitchFamily="34" charset="0"/>
                <a:cs typeface="Arial" panose="020B0604020202020204" pitchFamily="34" charset="0"/>
              </a:rPr>
              <a:t>Unsplash</a:t>
            </a:r>
            <a:r>
              <a:rPr lang="de-DE" sz="800" dirty="0">
                <a:solidFill>
                  <a:schemeClr val="bg1">
                    <a:lumMod val="65000"/>
                  </a:schemeClr>
                </a:solidFill>
                <a:latin typeface="Arial" panose="020B0604020202020204" pitchFamily="34" charset="0"/>
                <a:cs typeface="Arial" panose="020B0604020202020204" pitchFamily="34" charset="0"/>
              </a:rPr>
              <a:t> Nylonstrumpfhose: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Joshua Rondeau on </a:t>
            </a:r>
            <a:r>
              <a:rPr lang="de-DE" sz="800" dirty="0" err="1">
                <a:solidFill>
                  <a:schemeClr val="bg1">
                    <a:lumMod val="65000"/>
                  </a:schemeClr>
                </a:solidFill>
                <a:latin typeface="Arial" panose="020B0604020202020204" pitchFamily="34" charset="0"/>
                <a:cs typeface="Arial" panose="020B0604020202020204" pitchFamily="34" charset="0"/>
              </a:rPr>
              <a:t>Unsplash</a:t>
            </a:r>
            <a:r>
              <a:rPr lang="de-DE" sz="800" dirty="0">
                <a:solidFill>
                  <a:schemeClr val="bg1">
                    <a:lumMod val="65000"/>
                  </a:schemeClr>
                </a:solidFill>
                <a:latin typeface="Arial" panose="020B0604020202020204" pitchFamily="34" charset="0"/>
                <a:cs typeface="Arial" panose="020B0604020202020204" pitchFamily="34" charset="0"/>
              </a:rPr>
              <a:t>; Dose: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Wolfgang </a:t>
            </a:r>
            <a:r>
              <a:rPr lang="de-DE" sz="800" dirty="0" err="1">
                <a:solidFill>
                  <a:schemeClr val="bg1">
                    <a:lumMod val="65000"/>
                  </a:schemeClr>
                </a:solidFill>
                <a:latin typeface="Arial" panose="020B0604020202020204" pitchFamily="34" charset="0"/>
                <a:cs typeface="Arial" panose="020B0604020202020204" pitchFamily="34" charset="0"/>
              </a:rPr>
              <a:t>Rottmann</a:t>
            </a:r>
            <a:r>
              <a:rPr lang="de-DE" sz="800" dirty="0">
                <a:solidFill>
                  <a:schemeClr val="bg1">
                    <a:lumMod val="65000"/>
                  </a:schemeClr>
                </a:solidFill>
                <a:latin typeface="Arial" panose="020B0604020202020204" pitchFamily="34" charset="0"/>
                <a:cs typeface="Arial" panose="020B0604020202020204" pitchFamily="34" charset="0"/>
              </a:rPr>
              <a:t> on </a:t>
            </a:r>
            <a:r>
              <a:rPr lang="de-DE" sz="800" dirty="0" err="1">
                <a:solidFill>
                  <a:schemeClr val="bg1">
                    <a:lumMod val="65000"/>
                  </a:schemeClr>
                </a:solidFill>
                <a:latin typeface="Arial" panose="020B0604020202020204" pitchFamily="34" charset="0"/>
                <a:cs typeface="Arial" panose="020B0604020202020204" pitchFamily="34" charset="0"/>
              </a:rPr>
              <a:t>Unsplash</a:t>
            </a:r>
            <a:endParaRPr lang="de-DE" sz="800" dirty="0">
              <a:solidFill>
                <a:schemeClr val="bg1">
                  <a:lumMod val="65000"/>
                </a:schemeClr>
              </a:solidFill>
              <a:latin typeface="Arial" panose="020B0604020202020204" pitchFamily="34" charset="0"/>
              <a:cs typeface="Arial" panose="020B0604020202020204" pitchFamily="34" charset="0"/>
            </a:endParaRPr>
          </a:p>
        </p:txBody>
      </p:sp>
      <p:pic>
        <p:nvPicPr>
          <p:cNvPr id="28" name="Grafik 27"/>
          <p:cNvPicPr>
            <a:picLocks noChangeAspect="1"/>
          </p:cNvPicPr>
          <p:nvPr/>
        </p:nvPicPr>
        <p:blipFill rotWithShape="1">
          <a:blip r:embed="rId8" cstate="hqprint">
            <a:extLst>
              <a:ext uri="{28A0092B-C50C-407E-A947-70E740481C1C}">
                <a14:useLocalDpi xmlns:a14="http://schemas.microsoft.com/office/drawing/2010/main" val="0"/>
              </a:ext>
            </a:extLst>
          </a:blip>
          <a:srcRect r="7843"/>
          <a:stretch/>
        </p:blipFill>
        <p:spPr>
          <a:xfrm>
            <a:off x="2022096" y="4221967"/>
            <a:ext cx="1343296" cy="1317600"/>
          </a:xfrm>
          <a:prstGeom prst="ellipse">
            <a:avLst/>
          </a:prstGeom>
        </p:spPr>
      </p:pic>
      <p:pic>
        <p:nvPicPr>
          <p:cNvPr id="29" name="Grafik 28"/>
          <p:cNvPicPr>
            <a:picLocks noChangeAspect="1"/>
          </p:cNvPicPr>
          <p:nvPr/>
        </p:nvPicPr>
        <p:blipFill rotWithShape="1">
          <a:blip r:embed="rId9" cstate="hqprint">
            <a:extLst>
              <a:ext uri="{28A0092B-C50C-407E-A947-70E740481C1C}">
                <a14:useLocalDpi xmlns:a14="http://schemas.microsoft.com/office/drawing/2010/main" val="0"/>
              </a:ext>
            </a:extLst>
          </a:blip>
          <a:srcRect l="13758" t="29571" r="7632" b="4398"/>
          <a:stretch/>
        </p:blipFill>
        <p:spPr>
          <a:xfrm>
            <a:off x="532494" y="3405852"/>
            <a:ext cx="1254854" cy="1317600"/>
          </a:xfrm>
          <a:prstGeom prst="ellipse">
            <a:avLst/>
          </a:prstGeom>
        </p:spPr>
      </p:pic>
      <p:pic>
        <p:nvPicPr>
          <p:cNvPr id="30" name="Grafik 29"/>
          <p:cNvPicPr>
            <a:picLocks noChangeAspect="1"/>
          </p:cNvPicPr>
          <p:nvPr/>
        </p:nvPicPr>
        <p:blipFill rotWithShape="1">
          <a:blip r:embed="rId10" cstate="hqprint">
            <a:extLst>
              <a:ext uri="{28A0092B-C50C-407E-A947-70E740481C1C}">
                <a14:useLocalDpi xmlns:a14="http://schemas.microsoft.com/office/drawing/2010/main" val="0"/>
              </a:ext>
            </a:extLst>
          </a:blip>
          <a:srcRect l="10317" t="20592" r="35260"/>
          <a:stretch/>
        </p:blipFill>
        <p:spPr>
          <a:xfrm>
            <a:off x="2589231" y="2344410"/>
            <a:ext cx="1353103" cy="1317600"/>
          </a:xfrm>
          <a:prstGeom prst="ellipse">
            <a:avLst/>
          </a:prstGeom>
        </p:spPr>
      </p:pic>
      <p:sp>
        <p:nvSpPr>
          <p:cNvPr id="32" name="Textfeld 31"/>
          <p:cNvSpPr txBox="1"/>
          <p:nvPr/>
        </p:nvSpPr>
        <p:spPr>
          <a:xfrm>
            <a:off x="2589231" y="3616289"/>
            <a:ext cx="1459054" cy="523220"/>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Aluminiumdose </a:t>
            </a:r>
          </a:p>
          <a:p>
            <a:pPr algn="ctr"/>
            <a:r>
              <a:rPr lang="de-DE" sz="1400" dirty="0">
                <a:latin typeface="Arial" panose="020B0604020202020204" pitchFamily="34" charset="0"/>
                <a:cs typeface="Arial" panose="020B0604020202020204" pitchFamily="34" charset="0"/>
              </a:rPr>
              <a:t> </a:t>
            </a:r>
          </a:p>
        </p:txBody>
      </p:sp>
      <p:sp>
        <p:nvSpPr>
          <p:cNvPr id="33" name="Textfeld 32"/>
          <p:cNvSpPr txBox="1"/>
          <p:nvPr/>
        </p:nvSpPr>
        <p:spPr>
          <a:xfrm>
            <a:off x="440308" y="4713293"/>
            <a:ext cx="1330814"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Plastikflasche </a:t>
            </a:r>
          </a:p>
        </p:txBody>
      </p:sp>
      <p:sp>
        <p:nvSpPr>
          <p:cNvPr id="34" name="Textfeld 33"/>
          <p:cNvSpPr txBox="1"/>
          <p:nvPr/>
        </p:nvSpPr>
        <p:spPr>
          <a:xfrm>
            <a:off x="2117420" y="5478501"/>
            <a:ext cx="1109598"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Fischernetz</a:t>
            </a:r>
          </a:p>
        </p:txBody>
      </p:sp>
    </p:spTree>
    <p:extLst>
      <p:ext uri="{BB962C8B-B14F-4D97-AF65-F5344CB8AC3E}">
        <p14:creationId xmlns:p14="http://schemas.microsoft.com/office/powerpoint/2010/main" val="251127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64" grpId="0"/>
      <p:bldP spid="32"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18</a:t>
            </a:fld>
            <a:endParaRPr lang="en-US">
              <a:solidFill>
                <a:srgbClr val="003A79">
                  <a:tint val="75000"/>
                </a:srgbClr>
              </a:solidFill>
            </a:endParaRPr>
          </a:p>
        </p:txBody>
      </p:sp>
      <p:sp>
        <p:nvSpPr>
          <p:cNvPr id="15" name="Titel 1">
            <a:extLst>
              <a:ext uri="{FF2B5EF4-FFF2-40B4-BE49-F238E27FC236}">
                <a16:creationId xmlns:a16="http://schemas.microsoft.com/office/drawing/2014/main" id="{47CA36A0-C047-4A95-95DF-D6A19C61D944}"/>
              </a:ext>
            </a:extLst>
          </p:cNvPr>
          <p:cNvSpPr>
            <a:spLocks noGrp="1"/>
          </p:cNvSpPr>
          <p:nvPr>
            <p:ph type="title"/>
          </p:nvPr>
        </p:nvSpPr>
        <p:spPr>
          <a:xfrm>
            <a:off x="440308" y="-60411"/>
            <a:ext cx="7886700" cy="1152000"/>
          </a:xfrm>
        </p:spPr>
        <p:txBody>
          <a:bodyPr>
            <a:normAutofit/>
          </a:bodyPr>
          <a:lstStyle/>
          <a:p>
            <a:pPr>
              <a:lnSpc>
                <a:spcPct val="100000"/>
              </a:lnSpc>
            </a:pPr>
            <a:r>
              <a:rPr lang="de-DE" sz="2200" dirty="0">
                <a:solidFill>
                  <a:srgbClr val="004077"/>
                </a:solidFill>
                <a:latin typeface="Arial" panose="020B0604020202020204" pitchFamily="34" charset="0"/>
                <a:cs typeface="Arial" panose="020B0604020202020204" pitchFamily="34" charset="0"/>
              </a:rPr>
              <a:t>Abbauzeiten</a:t>
            </a:r>
            <a:endParaRPr lang="en-US" sz="2200" dirty="0">
              <a:solidFill>
                <a:srgbClr val="003A79"/>
              </a:solidFill>
              <a:latin typeface="Arial" panose="020B0604020202020204" pitchFamily="34" charset="0"/>
              <a:cs typeface="Arial" panose="020B0604020202020204" pitchFamily="34" charset="0"/>
            </a:endParaRPr>
          </a:p>
        </p:txBody>
      </p:sp>
      <p:sp>
        <p:nvSpPr>
          <p:cNvPr id="2" name="Pfeil nach rechts 1"/>
          <p:cNvSpPr/>
          <p:nvPr/>
        </p:nvSpPr>
        <p:spPr>
          <a:xfrm>
            <a:off x="666750" y="3064097"/>
            <a:ext cx="7949833" cy="475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655012" y="2330098"/>
            <a:ext cx="979755" cy="523220"/>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Pappe</a:t>
            </a:r>
          </a:p>
          <a:p>
            <a:pPr algn="ctr"/>
            <a:r>
              <a:rPr lang="de-DE" sz="1400" dirty="0">
                <a:latin typeface="Arial" panose="020B0604020202020204" pitchFamily="34" charset="0"/>
                <a:cs typeface="Arial" panose="020B0604020202020204" pitchFamily="34" charset="0"/>
              </a:rPr>
              <a:t>2 Monate </a:t>
            </a:r>
          </a:p>
        </p:txBody>
      </p:sp>
      <p:sp>
        <p:nvSpPr>
          <p:cNvPr id="16" name="Textfeld 15"/>
          <p:cNvSpPr txBox="1"/>
          <p:nvPr/>
        </p:nvSpPr>
        <p:spPr>
          <a:xfrm>
            <a:off x="669601" y="4053527"/>
            <a:ext cx="990976"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Speerholz</a:t>
            </a:r>
          </a:p>
        </p:txBody>
      </p:sp>
      <p:sp>
        <p:nvSpPr>
          <p:cNvPr id="17" name="Textfeld 16"/>
          <p:cNvSpPr txBox="1"/>
          <p:nvPr/>
        </p:nvSpPr>
        <p:spPr>
          <a:xfrm>
            <a:off x="2481636" y="2339442"/>
            <a:ext cx="1011815"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Plastiktüte</a:t>
            </a:r>
          </a:p>
        </p:txBody>
      </p:sp>
      <p:sp>
        <p:nvSpPr>
          <p:cNvPr id="18" name="Textfeld 17"/>
          <p:cNvSpPr txBox="1"/>
          <p:nvPr/>
        </p:nvSpPr>
        <p:spPr>
          <a:xfrm>
            <a:off x="6562742" y="4092180"/>
            <a:ext cx="1027782" cy="307777"/>
          </a:xfrm>
          <a:prstGeom prst="rect">
            <a:avLst/>
          </a:prstGeom>
          <a:noFill/>
        </p:spPr>
        <p:txBody>
          <a:bodyPr wrap="none" rtlCol="0">
            <a:spAutoFit/>
          </a:bodyPr>
          <a:lstStyle/>
          <a:p>
            <a:r>
              <a:rPr lang="de-DE" sz="1400" dirty="0">
                <a:latin typeface="Arial" panose="020B0604020202020204" pitchFamily="34" charset="0"/>
                <a:cs typeface="Arial" panose="020B0604020202020204" pitchFamily="34" charset="0"/>
              </a:rPr>
              <a:t>Weißblech</a:t>
            </a:r>
          </a:p>
        </p:txBody>
      </p:sp>
      <p:cxnSp>
        <p:nvCxnSpPr>
          <p:cNvPr id="25" name="Gewinkelter Verbinder 24"/>
          <p:cNvCxnSpPr/>
          <p:nvPr/>
        </p:nvCxnSpPr>
        <p:spPr>
          <a:xfrm rot="5400000" flipH="1" flipV="1">
            <a:off x="673242" y="2922136"/>
            <a:ext cx="459989" cy="299127"/>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2905777" y="2842437"/>
            <a:ext cx="0" cy="530284"/>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feld 63"/>
          <p:cNvSpPr txBox="1"/>
          <p:nvPr/>
        </p:nvSpPr>
        <p:spPr>
          <a:xfrm>
            <a:off x="7004447" y="2344410"/>
            <a:ext cx="1140056"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Nylonfasern</a:t>
            </a:r>
          </a:p>
        </p:txBody>
      </p:sp>
      <p:cxnSp>
        <p:nvCxnSpPr>
          <p:cNvPr id="66" name="Gerader Verbinder 65"/>
          <p:cNvCxnSpPr/>
          <p:nvPr/>
        </p:nvCxnSpPr>
        <p:spPr>
          <a:xfrm>
            <a:off x="7076633" y="3430702"/>
            <a:ext cx="1" cy="680670"/>
          </a:xfrm>
          <a:prstGeom prst="line">
            <a:avLst/>
          </a:prstGeom>
        </p:spPr>
        <p:style>
          <a:lnRef idx="1">
            <a:schemeClr val="accent1"/>
          </a:lnRef>
          <a:fillRef idx="0">
            <a:schemeClr val="accent1"/>
          </a:fillRef>
          <a:effectRef idx="0">
            <a:schemeClr val="accent1"/>
          </a:effectRef>
          <a:fontRef idx="minor">
            <a:schemeClr val="tx1"/>
          </a:fontRef>
        </p:style>
      </p:cxnSp>
      <p:pic>
        <p:nvPicPr>
          <p:cNvPr id="68" name="Grafik 67"/>
          <p:cNvPicPr>
            <a:picLocks noChangeAspect="1"/>
          </p:cNvPicPr>
          <p:nvPr/>
        </p:nvPicPr>
        <p:blipFill rotWithShape="1">
          <a:blip r:embed="rId3" cstate="hqprint">
            <a:extLst>
              <a:ext uri="{28A0092B-C50C-407E-A947-70E740481C1C}">
                <a14:useLocalDpi xmlns:a14="http://schemas.microsoft.com/office/drawing/2010/main" val="0"/>
              </a:ext>
            </a:extLst>
          </a:blip>
          <a:srcRect l="33866" t="900" b="-900"/>
          <a:stretch/>
        </p:blipFill>
        <p:spPr>
          <a:xfrm>
            <a:off x="506715" y="1016110"/>
            <a:ext cx="1306413" cy="1317600"/>
          </a:xfrm>
          <a:prstGeom prst="ellipse">
            <a:avLst/>
          </a:prstGeom>
        </p:spPr>
      </p:pic>
      <p:pic>
        <p:nvPicPr>
          <p:cNvPr id="69" name="Grafik 68"/>
          <p:cNvPicPr>
            <a:picLocks noChangeAspect="1"/>
          </p:cNvPicPr>
          <p:nvPr/>
        </p:nvPicPr>
        <p:blipFill rotWithShape="1">
          <a:blip r:embed="rId4" cstate="hqprint">
            <a:extLst>
              <a:ext uri="{28A0092B-C50C-407E-A947-70E740481C1C}">
                <a14:useLocalDpi xmlns:a14="http://schemas.microsoft.com/office/drawing/2010/main" val="0"/>
              </a:ext>
            </a:extLst>
          </a:blip>
          <a:srcRect l="44242" t="33016" r="23727" b="41888"/>
          <a:stretch/>
        </p:blipFill>
        <p:spPr>
          <a:xfrm>
            <a:off x="6445963" y="4615400"/>
            <a:ext cx="1261339" cy="1317600"/>
          </a:xfrm>
          <a:prstGeom prst="ellipse">
            <a:avLst/>
          </a:prstGeom>
        </p:spPr>
      </p:pic>
      <p:pic>
        <p:nvPicPr>
          <p:cNvPr id="70" name="Grafik 6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9684" y="4615400"/>
            <a:ext cx="1460473" cy="1317600"/>
          </a:xfrm>
          <a:prstGeom prst="ellipse">
            <a:avLst/>
          </a:prstGeom>
        </p:spPr>
      </p:pic>
      <p:pic>
        <p:nvPicPr>
          <p:cNvPr id="71" name="Grafik 70"/>
          <p:cNvPicPr>
            <a:picLocks noChangeAspect="1"/>
          </p:cNvPicPr>
          <p:nvPr/>
        </p:nvPicPr>
        <p:blipFill rotWithShape="1">
          <a:blip r:embed="rId6" cstate="hqprint">
            <a:extLst>
              <a:ext uri="{28A0092B-C50C-407E-A947-70E740481C1C}">
                <a14:useLocalDpi xmlns:a14="http://schemas.microsoft.com/office/drawing/2010/main" val="0"/>
              </a:ext>
            </a:extLst>
          </a:blip>
          <a:srcRect t="7953" b="14152"/>
          <a:stretch/>
        </p:blipFill>
        <p:spPr>
          <a:xfrm>
            <a:off x="2280048" y="1016110"/>
            <a:ext cx="1325020" cy="1317600"/>
          </a:xfrm>
          <a:prstGeom prst="ellipse">
            <a:avLst/>
          </a:prstGeom>
        </p:spPr>
      </p:pic>
      <p:pic>
        <p:nvPicPr>
          <p:cNvPr id="72" name="Grafik 71"/>
          <p:cNvPicPr>
            <a:picLocks noChangeAspect="1"/>
          </p:cNvPicPr>
          <p:nvPr/>
        </p:nvPicPr>
        <p:blipFill rotWithShape="1">
          <a:blip r:embed="rId7" cstate="hqprint">
            <a:extLst>
              <a:ext uri="{28A0092B-C50C-407E-A947-70E740481C1C}">
                <a14:useLocalDpi xmlns:a14="http://schemas.microsoft.com/office/drawing/2010/main" val="0"/>
              </a:ext>
            </a:extLst>
          </a:blip>
          <a:srcRect l="27222" t="55460" r="26388" b="8022"/>
          <a:stretch/>
        </p:blipFill>
        <p:spPr>
          <a:xfrm>
            <a:off x="6904951" y="981728"/>
            <a:ext cx="1339048" cy="1317600"/>
          </a:xfrm>
          <a:prstGeom prst="ellipse">
            <a:avLst/>
          </a:prstGeom>
        </p:spPr>
      </p:pic>
      <p:sp>
        <p:nvSpPr>
          <p:cNvPr id="78" name="Textfeld 77"/>
          <p:cNvSpPr txBox="1"/>
          <p:nvPr/>
        </p:nvSpPr>
        <p:spPr>
          <a:xfrm>
            <a:off x="8077532" y="3115752"/>
            <a:ext cx="867002" cy="369332"/>
          </a:xfrm>
          <a:prstGeom prst="rect">
            <a:avLst/>
          </a:prstGeom>
          <a:noFill/>
        </p:spPr>
        <p:txBody>
          <a:bodyPr wrap="square" rtlCol="0">
            <a:spAutoFit/>
          </a:bodyPr>
          <a:lstStyle/>
          <a:p>
            <a:r>
              <a:rPr lang="de-DE" dirty="0"/>
              <a:t>60</a:t>
            </a:r>
          </a:p>
        </p:txBody>
      </p:sp>
      <p:sp>
        <p:nvSpPr>
          <p:cNvPr id="82" name="Textfeld 81"/>
          <p:cNvSpPr txBox="1"/>
          <p:nvPr/>
        </p:nvSpPr>
        <p:spPr>
          <a:xfrm>
            <a:off x="857225" y="3113320"/>
            <a:ext cx="867002" cy="369332"/>
          </a:xfrm>
          <a:prstGeom prst="rect">
            <a:avLst/>
          </a:prstGeom>
          <a:noFill/>
        </p:spPr>
        <p:txBody>
          <a:bodyPr wrap="square" rtlCol="0">
            <a:spAutoFit/>
          </a:bodyPr>
          <a:lstStyle/>
          <a:p>
            <a:r>
              <a:rPr lang="de-DE" dirty="0"/>
              <a:t>3</a:t>
            </a:r>
          </a:p>
        </p:txBody>
      </p:sp>
      <p:sp>
        <p:nvSpPr>
          <p:cNvPr id="83" name="Textfeld 82"/>
          <p:cNvSpPr txBox="1"/>
          <p:nvPr/>
        </p:nvSpPr>
        <p:spPr>
          <a:xfrm>
            <a:off x="29689" y="3107579"/>
            <a:ext cx="723983" cy="369332"/>
          </a:xfrm>
          <a:prstGeom prst="rect">
            <a:avLst/>
          </a:prstGeom>
          <a:noFill/>
        </p:spPr>
        <p:txBody>
          <a:bodyPr wrap="square" rtlCol="0">
            <a:spAutoFit/>
          </a:bodyPr>
          <a:lstStyle/>
          <a:p>
            <a:r>
              <a:rPr lang="de-DE" dirty="0"/>
              <a:t>Jahre</a:t>
            </a:r>
          </a:p>
        </p:txBody>
      </p:sp>
      <p:sp>
        <p:nvSpPr>
          <p:cNvPr id="87" name="Textfeld 86"/>
          <p:cNvSpPr txBox="1"/>
          <p:nvPr/>
        </p:nvSpPr>
        <p:spPr>
          <a:xfrm>
            <a:off x="6876564" y="3098182"/>
            <a:ext cx="867002" cy="369332"/>
          </a:xfrm>
          <a:prstGeom prst="rect">
            <a:avLst/>
          </a:prstGeom>
          <a:noFill/>
        </p:spPr>
        <p:txBody>
          <a:bodyPr wrap="square" rtlCol="0">
            <a:spAutoFit/>
          </a:bodyPr>
          <a:lstStyle/>
          <a:p>
            <a:r>
              <a:rPr lang="de-DE" dirty="0"/>
              <a:t>50</a:t>
            </a:r>
          </a:p>
        </p:txBody>
      </p:sp>
      <p:sp>
        <p:nvSpPr>
          <p:cNvPr id="88" name="Textfeld 87"/>
          <p:cNvSpPr txBox="1"/>
          <p:nvPr/>
        </p:nvSpPr>
        <p:spPr>
          <a:xfrm>
            <a:off x="2738066" y="3117025"/>
            <a:ext cx="867002" cy="369332"/>
          </a:xfrm>
          <a:prstGeom prst="rect">
            <a:avLst/>
          </a:prstGeom>
          <a:noFill/>
        </p:spPr>
        <p:txBody>
          <a:bodyPr wrap="square" rtlCol="0">
            <a:spAutoFit/>
          </a:bodyPr>
          <a:lstStyle/>
          <a:p>
            <a:r>
              <a:rPr lang="de-DE" dirty="0"/>
              <a:t>20</a:t>
            </a:r>
          </a:p>
        </p:txBody>
      </p:sp>
      <p:cxnSp>
        <p:nvCxnSpPr>
          <p:cNvPr id="92" name="Gewinkelter Verbinder 91"/>
          <p:cNvCxnSpPr>
            <a:endCxn id="16" idx="0"/>
          </p:cNvCxnSpPr>
          <p:nvPr/>
        </p:nvCxnSpPr>
        <p:spPr>
          <a:xfrm rot="16200000" flipH="1">
            <a:off x="773648" y="3662086"/>
            <a:ext cx="622826" cy="16005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11" name="Gerader Verbinder 110"/>
          <p:cNvCxnSpPr>
            <a:stCxn id="64" idx="2"/>
          </p:cNvCxnSpPr>
          <p:nvPr/>
        </p:nvCxnSpPr>
        <p:spPr>
          <a:xfrm>
            <a:off x="7574475" y="2652187"/>
            <a:ext cx="0" cy="3503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Gerader Verbinder 111"/>
          <p:cNvCxnSpPr/>
          <p:nvPr/>
        </p:nvCxnSpPr>
        <p:spPr>
          <a:xfrm>
            <a:off x="7574475" y="3002558"/>
            <a:ext cx="6992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Gerader Verbinder 114"/>
          <p:cNvCxnSpPr/>
          <p:nvPr/>
        </p:nvCxnSpPr>
        <p:spPr>
          <a:xfrm>
            <a:off x="8278082" y="3000126"/>
            <a:ext cx="0" cy="184721"/>
          </a:xfrm>
          <a:prstGeom prst="line">
            <a:avLst/>
          </a:prstGeom>
        </p:spPr>
        <p:style>
          <a:lnRef idx="1">
            <a:schemeClr val="accent1"/>
          </a:lnRef>
          <a:fillRef idx="0">
            <a:schemeClr val="accent1"/>
          </a:fillRef>
          <a:effectRef idx="0">
            <a:schemeClr val="accent1"/>
          </a:effectRef>
          <a:fontRef idx="minor">
            <a:schemeClr val="tx1"/>
          </a:fontRef>
        </p:style>
      </p:cxnSp>
      <p:sp>
        <p:nvSpPr>
          <p:cNvPr id="120" name="Textplatzhalter 6"/>
          <p:cNvSpPr txBox="1">
            <a:spLocks/>
          </p:cNvSpPr>
          <p:nvPr/>
        </p:nvSpPr>
        <p:spPr>
          <a:xfrm>
            <a:off x="2732690" y="6160240"/>
            <a:ext cx="5138564"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800" dirty="0">
                <a:solidFill>
                  <a:schemeClr val="bg1">
                    <a:lumMod val="65000"/>
                  </a:schemeClr>
                </a:solidFill>
                <a:latin typeface="Arial" panose="020B0604020202020204" pitchFamily="34" charset="0"/>
                <a:cs typeface="Arial" panose="020B0604020202020204" pitchFamily="34" charset="0"/>
              </a:rPr>
              <a:t>Quelle: Quelle: </a:t>
            </a:r>
            <a:r>
              <a:rPr lang="de-DE" sz="800" dirty="0" err="1">
                <a:solidFill>
                  <a:schemeClr val="bg1">
                    <a:lumMod val="65000"/>
                  </a:schemeClr>
                </a:solidFill>
                <a:latin typeface="Arial" panose="020B0604020202020204" pitchFamily="34" charset="0"/>
                <a:cs typeface="Arial" panose="020B0604020202020204" pitchFamily="34" charset="0"/>
              </a:rPr>
              <a:t>Pappa</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Michael Jin on </a:t>
            </a:r>
            <a:r>
              <a:rPr lang="de-DE" sz="800" dirty="0" err="1">
                <a:solidFill>
                  <a:schemeClr val="bg1">
                    <a:lumMod val="65000"/>
                  </a:schemeClr>
                </a:solidFill>
                <a:latin typeface="Arial" panose="020B0604020202020204" pitchFamily="34" charset="0"/>
                <a:cs typeface="Arial" panose="020B0604020202020204" pitchFamily="34" charset="0"/>
              </a:rPr>
              <a:t>Unsplash</a:t>
            </a:r>
            <a:r>
              <a:rPr lang="de-DE" sz="800" dirty="0">
                <a:solidFill>
                  <a:schemeClr val="bg1">
                    <a:lumMod val="65000"/>
                  </a:schemeClr>
                </a:solidFill>
                <a:latin typeface="Arial" panose="020B0604020202020204" pitchFamily="34" charset="0"/>
                <a:cs typeface="Arial" panose="020B0604020202020204" pitchFamily="34" charset="0"/>
              </a:rPr>
              <a:t>; https://www.feinschnitt-kreativ.de/produkt/birkensperrholz-600-x-400-mm/#prettyPhoto/0/; Plastiktüte: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Christopher Vega on </a:t>
            </a:r>
            <a:r>
              <a:rPr lang="de-DE" sz="800" dirty="0" err="1">
                <a:solidFill>
                  <a:schemeClr val="bg1">
                    <a:lumMod val="65000"/>
                  </a:schemeClr>
                </a:solidFill>
                <a:latin typeface="Arial" panose="020B0604020202020204" pitchFamily="34" charset="0"/>
                <a:cs typeface="Arial" panose="020B0604020202020204" pitchFamily="34" charset="0"/>
              </a:rPr>
              <a:t>Unsplash</a:t>
            </a:r>
            <a:r>
              <a:rPr lang="de-DE" sz="800" dirty="0">
                <a:solidFill>
                  <a:schemeClr val="bg1">
                    <a:lumMod val="65000"/>
                  </a:schemeClr>
                </a:solidFill>
                <a:latin typeface="Arial" panose="020B0604020202020204" pitchFamily="34" charset="0"/>
                <a:cs typeface="Arial" panose="020B0604020202020204" pitchFamily="34" charset="0"/>
              </a:rPr>
              <a:t>; Weißblechdose: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Donna Spearman on </a:t>
            </a:r>
            <a:r>
              <a:rPr lang="de-DE" sz="800" dirty="0" err="1">
                <a:solidFill>
                  <a:schemeClr val="bg1">
                    <a:lumMod val="65000"/>
                  </a:schemeClr>
                </a:solidFill>
                <a:latin typeface="Arial" panose="020B0604020202020204" pitchFamily="34" charset="0"/>
                <a:cs typeface="Arial" panose="020B0604020202020204" pitchFamily="34" charset="0"/>
              </a:rPr>
              <a:t>Unsplash</a:t>
            </a:r>
            <a:r>
              <a:rPr lang="de-DE" sz="800" dirty="0">
                <a:solidFill>
                  <a:schemeClr val="bg1">
                    <a:lumMod val="65000"/>
                  </a:schemeClr>
                </a:solidFill>
                <a:latin typeface="Arial" panose="020B0604020202020204" pitchFamily="34" charset="0"/>
                <a:cs typeface="Arial" panose="020B0604020202020204" pitchFamily="34" charset="0"/>
              </a:rPr>
              <a:t> Nylonstrumpfhose: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Joshua Rondeau on </a:t>
            </a:r>
            <a:r>
              <a:rPr lang="de-DE" sz="800" dirty="0" err="1">
                <a:solidFill>
                  <a:schemeClr val="bg1">
                    <a:lumMod val="65000"/>
                  </a:schemeClr>
                </a:solidFill>
                <a:latin typeface="Arial" panose="020B0604020202020204" pitchFamily="34" charset="0"/>
                <a:cs typeface="Arial" panose="020B0604020202020204" pitchFamily="34" charset="0"/>
              </a:rPr>
              <a:t>Unsplash</a:t>
            </a:r>
            <a:r>
              <a:rPr lang="de-DE" sz="800" dirty="0">
                <a:solidFill>
                  <a:schemeClr val="bg1">
                    <a:lumMod val="65000"/>
                  </a:schemeClr>
                </a:solidFill>
                <a:latin typeface="Arial" panose="020B0604020202020204" pitchFamily="34" charset="0"/>
                <a:cs typeface="Arial" panose="020B0604020202020204" pitchFamily="34" charset="0"/>
              </a:rPr>
              <a:t>; Dose: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Wolfgang </a:t>
            </a:r>
            <a:r>
              <a:rPr lang="de-DE" sz="800" dirty="0" err="1">
                <a:solidFill>
                  <a:schemeClr val="bg1">
                    <a:lumMod val="65000"/>
                  </a:schemeClr>
                </a:solidFill>
                <a:latin typeface="Arial" panose="020B0604020202020204" pitchFamily="34" charset="0"/>
                <a:cs typeface="Arial" panose="020B0604020202020204" pitchFamily="34" charset="0"/>
              </a:rPr>
              <a:t>Rottmann</a:t>
            </a:r>
            <a:r>
              <a:rPr lang="de-DE" sz="800" dirty="0">
                <a:solidFill>
                  <a:schemeClr val="bg1">
                    <a:lumMod val="65000"/>
                  </a:schemeClr>
                </a:solidFill>
                <a:latin typeface="Arial" panose="020B0604020202020204" pitchFamily="34" charset="0"/>
                <a:cs typeface="Arial" panose="020B0604020202020204" pitchFamily="34" charset="0"/>
              </a:rPr>
              <a:t> on </a:t>
            </a:r>
            <a:r>
              <a:rPr lang="de-DE" sz="800" dirty="0" err="1">
                <a:solidFill>
                  <a:schemeClr val="bg1">
                    <a:lumMod val="65000"/>
                  </a:schemeClr>
                </a:solidFill>
                <a:latin typeface="Arial" panose="020B0604020202020204" pitchFamily="34" charset="0"/>
                <a:cs typeface="Arial" panose="020B0604020202020204" pitchFamily="34" charset="0"/>
              </a:rPr>
              <a:t>Unsplash</a:t>
            </a:r>
            <a:endParaRPr lang="de-DE" sz="8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38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64" grpId="0"/>
      <p:bldP spid="78" grpId="0"/>
      <p:bldP spid="82" grpId="0"/>
      <p:bldP spid="87" grpId="0"/>
      <p:bldP spid="8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19</a:t>
            </a:fld>
            <a:endParaRPr lang="en-US">
              <a:solidFill>
                <a:srgbClr val="003A79">
                  <a:tint val="75000"/>
                </a:srgbClr>
              </a:solidFill>
            </a:endParaRPr>
          </a:p>
        </p:txBody>
      </p:sp>
      <p:sp>
        <p:nvSpPr>
          <p:cNvPr id="15" name="Titel 1">
            <a:extLst>
              <a:ext uri="{FF2B5EF4-FFF2-40B4-BE49-F238E27FC236}">
                <a16:creationId xmlns:a16="http://schemas.microsoft.com/office/drawing/2014/main" id="{47CA36A0-C047-4A95-95DF-D6A19C61D944}"/>
              </a:ext>
            </a:extLst>
          </p:cNvPr>
          <p:cNvSpPr>
            <a:spLocks noGrp="1"/>
          </p:cNvSpPr>
          <p:nvPr>
            <p:ph type="title"/>
          </p:nvPr>
        </p:nvSpPr>
        <p:spPr>
          <a:xfrm>
            <a:off x="440308" y="-60411"/>
            <a:ext cx="7886700" cy="1152000"/>
          </a:xfrm>
        </p:spPr>
        <p:txBody>
          <a:bodyPr>
            <a:normAutofit/>
          </a:bodyPr>
          <a:lstStyle/>
          <a:p>
            <a:pPr>
              <a:lnSpc>
                <a:spcPct val="100000"/>
              </a:lnSpc>
            </a:pPr>
            <a:r>
              <a:rPr lang="de-DE" sz="2200" dirty="0">
                <a:solidFill>
                  <a:srgbClr val="004077"/>
                </a:solidFill>
                <a:latin typeface="Arial" panose="020B0604020202020204" pitchFamily="34" charset="0"/>
                <a:cs typeface="Arial" panose="020B0604020202020204" pitchFamily="34" charset="0"/>
              </a:rPr>
              <a:t>Abbauzeiten</a:t>
            </a:r>
            <a:endParaRPr lang="en-US" sz="2200" dirty="0">
              <a:solidFill>
                <a:srgbClr val="003A79"/>
              </a:solidFill>
              <a:latin typeface="Arial" panose="020B0604020202020204" pitchFamily="34" charset="0"/>
              <a:cs typeface="Arial" panose="020B0604020202020204" pitchFamily="34" charset="0"/>
            </a:endParaRPr>
          </a:p>
        </p:txBody>
      </p:sp>
      <p:sp>
        <p:nvSpPr>
          <p:cNvPr id="2" name="Pfeil nach rechts 1"/>
          <p:cNvSpPr/>
          <p:nvPr/>
        </p:nvSpPr>
        <p:spPr>
          <a:xfrm>
            <a:off x="654859" y="3061183"/>
            <a:ext cx="7940501" cy="474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231322" y="3951851"/>
            <a:ext cx="1077474" cy="523220"/>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Weißblech </a:t>
            </a:r>
          </a:p>
          <a:p>
            <a:pPr algn="ctr"/>
            <a:r>
              <a:rPr lang="de-DE" sz="1400" dirty="0">
                <a:latin typeface="Arial" panose="020B0604020202020204" pitchFamily="34" charset="0"/>
                <a:cs typeface="Arial" panose="020B0604020202020204" pitchFamily="34" charset="0"/>
              </a:rPr>
              <a:t>50 Jahre </a:t>
            </a:r>
          </a:p>
        </p:txBody>
      </p:sp>
      <p:sp>
        <p:nvSpPr>
          <p:cNvPr id="19" name="Textfeld 18"/>
          <p:cNvSpPr txBox="1"/>
          <p:nvPr/>
        </p:nvSpPr>
        <p:spPr>
          <a:xfrm>
            <a:off x="2255929" y="2346360"/>
            <a:ext cx="1459054" cy="523220"/>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Aluminiumdose </a:t>
            </a:r>
          </a:p>
          <a:p>
            <a:pPr algn="ctr"/>
            <a:r>
              <a:rPr lang="de-DE" sz="1400" dirty="0">
                <a:latin typeface="Arial" panose="020B0604020202020204" pitchFamily="34" charset="0"/>
                <a:cs typeface="Arial" panose="020B0604020202020204" pitchFamily="34" charset="0"/>
              </a:rPr>
              <a:t> </a:t>
            </a:r>
          </a:p>
        </p:txBody>
      </p:sp>
      <p:sp>
        <p:nvSpPr>
          <p:cNvPr id="20" name="Textfeld 19"/>
          <p:cNvSpPr txBox="1"/>
          <p:nvPr/>
        </p:nvSpPr>
        <p:spPr>
          <a:xfrm>
            <a:off x="5568156" y="3831432"/>
            <a:ext cx="1330814"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Plastikflasche </a:t>
            </a:r>
          </a:p>
        </p:txBody>
      </p:sp>
      <p:sp>
        <p:nvSpPr>
          <p:cNvPr id="21" name="Textfeld 20"/>
          <p:cNvSpPr txBox="1"/>
          <p:nvPr/>
        </p:nvSpPr>
        <p:spPr>
          <a:xfrm>
            <a:off x="7407338" y="2316772"/>
            <a:ext cx="1109598"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Fischernetz</a:t>
            </a:r>
          </a:p>
        </p:txBody>
      </p:sp>
      <p:cxnSp>
        <p:nvCxnSpPr>
          <p:cNvPr id="38" name="Gewinkelter Verbinder 37"/>
          <p:cNvCxnSpPr>
            <a:endCxn id="21" idx="2"/>
          </p:cNvCxnSpPr>
          <p:nvPr/>
        </p:nvCxnSpPr>
        <p:spPr>
          <a:xfrm rot="16200000" flipV="1">
            <a:off x="7859161" y="2849840"/>
            <a:ext cx="441611" cy="23565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H="1">
            <a:off x="2985456" y="2869890"/>
            <a:ext cx="1" cy="471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H="1">
            <a:off x="839028" y="3273417"/>
            <a:ext cx="2962" cy="700362"/>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rotWithShape="1">
          <a:blip r:embed="rId3" cstate="hqprint">
            <a:extLst>
              <a:ext uri="{28A0092B-C50C-407E-A947-70E740481C1C}">
                <a14:useLocalDpi xmlns:a14="http://schemas.microsoft.com/office/drawing/2010/main" val="0"/>
              </a:ext>
            </a:extLst>
          </a:blip>
          <a:srcRect r="7843"/>
          <a:stretch/>
        </p:blipFill>
        <p:spPr>
          <a:xfrm>
            <a:off x="7290489" y="1008595"/>
            <a:ext cx="1343296" cy="1317600"/>
          </a:xfrm>
          <a:prstGeom prst="ellipse">
            <a:avLst/>
          </a:prstGeom>
        </p:spPr>
      </p:pic>
      <p:pic>
        <p:nvPicPr>
          <p:cNvPr id="24" name="Grafik 23"/>
          <p:cNvPicPr>
            <a:picLocks noChangeAspect="1"/>
          </p:cNvPicPr>
          <p:nvPr/>
        </p:nvPicPr>
        <p:blipFill rotWithShape="1">
          <a:blip r:embed="rId4" cstate="hqprint">
            <a:extLst>
              <a:ext uri="{28A0092B-C50C-407E-A947-70E740481C1C}">
                <a14:useLocalDpi xmlns:a14="http://schemas.microsoft.com/office/drawing/2010/main" val="0"/>
              </a:ext>
            </a:extLst>
          </a:blip>
          <a:srcRect l="13758" t="29571" r="7632" b="4398"/>
          <a:stretch/>
        </p:blipFill>
        <p:spPr>
          <a:xfrm>
            <a:off x="5568156" y="4374402"/>
            <a:ext cx="1254854" cy="1317600"/>
          </a:xfrm>
          <a:prstGeom prst="ellipse">
            <a:avLst/>
          </a:prstGeom>
        </p:spPr>
      </p:pic>
      <p:cxnSp>
        <p:nvCxnSpPr>
          <p:cNvPr id="34" name="Gerader Verbinder 33"/>
          <p:cNvCxnSpPr/>
          <p:nvPr/>
        </p:nvCxnSpPr>
        <p:spPr>
          <a:xfrm flipH="1">
            <a:off x="6183086" y="3192011"/>
            <a:ext cx="4800" cy="578478"/>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Grafik 36"/>
          <p:cNvPicPr>
            <a:picLocks noChangeAspect="1"/>
          </p:cNvPicPr>
          <p:nvPr/>
        </p:nvPicPr>
        <p:blipFill rotWithShape="1">
          <a:blip r:embed="rId5" cstate="hqprint">
            <a:extLst>
              <a:ext uri="{28A0092B-C50C-407E-A947-70E740481C1C}">
                <a14:useLocalDpi xmlns:a14="http://schemas.microsoft.com/office/drawing/2010/main" val="0"/>
              </a:ext>
            </a:extLst>
          </a:blip>
          <a:srcRect l="44242" t="33016" r="23727" b="41888"/>
          <a:stretch/>
        </p:blipFill>
        <p:spPr>
          <a:xfrm>
            <a:off x="205812" y="4475071"/>
            <a:ext cx="1261339" cy="1317600"/>
          </a:xfrm>
          <a:prstGeom prst="ellipse">
            <a:avLst/>
          </a:prstGeom>
        </p:spPr>
      </p:pic>
      <p:pic>
        <p:nvPicPr>
          <p:cNvPr id="42" name="Grafik 41"/>
          <p:cNvPicPr>
            <a:picLocks noChangeAspect="1"/>
          </p:cNvPicPr>
          <p:nvPr/>
        </p:nvPicPr>
        <p:blipFill rotWithShape="1">
          <a:blip r:embed="rId6" cstate="hqprint">
            <a:extLst>
              <a:ext uri="{28A0092B-C50C-407E-A947-70E740481C1C}">
                <a14:useLocalDpi xmlns:a14="http://schemas.microsoft.com/office/drawing/2010/main" val="0"/>
              </a:ext>
            </a:extLst>
          </a:blip>
          <a:srcRect l="27222" t="55460" r="26388" b="8022"/>
          <a:stretch/>
        </p:blipFill>
        <p:spPr>
          <a:xfrm>
            <a:off x="530516" y="979718"/>
            <a:ext cx="1339048" cy="1317600"/>
          </a:xfrm>
          <a:prstGeom prst="ellipse">
            <a:avLst/>
          </a:prstGeom>
        </p:spPr>
      </p:pic>
      <p:pic>
        <p:nvPicPr>
          <p:cNvPr id="31" name="Grafik 30"/>
          <p:cNvPicPr>
            <a:picLocks noChangeAspect="1"/>
          </p:cNvPicPr>
          <p:nvPr/>
        </p:nvPicPr>
        <p:blipFill rotWithShape="1">
          <a:blip r:embed="rId7" cstate="hqprint">
            <a:extLst>
              <a:ext uri="{28A0092B-C50C-407E-A947-70E740481C1C}">
                <a14:useLocalDpi xmlns:a14="http://schemas.microsoft.com/office/drawing/2010/main" val="0"/>
              </a:ext>
            </a:extLst>
          </a:blip>
          <a:srcRect l="10317" t="20592" r="35260"/>
          <a:stretch/>
        </p:blipFill>
        <p:spPr>
          <a:xfrm>
            <a:off x="2308904" y="978870"/>
            <a:ext cx="1353103" cy="1317600"/>
          </a:xfrm>
          <a:prstGeom prst="ellipse">
            <a:avLst/>
          </a:prstGeom>
        </p:spPr>
      </p:pic>
      <p:cxnSp>
        <p:nvCxnSpPr>
          <p:cNvPr id="50" name="Gerader Verbinder 49"/>
          <p:cNvCxnSpPr/>
          <p:nvPr/>
        </p:nvCxnSpPr>
        <p:spPr>
          <a:xfrm flipH="1">
            <a:off x="1097610" y="2811573"/>
            <a:ext cx="6770" cy="45643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feld 48"/>
          <p:cNvSpPr txBox="1"/>
          <p:nvPr/>
        </p:nvSpPr>
        <p:spPr>
          <a:xfrm>
            <a:off x="7936344" y="3111918"/>
            <a:ext cx="867002" cy="369332"/>
          </a:xfrm>
          <a:prstGeom prst="rect">
            <a:avLst/>
          </a:prstGeom>
          <a:noFill/>
        </p:spPr>
        <p:txBody>
          <a:bodyPr wrap="square" rtlCol="0">
            <a:spAutoFit/>
          </a:bodyPr>
          <a:lstStyle/>
          <a:p>
            <a:r>
              <a:rPr lang="de-DE" dirty="0"/>
              <a:t>600</a:t>
            </a:r>
          </a:p>
        </p:txBody>
      </p:sp>
      <p:sp>
        <p:nvSpPr>
          <p:cNvPr id="56" name="Textfeld 55"/>
          <p:cNvSpPr txBox="1"/>
          <p:nvPr/>
        </p:nvSpPr>
        <p:spPr>
          <a:xfrm>
            <a:off x="2716251" y="3110964"/>
            <a:ext cx="867002" cy="646331"/>
          </a:xfrm>
          <a:prstGeom prst="rect">
            <a:avLst/>
          </a:prstGeom>
          <a:noFill/>
        </p:spPr>
        <p:txBody>
          <a:bodyPr wrap="square" rtlCol="0">
            <a:spAutoFit/>
          </a:bodyPr>
          <a:lstStyle/>
          <a:p>
            <a:r>
              <a:rPr lang="de-DE" dirty="0"/>
              <a:t>200</a:t>
            </a:r>
          </a:p>
          <a:p>
            <a:endParaRPr lang="de-DE" dirty="0"/>
          </a:p>
        </p:txBody>
      </p:sp>
      <p:sp>
        <p:nvSpPr>
          <p:cNvPr id="57" name="Textfeld 56"/>
          <p:cNvSpPr txBox="1"/>
          <p:nvPr/>
        </p:nvSpPr>
        <p:spPr>
          <a:xfrm>
            <a:off x="885874" y="3090897"/>
            <a:ext cx="867002" cy="369332"/>
          </a:xfrm>
          <a:prstGeom prst="rect">
            <a:avLst/>
          </a:prstGeom>
          <a:noFill/>
        </p:spPr>
        <p:txBody>
          <a:bodyPr wrap="square" rtlCol="0">
            <a:spAutoFit/>
          </a:bodyPr>
          <a:lstStyle/>
          <a:p>
            <a:r>
              <a:rPr lang="de-DE" dirty="0"/>
              <a:t>60</a:t>
            </a:r>
          </a:p>
        </p:txBody>
      </p:sp>
      <p:sp>
        <p:nvSpPr>
          <p:cNvPr id="58" name="Textfeld 57"/>
          <p:cNvSpPr txBox="1"/>
          <p:nvPr/>
        </p:nvSpPr>
        <p:spPr>
          <a:xfrm>
            <a:off x="18872" y="3117155"/>
            <a:ext cx="867002" cy="369332"/>
          </a:xfrm>
          <a:prstGeom prst="rect">
            <a:avLst/>
          </a:prstGeom>
          <a:noFill/>
        </p:spPr>
        <p:txBody>
          <a:bodyPr wrap="square" rtlCol="0">
            <a:spAutoFit/>
          </a:bodyPr>
          <a:lstStyle/>
          <a:p>
            <a:r>
              <a:rPr lang="de-DE" dirty="0"/>
              <a:t>Jahre</a:t>
            </a:r>
          </a:p>
        </p:txBody>
      </p:sp>
      <p:sp>
        <p:nvSpPr>
          <p:cNvPr id="59" name="Textfeld 58"/>
          <p:cNvSpPr txBox="1"/>
          <p:nvPr/>
        </p:nvSpPr>
        <p:spPr>
          <a:xfrm>
            <a:off x="654859" y="2332770"/>
            <a:ext cx="1090362"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Nylonfaser </a:t>
            </a:r>
          </a:p>
        </p:txBody>
      </p:sp>
      <p:sp>
        <p:nvSpPr>
          <p:cNvPr id="61" name="Textfeld 60"/>
          <p:cNvSpPr txBox="1"/>
          <p:nvPr/>
        </p:nvSpPr>
        <p:spPr>
          <a:xfrm>
            <a:off x="5956008" y="3097646"/>
            <a:ext cx="1149050" cy="369332"/>
          </a:xfrm>
          <a:prstGeom prst="rect">
            <a:avLst/>
          </a:prstGeom>
          <a:noFill/>
        </p:spPr>
        <p:txBody>
          <a:bodyPr wrap="square" rtlCol="0">
            <a:spAutoFit/>
          </a:bodyPr>
          <a:lstStyle/>
          <a:p>
            <a:r>
              <a:rPr lang="de-DE" dirty="0"/>
              <a:t>450</a:t>
            </a:r>
          </a:p>
        </p:txBody>
      </p:sp>
      <p:sp>
        <p:nvSpPr>
          <p:cNvPr id="63" name="Textplatzhalter 6"/>
          <p:cNvSpPr txBox="1">
            <a:spLocks/>
          </p:cNvSpPr>
          <p:nvPr/>
        </p:nvSpPr>
        <p:spPr>
          <a:xfrm>
            <a:off x="2732690" y="6160240"/>
            <a:ext cx="5594318" cy="6977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800" dirty="0">
                <a:solidFill>
                  <a:schemeClr val="bg1">
                    <a:lumMod val="65000"/>
                  </a:schemeClr>
                </a:solidFill>
                <a:latin typeface="Arial" panose="020B0604020202020204" pitchFamily="34" charset="0"/>
                <a:cs typeface="Arial" panose="020B0604020202020204" pitchFamily="34" charset="0"/>
              </a:rPr>
              <a:t>Quelle: Quelle: </a:t>
            </a:r>
            <a:r>
              <a:rPr lang="de-DE" sz="800" dirty="0" err="1">
                <a:solidFill>
                  <a:schemeClr val="bg1">
                    <a:lumMod val="65000"/>
                  </a:schemeClr>
                </a:solidFill>
                <a:latin typeface="Arial" panose="020B0604020202020204" pitchFamily="34" charset="0"/>
                <a:cs typeface="Arial" panose="020B0604020202020204" pitchFamily="34" charset="0"/>
              </a:rPr>
              <a:t>Pappa</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Michael Jin on </a:t>
            </a:r>
            <a:r>
              <a:rPr lang="de-DE" sz="800" dirty="0" err="1">
                <a:solidFill>
                  <a:schemeClr val="bg1">
                    <a:lumMod val="65000"/>
                  </a:schemeClr>
                </a:solidFill>
                <a:latin typeface="Arial" panose="020B0604020202020204" pitchFamily="34" charset="0"/>
                <a:cs typeface="Arial" panose="020B0604020202020204" pitchFamily="34" charset="0"/>
              </a:rPr>
              <a:t>Unsplash</a:t>
            </a:r>
            <a:r>
              <a:rPr lang="de-DE" sz="800" dirty="0">
                <a:solidFill>
                  <a:schemeClr val="bg1">
                    <a:lumMod val="65000"/>
                  </a:schemeClr>
                </a:solidFill>
                <a:latin typeface="Arial" panose="020B0604020202020204" pitchFamily="34" charset="0"/>
                <a:cs typeface="Arial" panose="020B0604020202020204" pitchFamily="34" charset="0"/>
              </a:rPr>
              <a:t>; https://www.feinschnitt-kreativ.de/produkt/birkensperrholz-600-x-400-mm/#prettyPhoto/0/; Plastiktüte: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Christopher Vega on </a:t>
            </a:r>
            <a:r>
              <a:rPr lang="de-DE" sz="800" dirty="0" err="1">
                <a:solidFill>
                  <a:schemeClr val="bg1">
                    <a:lumMod val="65000"/>
                  </a:schemeClr>
                </a:solidFill>
                <a:latin typeface="Arial" panose="020B0604020202020204" pitchFamily="34" charset="0"/>
                <a:cs typeface="Arial" panose="020B0604020202020204" pitchFamily="34" charset="0"/>
              </a:rPr>
              <a:t>Unsplash</a:t>
            </a:r>
            <a:r>
              <a:rPr lang="de-DE" sz="800" dirty="0">
                <a:solidFill>
                  <a:schemeClr val="bg1">
                    <a:lumMod val="65000"/>
                  </a:schemeClr>
                </a:solidFill>
                <a:latin typeface="Arial" panose="020B0604020202020204" pitchFamily="34" charset="0"/>
                <a:cs typeface="Arial" panose="020B0604020202020204" pitchFamily="34" charset="0"/>
              </a:rPr>
              <a:t>; Weißblechdose: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Donna Spearman on </a:t>
            </a:r>
            <a:r>
              <a:rPr lang="de-DE" sz="800" dirty="0" err="1">
                <a:solidFill>
                  <a:schemeClr val="bg1">
                    <a:lumMod val="65000"/>
                  </a:schemeClr>
                </a:solidFill>
                <a:latin typeface="Arial" panose="020B0604020202020204" pitchFamily="34" charset="0"/>
                <a:cs typeface="Arial" panose="020B0604020202020204" pitchFamily="34" charset="0"/>
              </a:rPr>
              <a:t>Unsplash</a:t>
            </a:r>
            <a:r>
              <a:rPr lang="de-DE" sz="800" dirty="0">
                <a:solidFill>
                  <a:schemeClr val="bg1">
                    <a:lumMod val="65000"/>
                  </a:schemeClr>
                </a:solidFill>
                <a:latin typeface="Arial" panose="020B0604020202020204" pitchFamily="34" charset="0"/>
                <a:cs typeface="Arial" panose="020B0604020202020204" pitchFamily="34" charset="0"/>
              </a:rPr>
              <a:t> Nylonstrumpfhose: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Joshua Rondeau on </a:t>
            </a:r>
            <a:r>
              <a:rPr lang="de-DE" sz="800" dirty="0" err="1">
                <a:solidFill>
                  <a:schemeClr val="bg1">
                    <a:lumMod val="65000"/>
                  </a:schemeClr>
                </a:solidFill>
                <a:latin typeface="Arial" panose="020B0604020202020204" pitchFamily="34" charset="0"/>
                <a:cs typeface="Arial" panose="020B0604020202020204" pitchFamily="34" charset="0"/>
              </a:rPr>
              <a:t>Unsplash</a:t>
            </a:r>
            <a:r>
              <a:rPr lang="de-DE" sz="800" dirty="0">
                <a:solidFill>
                  <a:schemeClr val="bg1">
                    <a:lumMod val="65000"/>
                  </a:schemeClr>
                </a:solidFill>
                <a:latin typeface="Arial" panose="020B0604020202020204" pitchFamily="34" charset="0"/>
                <a:cs typeface="Arial" panose="020B0604020202020204" pitchFamily="34" charset="0"/>
              </a:rPr>
              <a:t>; Dose: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Wolfgang </a:t>
            </a:r>
            <a:r>
              <a:rPr lang="de-DE" sz="800" dirty="0" err="1">
                <a:solidFill>
                  <a:schemeClr val="bg1">
                    <a:lumMod val="65000"/>
                  </a:schemeClr>
                </a:solidFill>
                <a:latin typeface="Arial" panose="020B0604020202020204" pitchFamily="34" charset="0"/>
                <a:cs typeface="Arial" panose="020B0604020202020204" pitchFamily="34" charset="0"/>
              </a:rPr>
              <a:t>Rottmann</a:t>
            </a:r>
            <a:r>
              <a:rPr lang="de-DE" sz="800" dirty="0">
                <a:solidFill>
                  <a:schemeClr val="bg1">
                    <a:lumMod val="65000"/>
                  </a:schemeClr>
                </a:solidFill>
                <a:latin typeface="Arial" panose="020B0604020202020204" pitchFamily="34" charset="0"/>
                <a:cs typeface="Arial" panose="020B0604020202020204" pitchFamily="34" charset="0"/>
              </a:rPr>
              <a:t> on </a:t>
            </a:r>
            <a:r>
              <a:rPr lang="de-DE" sz="800" dirty="0" err="1">
                <a:solidFill>
                  <a:schemeClr val="bg1">
                    <a:lumMod val="65000"/>
                  </a:schemeClr>
                </a:solidFill>
                <a:latin typeface="Arial" panose="020B0604020202020204" pitchFamily="34" charset="0"/>
                <a:cs typeface="Arial" panose="020B0604020202020204" pitchFamily="34" charset="0"/>
              </a:rPr>
              <a:t>Unsplash</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Plasticflasche</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charlesdeluvio</a:t>
            </a:r>
            <a:r>
              <a:rPr lang="de-DE" sz="800" dirty="0">
                <a:solidFill>
                  <a:schemeClr val="bg1">
                    <a:lumMod val="65000"/>
                  </a:schemeClr>
                </a:solidFill>
                <a:latin typeface="Arial" panose="020B0604020202020204" pitchFamily="34" charset="0"/>
                <a:cs typeface="Arial" panose="020B0604020202020204" pitchFamily="34" charset="0"/>
              </a:rPr>
              <a:t> on </a:t>
            </a:r>
            <a:r>
              <a:rPr lang="de-DE" sz="800" dirty="0" err="1">
                <a:solidFill>
                  <a:schemeClr val="bg1">
                    <a:lumMod val="65000"/>
                  </a:schemeClr>
                </a:solidFill>
                <a:latin typeface="Arial" panose="020B0604020202020204" pitchFamily="34" charset="0"/>
                <a:cs typeface="Arial" panose="020B0604020202020204" pitchFamily="34" charset="0"/>
              </a:rPr>
              <a:t>Unsplash</a:t>
            </a:r>
            <a:r>
              <a:rPr lang="de-DE" sz="800" dirty="0">
                <a:solidFill>
                  <a:schemeClr val="bg1">
                    <a:lumMod val="65000"/>
                  </a:schemeClr>
                </a:solidFill>
                <a:latin typeface="Arial" panose="020B0604020202020204" pitchFamily="34" charset="0"/>
                <a:cs typeface="Arial" panose="020B0604020202020204" pitchFamily="34" charset="0"/>
              </a:rPr>
              <a:t>; Fischernetz: </a:t>
            </a:r>
            <a:r>
              <a:rPr lang="de-DE" sz="800" dirty="0" err="1">
                <a:solidFill>
                  <a:schemeClr val="bg1">
                    <a:lumMod val="65000"/>
                  </a:schemeClr>
                </a:solidFill>
                <a:latin typeface="Arial" panose="020B0604020202020204" pitchFamily="34" charset="0"/>
                <a:cs typeface="Arial" panose="020B0604020202020204" pitchFamily="34" charset="0"/>
              </a:rPr>
              <a:t>Photo</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by</a:t>
            </a:r>
            <a:r>
              <a:rPr lang="de-DE" sz="800" dirty="0">
                <a:solidFill>
                  <a:schemeClr val="bg1">
                    <a:lumMod val="65000"/>
                  </a:schemeClr>
                </a:solidFill>
                <a:latin typeface="Arial" panose="020B0604020202020204" pitchFamily="34" charset="0"/>
                <a:cs typeface="Arial" panose="020B0604020202020204" pitchFamily="34" charset="0"/>
              </a:rPr>
              <a:t> </a:t>
            </a:r>
            <a:r>
              <a:rPr lang="de-DE" sz="800" dirty="0" err="1">
                <a:solidFill>
                  <a:schemeClr val="bg1">
                    <a:lumMod val="65000"/>
                  </a:schemeClr>
                </a:solidFill>
                <a:latin typeface="Arial" panose="020B0604020202020204" pitchFamily="34" charset="0"/>
                <a:cs typeface="Arial" panose="020B0604020202020204" pitchFamily="34" charset="0"/>
              </a:rPr>
              <a:t>Krisztian</a:t>
            </a:r>
            <a:r>
              <a:rPr lang="de-DE" sz="800" dirty="0">
                <a:solidFill>
                  <a:schemeClr val="bg1">
                    <a:lumMod val="65000"/>
                  </a:schemeClr>
                </a:solidFill>
                <a:latin typeface="Arial" panose="020B0604020202020204" pitchFamily="34" charset="0"/>
                <a:cs typeface="Arial" panose="020B0604020202020204" pitchFamily="34" charset="0"/>
              </a:rPr>
              <a:t> Tabori on </a:t>
            </a:r>
            <a:r>
              <a:rPr lang="de-DE" sz="800" dirty="0" err="1">
                <a:solidFill>
                  <a:schemeClr val="bg1">
                    <a:lumMod val="65000"/>
                  </a:schemeClr>
                </a:solidFill>
                <a:latin typeface="Arial" panose="020B0604020202020204" pitchFamily="34" charset="0"/>
                <a:cs typeface="Arial" panose="020B0604020202020204" pitchFamily="34" charset="0"/>
              </a:rPr>
              <a:t>Unsplash</a:t>
            </a:r>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894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49" grpId="0"/>
      <p:bldP spid="56" grpId="0"/>
      <p:bldP spid="6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0C9534A-BDEF-4E2F-87B7-7CFE3C6EE2A5}" type="slidenum">
              <a:rPr lang="de-DE" smtClean="0">
                <a:solidFill>
                  <a:srgbClr val="003A79">
                    <a:tint val="75000"/>
                  </a:srgbClr>
                </a:solidFill>
              </a:rPr>
              <a:pPr/>
              <a:t>2</a:t>
            </a:fld>
            <a:endParaRPr lang="de-DE">
              <a:solidFill>
                <a:srgbClr val="003A79">
                  <a:tint val="75000"/>
                </a:srgbClr>
              </a:solidFill>
            </a:endParaRPr>
          </a:p>
        </p:txBody>
      </p:sp>
      <p:sp>
        <p:nvSpPr>
          <p:cNvPr id="5" name="Textplatzhalter 4"/>
          <p:cNvSpPr>
            <a:spLocks noGrp="1"/>
          </p:cNvSpPr>
          <p:nvPr>
            <p:ph type="body" sz="quarter" idx="13"/>
          </p:nvPr>
        </p:nvSpPr>
        <p:spPr/>
        <p:txBody>
          <a:bodyPr>
            <a:normAutofit fontScale="25000" lnSpcReduction="20000"/>
          </a:bodyPr>
          <a:lstStyle/>
          <a:p>
            <a:endParaRPr lang="de-DE"/>
          </a:p>
        </p:txBody>
      </p:sp>
      <p:sp>
        <p:nvSpPr>
          <p:cNvPr id="6" name="Inhaltsplatzhalter 2"/>
          <p:cNvSpPr>
            <a:spLocks noGrp="1"/>
          </p:cNvSpPr>
          <p:nvPr>
            <p:ph idx="1"/>
          </p:nvPr>
        </p:nvSpPr>
        <p:spPr>
          <a:xfrm>
            <a:off x="1510298" y="3277891"/>
            <a:ext cx="5845441" cy="508101"/>
          </a:xfrm>
        </p:spPr>
        <p:txBody>
          <a:bodyPr/>
          <a:lstStyle/>
          <a:p>
            <a:pPr marL="0" indent="0">
              <a:buNone/>
            </a:pPr>
            <a:r>
              <a:rPr lang="de-DE" dirty="0"/>
              <a:t>Was sind Kunststoffe und wo sind sie ?</a:t>
            </a:r>
          </a:p>
        </p:txBody>
      </p:sp>
    </p:spTree>
    <p:extLst>
      <p:ext uri="{BB962C8B-B14F-4D97-AF65-F5344CB8AC3E}">
        <p14:creationId xmlns:p14="http://schemas.microsoft.com/office/powerpoint/2010/main" val="2429313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Wie</a:t>
            </a:r>
            <a:r>
              <a:rPr lang="en-US" sz="2200" dirty="0">
                <a:solidFill>
                  <a:srgbClr val="003A79"/>
                </a:solidFill>
                <a:latin typeface="Arial" panose="020B0604020202020204" pitchFamily="34" charset="0"/>
                <a:cs typeface="Arial" panose="020B0604020202020204" pitchFamily="34" charset="0"/>
              </a:rPr>
              <a:t> </a:t>
            </a:r>
            <a:r>
              <a:rPr lang="en-US" sz="2200" dirty="0" err="1">
                <a:solidFill>
                  <a:srgbClr val="003A79"/>
                </a:solidFill>
                <a:latin typeface="Arial" panose="020B0604020202020204" pitchFamily="34" charset="0"/>
                <a:cs typeface="Arial" panose="020B0604020202020204" pitchFamily="34" charset="0"/>
              </a:rPr>
              <a:t>lange</a:t>
            </a:r>
            <a:r>
              <a:rPr lang="en-US" sz="2200" dirty="0">
                <a:solidFill>
                  <a:srgbClr val="003A79"/>
                </a:solidFill>
                <a:latin typeface="Arial" panose="020B0604020202020204" pitchFamily="34" charset="0"/>
                <a:cs typeface="Arial" panose="020B0604020202020204" pitchFamily="34" charset="0"/>
              </a:rPr>
              <a:t> </a:t>
            </a:r>
            <a:r>
              <a:rPr lang="en-US" sz="2200" dirty="0" err="1">
                <a:solidFill>
                  <a:srgbClr val="003A79"/>
                </a:solidFill>
                <a:latin typeface="Arial" panose="020B0604020202020204" pitchFamily="34" charset="0"/>
                <a:cs typeface="Arial" panose="020B0604020202020204" pitchFamily="34" charset="0"/>
              </a:rPr>
              <a:t>nutzen</a:t>
            </a:r>
            <a:r>
              <a:rPr lang="en-US" sz="2200" dirty="0">
                <a:solidFill>
                  <a:srgbClr val="003A79"/>
                </a:solidFill>
                <a:latin typeface="Arial" panose="020B0604020202020204" pitchFamily="34" charset="0"/>
                <a:cs typeface="Arial" panose="020B0604020202020204" pitchFamily="34" charset="0"/>
              </a:rPr>
              <a:t> </a:t>
            </a:r>
            <a:r>
              <a:rPr lang="en-US" sz="2200" dirty="0" err="1">
                <a:solidFill>
                  <a:srgbClr val="003A79"/>
                </a:solidFill>
                <a:latin typeface="Arial" panose="020B0604020202020204" pitchFamily="34" charset="0"/>
                <a:cs typeface="Arial" panose="020B0604020202020204" pitchFamily="34" charset="0"/>
              </a:rPr>
              <a:t>wir</a:t>
            </a:r>
            <a:r>
              <a:rPr lang="en-US" sz="2200" dirty="0">
                <a:solidFill>
                  <a:srgbClr val="003A79"/>
                </a:solidFill>
                <a:latin typeface="Arial" panose="020B0604020202020204" pitchFamily="34" charset="0"/>
                <a:cs typeface="Arial" panose="020B0604020202020204" pitchFamily="34" charset="0"/>
              </a:rPr>
              <a:t> </a:t>
            </a:r>
            <a:r>
              <a:rPr lang="en-US" sz="2200" dirty="0" err="1">
                <a:solidFill>
                  <a:srgbClr val="003A79"/>
                </a:solidFill>
                <a:latin typeface="Arial" panose="020B0604020202020204" pitchFamily="34" charset="0"/>
                <a:cs typeface="Arial" panose="020B0604020202020204" pitchFamily="34" charset="0"/>
              </a:rPr>
              <a:t>es</a:t>
            </a:r>
            <a:r>
              <a:rPr lang="en-US" sz="2200" dirty="0">
                <a:solidFill>
                  <a:srgbClr val="003A79"/>
                </a:solidFill>
                <a:latin typeface="Arial" panose="020B0604020202020204" pitchFamily="34" charset="0"/>
                <a:cs typeface="Arial" panose="020B0604020202020204" pitchFamily="34" charset="0"/>
              </a:rPr>
              <a:t> </a:t>
            </a:r>
            <a:r>
              <a:rPr lang="en-US" sz="2200" dirty="0" err="1">
                <a:solidFill>
                  <a:srgbClr val="003A79"/>
                </a:solidFill>
                <a:latin typeface="Arial" panose="020B0604020202020204" pitchFamily="34" charset="0"/>
                <a:cs typeface="Arial" panose="020B0604020202020204" pitchFamily="34" charset="0"/>
              </a:rPr>
              <a:t>dort</a:t>
            </a:r>
            <a:r>
              <a:rPr lang="en-US" sz="2200" dirty="0">
                <a:solidFill>
                  <a:srgbClr val="003A79"/>
                </a:solidFill>
                <a:latin typeface="Arial" panose="020B0604020202020204" pitchFamily="34" charset="0"/>
                <a:cs typeface="Arial" panose="020B0604020202020204" pitchFamily="34" charset="0"/>
              </a:rPr>
              <a:t>?</a:t>
            </a:r>
          </a:p>
        </p:txBody>
      </p:sp>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20</a:t>
            </a:fld>
            <a:endParaRPr lang="en-US">
              <a:solidFill>
                <a:srgbClr val="003A79">
                  <a:tint val="75000"/>
                </a:srgbClr>
              </a:solidFill>
            </a:endParaRPr>
          </a:p>
        </p:txBody>
      </p:sp>
      <p:sp>
        <p:nvSpPr>
          <p:cNvPr id="8" name="Textplatzhalter 6"/>
          <p:cNvSpPr txBox="1">
            <a:spLocks/>
          </p:cNvSpPr>
          <p:nvPr/>
        </p:nvSpPr>
        <p:spPr>
          <a:xfrm>
            <a:off x="2732690" y="6160240"/>
            <a:ext cx="4793048" cy="5612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chemeClr val="bg1">
                    <a:lumMod val="65000"/>
                  </a:schemeClr>
                </a:solidFill>
                <a:latin typeface="Arial" panose="020B0604020202020204" pitchFamily="34" charset="0"/>
                <a:cs typeface="Arial" panose="020B0604020202020204" pitchFamily="34" charset="0"/>
              </a:rPr>
              <a:t>Quelle: Plastikatlas 2019. (27.04.22). Von https://www.boell.de/sites/default/files/2022-01/Boell_Plastikatlas%202019%206.Auflage_V01_kommentierbar.pdf</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l="27002" t="78808" r="59261" b="6818"/>
          <a:stretch/>
        </p:blipFill>
        <p:spPr>
          <a:xfrm>
            <a:off x="807540" y="1542612"/>
            <a:ext cx="1414665" cy="1232486"/>
          </a:xfrm>
          <a:prstGeom prst="rect">
            <a:avLst/>
          </a:prstGeom>
        </p:spPr>
      </p:pic>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79662" t="43946" r="12657" b="43060"/>
          <a:stretch/>
        </p:blipFill>
        <p:spPr>
          <a:xfrm>
            <a:off x="3009453" y="2640992"/>
            <a:ext cx="797003" cy="1122799"/>
          </a:xfrm>
          <a:prstGeom prst="rect">
            <a:avLst/>
          </a:prstGeom>
        </p:spPr>
      </p:pic>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l="75946" t="28816" r="8713" b="66527"/>
          <a:stretch/>
        </p:blipFill>
        <p:spPr>
          <a:xfrm>
            <a:off x="5732125" y="4125432"/>
            <a:ext cx="2040275" cy="515771"/>
          </a:xfrm>
          <a:prstGeom prst="rect">
            <a:avLst/>
          </a:prstGeom>
        </p:spPr>
      </p:pic>
      <p:pic>
        <p:nvPicPr>
          <p:cNvPr id="12" name="Grafik 11"/>
          <p:cNvPicPr>
            <a:picLocks noChangeAspect="1"/>
          </p:cNvPicPr>
          <p:nvPr/>
        </p:nvPicPr>
        <p:blipFill rotWithShape="1">
          <a:blip r:embed="rId3">
            <a:extLst>
              <a:ext uri="{28A0092B-C50C-407E-A947-70E740481C1C}">
                <a14:useLocalDpi xmlns:a14="http://schemas.microsoft.com/office/drawing/2010/main" val="0"/>
              </a:ext>
            </a:extLst>
          </a:blip>
          <a:srcRect l="74358" t="39056" r="15998" b="55588"/>
          <a:stretch/>
        </p:blipFill>
        <p:spPr>
          <a:xfrm>
            <a:off x="6878849" y="2711302"/>
            <a:ext cx="1265691" cy="585372"/>
          </a:xfrm>
          <a:prstGeom prst="rect">
            <a:avLst/>
          </a:prstGeom>
        </p:spPr>
      </p:pic>
      <p:pic>
        <p:nvPicPr>
          <p:cNvPr id="13" name="Grafik 12"/>
          <p:cNvPicPr>
            <a:picLocks noChangeAspect="1"/>
          </p:cNvPicPr>
          <p:nvPr/>
        </p:nvPicPr>
        <p:blipFill rotWithShape="1">
          <a:blip r:embed="rId3">
            <a:extLst>
              <a:ext uri="{28A0092B-C50C-407E-A947-70E740481C1C}">
                <a14:useLocalDpi xmlns:a14="http://schemas.microsoft.com/office/drawing/2010/main" val="0"/>
              </a:ext>
            </a:extLst>
          </a:blip>
          <a:srcRect l="70938" t="9552" r="13731" b="83645"/>
          <a:stretch/>
        </p:blipFill>
        <p:spPr>
          <a:xfrm>
            <a:off x="4188468" y="4906257"/>
            <a:ext cx="1627541" cy="601408"/>
          </a:xfrm>
          <a:prstGeom prst="rect">
            <a:avLst/>
          </a:prstGeom>
        </p:spPr>
      </p:pic>
      <p:pic>
        <p:nvPicPr>
          <p:cNvPr id="14" name="Grafik 13"/>
          <p:cNvPicPr>
            <a:picLocks noChangeAspect="1"/>
          </p:cNvPicPr>
          <p:nvPr/>
        </p:nvPicPr>
        <p:blipFill rotWithShape="1">
          <a:blip r:embed="rId3">
            <a:extLst>
              <a:ext uri="{28A0092B-C50C-407E-A947-70E740481C1C}">
                <a14:useLocalDpi xmlns:a14="http://schemas.microsoft.com/office/drawing/2010/main" val="0"/>
              </a:ext>
            </a:extLst>
          </a:blip>
          <a:srcRect l="77010" t="16852" r="9078" b="75914"/>
          <a:stretch/>
        </p:blipFill>
        <p:spPr>
          <a:xfrm>
            <a:off x="1186799" y="4275930"/>
            <a:ext cx="1523350" cy="659628"/>
          </a:xfrm>
          <a:prstGeom prst="rect">
            <a:avLst/>
          </a:prstGeom>
        </p:spPr>
      </p:pic>
      <p:pic>
        <p:nvPicPr>
          <p:cNvPr id="15" name="Grafik 14"/>
          <p:cNvPicPr>
            <a:picLocks noChangeAspect="1"/>
          </p:cNvPicPr>
          <p:nvPr/>
        </p:nvPicPr>
        <p:blipFill rotWithShape="1">
          <a:blip r:embed="rId3">
            <a:extLst>
              <a:ext uri="{28A0092B-C50C-407E-A947-70E740481C1C}">
                <a14:useLocalDpi xmlns:a14="http://schemas.microsoft.com/office/drawing/2010/main" val="0"/>
              </a:ext>
            </a:extLst>
          </a:blip>
          <a:srcRect l="1895" t="10212" r="72354" b="83595"/>
          <a:stretch/>
        </p:blipFill>
        <p:spPr>
          <a:xfrm>
            <a:off x="2920999" y="1146826"/>
            <a:ext cx="3671187" cy="735137"/>
          </a:xfrm>
          <a:prstGeom prst="rect">
            <a:avLst/>
          </a:prstGeom>
        </p:spPr>
      </p:pic>
    </p:spTree>
    <p:extLst>
      <p:ext uri="{BB962C8B-B14F-4D97-AF65-F5344CB8AC3E}">
        <p14:creationId xmlns:p14="http://schemas.microsoft.com/office/powerpoint/2010/main" val="3474410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21</a:t>
            </a:fld>
            <a:endParaRPr lang="en-US">
              <a:solidFill>
                <a:srgbClr val="003A79">
                  <a:tint val="75000"/>
                </a:srgbClr>
              </a:solidFill>
            </a:endParaRPr>
          </a:p>
        </p:txBody>
      </p:sp>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b="55161"/>
          <a:stretch/>
        </p:blipFill>
        <p:spPr>
          <a:xfrm>
            <a:off x="1437862" y="990599"/>
            <a:ext cx="5946975" cy="2220434"/>
          </a:xfrm>
          <a:prstGeom prst="rect">
            <a:avLst/>
          </a:prstGeom>
        </p:spPr>
      </p:pic>
      <p:sp>
        <p:nvSpPr>
          <p:cNvPr id="5"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Wofür</a:t>
            </a:r>
            <a:r>
              <a:rPr lang="en-US" sz="2200" dirty="0">
                <a:solidFill>
                  <a:srgbClr val="003A79"/>
                </a:solidFill>
                <a:latin typeface="Arial" panose="020B0604020202020204" pitchFamily="34" charset="0"/>
                <a:cs typeface="Arial" panose="020B0604020202020204" pitchFamily="34" charset="0"/>
              </a:rPr>
              <a:t> </a:t>
            </a:r>
            <a:r>
              <a:rPr lang="en-US" sz="2200" dirty="0" err="1">
                <a:solidFill>
                  <a:srgbClr val="003A79"/>
                </a:solidFill>
                <a:latin typeface="Arial" panose="020B0604020202020204" pitchFamily="34" charset="0"/>
                <a:cs typeface="Arial" panose="020B0604020202020204" pitchFamily="34" charset="0"/>
              </a:rPr>
              <a:t>wir</a:t>
            </a:r>
            <a:r>
              <a:rPr lang="en-US" sz="2200" dirty="0">
                <a:solidFill>
                  <a:srgbClr val="003A79"/>
                </a:solidFill>
                <a:latin typeface="Arial" panose="020B0604020202020204" pitchFamily="34" charset="0"/>
                <a:cs typeface="Arial" panose="020B0604020202020204" pitchFamily="34" charset="0"/>
              </a:rPr>
              <a:t> </a:t>
            </a:r>
            <a:r>
              <a:rPr lang="en-US" sz="2200" dirty="0" err="1">
                <a:solidFill>
                  <a:srgbClr val="003A79"/>
                </a:solidFill>
                <a:latin typeface="Arial" panose="020B0604020202020204" pitchFamily="34" charset="0"/>
                <a:cs typeface="Arial" panose="020B0604020202020204" pitchFamily="34" charset="0"/>
              </a:rPr>
              <a:t>Plastik</a:t>
            </a:r>
            <a:r>
              <a:rPr lang="en-US" sz="2200" dirty="0">
                <a:solidFill>
                  <a:srgbClr val="003A79"/>
                </a:solidFill>
                <a:latin typeface="Arial" panose="020B0604020202020204" pitchFamily="34" charset="0"/>
                <a:cs typeface="Arial" panose="020B0604020202020204" pitchFamily="34" charset="0"/>
              </a:rPr>
              <a:t> </a:t>
            </a:r>
            <a:r>
              <a:rPr lang="en-US" sz="2200" dirty="0" err="1">
                <a:solidFill>
                  <a:srgbClr val="003A79"/>
                </a:solidFill>
                <a:latin typeface="Arial" panose="020B0604020202020204" pitchFamily="34" charset="0"/>
                <a:cs typeface="Arial" panose="020B0604020202020204" pitchFamily="34" charset="0"/>
              </a:rPr>
              <a:t>brauchen</a:t>
            </a:r>
            <a:endParaRPr lang="en-US" sz="2200" dirty="0">
              <a:solidFill>
                <a:srgbClr val="003A79"/>
              </a:solidFill>
              <a:latin typeface="Arial" panose="020B0604020202020204" pitchFamily="34" charset="0"/>
              <a:cs typeface="Arial" panose="020B0604020202020204" pitchFamily="34" charset="0"/>
            </a:endParaRPr>
          </a:p>
        </p:txBody>
      </p:sp>
      <p:sp>
        <p:nvSpPr>
          <p:cNvPr id="7" name="Textplatzhalter 6"/>
          <p:cNvSpPr txBox="1">
            <a:spLocks/>
          </p:cNvSpPr>
          <p:nvPr/>
        </p:nvSpPr>
        <p:spPr>
          <a:xfrm>
            <a:off x="2732690" y="6160240"/>
            <a:ext cx="4793048" cy="5612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chemeClr val="bg1">
                    <a:lumMod val="65000"/>
                  </a:schemeClr>
                </a:solidFill>
                <a:latin typeface="Arial" panose="020B0604020202020204" pitchFamily="34" charset="0"/>
                <a:cs typeface="Arial" panose="020B0604020202020204" pitchFamily="34" charset="0"/>
              </a:rPr>
              <a:t>Quelle: Plastikatlas 2019. (27.04.22). Von https://www.boell.de/sites/default/files/2022-01/Boell_Plastikatlas%202019%206.Auflage_V01_kommentierbar.pdf</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sp>
        <p:nvSpPr>
          <p:cNvPr id="2" name="Textplatzhalter 1"/>
          <p:cNvSpPr>
            <a:spLocks noGrp="1"/>
          </p:cNvSpPr>
          <p:nvPr>
            <p:ph type="body" sz="quarter" idx="13"/>
          </p:nvPr>
        </p:nvSpPr>
        <p:spPr/>
        <p:txBody>
          <a:bodyPr>
            <a:normAutofit fontScale="25000" lnSpcReduction="20000"/>
          </a:bodyPr>
          <a:lstStyle/>
          <a:p>
            <a:endParaRPr lang="de-DE"/>
          </a:p>
        </p:txBody>
      </p:sp>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b="42063"/>
          <a:stretch/>
        </p:blipFill>
        <p:spPr>
          <a:xfrm>
            <a:off x="1437861" y="1003298"/>
            <a:ext cx="5946975" cy="2869020"/>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861" y="1003298"/>
            <a:ext cx="5946975" cy="4951956"/>
          </a:xfrm>
          <a:prstGeom prst="rect">
            <a:avLst/>
          </a:prstGeom>
        </p:spPr>
      </p:pic>
    </p:spTree>
    <p:extLst>
      <p:ext uri="{BB962C8B-B14F-4D97-AF65-F5344CB8AC3E}">
        <p14:creationId xmlns:p14="http://schemas.microsoft.com/office/powerpoint/2010/main" val="23413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a:solidFill>
                  <a:srgbClr val="003A79"/>
                </a:solidFill>
                <a:latin typeface="Arial" panose="020B0604020202020204" pitchFamily="34" charset="0"/>
                <a:cs typeface="Arial" panose="020B0604020202020204" pitchFamily="34" charset="0"/>
              </a:rPr>
              <a:t>So alt </a:t>
            </a:r>
            <a:r>
              <a:rPr lang="en-US" sz="2200" dirty="0" err="1">
                <a:solidFill>
                  <a:srgbClr val="003A79"/>
                </a:solidFill>
                <a:latin typeface="Arial" panose="020B0604020202020204" pitchFamily="34" charset="0"/>
                <a:cs typeface="Arial" panose="020B0604020202020204" pitchFamily="34" charset="0"/>
              </a:rPr>
              <a:t>wird</a:t>
            </a:r>
            <a:r>
              <a:rPr lang="en-US" sz="2200" dirty="0">
                <a:solidFill>
                  <a:srgbClr val="003A79"/>
                </a:solidFill>
                <a:latin typeface="Arial" panose="020B0604020202020204" pitchFamily="34" charset="0"/>
                <a:cs typeface="Arial" panose="020B0604020202020204" pitchFamily="34" charset="0"/>
              </a:rPr>
              <a:t> </a:t>
            </a:r>
            <a:r>
              <a:rPr lang="en-US" sz="2200" dirty="0" err="1">
                <a:solidFill>
                  <a:srgbClr val="003A79"/>
                </a:solidFill>
                <a:latin typeface="Arial" panose="020B0604020202020204" pitchFamily="34" charset="0"/>
                <a:cs typeface="Arial" panose="020B0604020202020204" pitchFamily="34" charset="0"/>
              </a:rPr>
              <a:t>Plastik</a:t>
            </a:r>
            <a:endParaRPr lang="en-US" sz="2200" dirty="0">
              <a:solidFill>
                <a:srgbClr val="003A79"/>
              </a:solidFill>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22</a:t>
            </a:fld>
            <a:endParaRPr lang="en-US">
              <a:solidFill>
                <a:srgbClr val="003A79">
                  <a:tint val="75000"/>
                </a:srgbClr>
              </a:solidFill>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79" y="2552500"/>
            <a:ext cx="8428141" cy="2275598"/>
          </a:xfrm>
          <a:prstGeom prst="rect">
            <a:avLst/>
          </a:prstGeom>
        </p:spPr>
      </p:pic>
      <p:sp>
        <p:nvSpPr>
          <p:cNvPr id="8" name="Textplatzhalter 6"/>
          <p:cNvSpPr txBox="1">
            <a:spLocks/>
          </p:cNvSpPr>
          <p:nvPr/>
        </p:nvSpPr>
        <p:spPr>
          <a:xfrm>
            <a:off x="2732690" y="6160240"/>
            <a:ext cx="4793048" cy="5612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chemeClr val="bg1">
                    <a:lumMod val="65000"/>
                  </a:schemeClr>
                </a:solidFill>
                <a:latin typeface="Arial" panose="020B0604020202020204" pitchFamily="34" charset="0"/>
                <a:cs typeface="Arial" panose="020B0604020202020204" pitchFamily="34" charset="0"/>
              </a:rPr>
              <a:t>Quelle: Plastikatlas 2019. (27.04.22). Von https://www.boell.de/sites/default/files/2022-01/Boell_Plastikatlas%202019%206.Auflage_V01_kommentierbar.pdf</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3531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69804" y="1062788"/>
            <a:ext cx="8327063" cy="4885045"/>
          </a:xfrm>
          <a:prstGeom prst="rect">
            <a:avLst/>
          </a:prstGeom>
          <a:solidFill>
            <a:srgbClr val="EFECE7"/>
          </a:solidFill>
          <a:ln>
            <a:solidFill>
              <a:srgbClr val="EFEC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23</a:t>
            </a:fld>
            <a:endParaRPr lang="en-US">
              <a:solidFill>
                <a:srgbClr val="003A79">
                  <a:tint val="75000"/>
                </a:srgbClr>
              </a:solidFill>
            </a:endParaRPr>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351" t="91870" r="994"/>
          <a:stretch/>
        </p:blipFill>
        <p:spPr>
          <a:xfrm>
            <a:off x="486832" y="5520031"/>
            <a:ext cx="8150447" cy="395101"/>
          </a:xfrm>
          <a:prstGeom prst="rect">
            <a:avLst/>
          </a:prstGeom>
        </p:spPr>
      </p:pic>
      <p:sp>
        <p:nvSpPr>
          <p:cNvPr id="5"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Beseitigung</a:t>
            </a:r>
            <a:r>
              <a:rPr lang="en-US" sz="2200" dirty="0">
                <a:solidFill>
                  <a:srgbClr val="003A79"/>
                </a:solidFill>
                <a:latin typeface="Arial" panose="020B0604020202020204" pitchFamily="34" charset="0"/>
                <a:cs typeface="Arial" panose="020B0604020202020204" pitchFamily="34" charset="0"/>
              </a:rPr>
              <a:t> von </a:t>
            </a:r>
            <a:r>
              <a:rPr lang="en-US" sz="2200" dirty="0" err="1">
                <a:solidFill>
                  <a:srgbClr val="003A79"/>
                </a:solidFill>
                <a:latin typeface="Arial" panose="020B0604020202020204" pitchFamily="34" charset="0"/>
                <a:cs typeface="Arial" panose="020B0604020202020204" pitchFamily="34" charset="0"/>
              </a:rPr>
              <a:t>Plastikmüll</a:t>
            </a:r>
            <a:r>
              <a:rPr lang="en-US" sz="2200" dirty="0">
                <a:solidFill>
                  <a:srgbClr val="003A79"/>
                </a:solidFill>
                <a:latin typeface="Arial" panose="020B0604020202020204" pitchFamily="34" charset="0"/>
                <a:cs typeface="Arial" panose="020B0604020202020204" pitchFamily="34" charset="0"/>
              </a:rPr>
              <a:t> in Deutschland</a:t>
            </a:r>
          </a:p>
        </p:txBody>
      </p:sp>
      <p:sp>
        <p:nvSpPr>
          <p:cNvPr id="8" name="Textplatzhalter 6"/>
          <p:cNvSpPr txBox="1">
            <a:spLocks/>
          </p:cNvSpPr>
          <p:nvPr/>
        </p:nvSpPr>
        <p:spPr>
          <a:xfrm>
            <a:off x="2732690" y="6160240"/>
            <a:ext cx="4793048" cy="5612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chemeClr val="bg1">
                    <a:lumMod val="65000"/>
                  </a:schemeClr>
                </a:solidFill>
                <a:latin typeface="Arial" panose="020B0604020202020204" pitchFamily="34" charset="0"/>
                <a:cs typeface="Arial" panose="020B0604020202020204" pitchFamily="34" charset="0"/>
              </a:rPr>
              <a:t>Quelle: Plastikatlas 2019. (27.04.22). Von https://www.boell.de/sites/default/files/2022-01/Boell_Plastikatlas%202019%206.Auflage_V01_kommentierbar.pdf, S.36</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360" t="15695" r="83998" b="7455"/>
          <a:stretch/>
        </p:blipFill>
        <p:spPr>
          <a:xfrm>
            <a:off x="486730" y="1832828"/>
            <a:ext cx="1292276" cy="3734718"/>
          </a:xfrm>
          <a:prstGeom prst="rect">
            <a:avLst/>
          </a:prstGeom>
        </p:spPr>
      </p:pic>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l="596" r="517" b="89150"/>
          <a:stretch/>
        </p:blipFill>
        <p:spPr>
          <a:xfrm>
            <a:off x="517278" y="1084478"/>
            <a:ext cx="8169522" cy="527266"/>
          </a:xfrm>
          <a:prstGeom prst="rect">
            <a:avLst/>
          </a:prstGeom>
        </p:spPr>
      </p:pic>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16001" t="10624" r="68397" b="37074"/>
          <a:stretch/>
        </p:blipFill>
        <p:spPr>
          <a:xfrm>
            <a:off x="1790023" y="1590843"/>
            <a:ext cx="1288973" cy="2541770"/>
          </a:xfrm>
          <a:prstGeom prst="rect">
            <a:avLst/>
          </a:prstGeom>
        </p:spPr>
      </p:pic>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l="16001" t="63208" r="68053" b="9353"/>
          <a:stretch/>
        </p:blipFill>
        <p:spPr>
          <a:xfrm>
            <a:off x="1790023" y="4147231"/>
            <a:ext cx="1317387" cy="1333465"/>
          </a:xfrm>
          <a:prstGeom prst="rect">
            <a:avLst/>
          </a:prstGeom>
        </p:spPr>
      </p:pic>
      <p:pic>
        <p:nvPicPr>
          <p:cNvPr id="12" name="Grafik 11"/>
          <p:cNvPicPr>
            <a:picLocks noChangeAspect="1"/>
          </p:cNvPicPr>
          <p:nvPr/>
        </p:nvPicPr>
        <p:blipFill rotWithShape="1">
          <a:blip r:embed="rId3">
            <a:extLst>
              <a:ext uri="{28A0092B-C50C-407E-A947-70E740481C1C}">
                <a14:useLocalDpi xmlns:a14="http://schemas.microsoft.com/office/drawing/2010/main" val="0"/>
              </a:ext>
            </a:extLst>
          </a:blip>
          <a:srcRect l="32005" t="10937" r="50885" b="26388"/>
          <a:stretch/>
        </p:blipFill>
        <p:spPr>
          <a:xfrm>
            <a:off x="3119661" y="1595828"/>
            <a:ext cx="1413593" cy="3045842"/>
          </a:xfrm>
          <a:prstGeom prst="rect">
            <a:avLst/>
          </a:prstGeom>
        </p:spPr>
      </p:pic>
      <p:pic>
        <p:nvPicPr>
          <p:cNvPr id="13" name="Grafik 12"/>
          <p:cNvPicPr>
            <a:picLocks noChangeAspect="1"/>
          </p:cNvPicPr>
          <p:nvPr/>
        </p:nvPicPr>
        <p:blipFill rotWithShape="1">
          <a:blip r:embed="rId3">
            <a:extLst>
              <a:ext uri="{28A0092B-C50C-407E-A947-70E740481C1C}">
                <a14:useLocalDpi xmlns:a14="http://schemas.microsoft.com/office/drawing/2010/main" val="0"/>
              </a:ext>
            </a:extLst>
          </a:blip>
          <a:srcRect l="66229" t="53896" r="2872" b="20399"/>
          <a:stretch/>
        </p:blipFill>
        <p:spPr>
          <a:xfrm>
            <a:off x="5998133" y="3668269"/>
            <a:ext cx="2552744" cy="1249168"/>
          </a:xfrm>
          <a:prstGeom prst="rect">
            <a:avLst/>
          </a:prstGeom>
        </p:spPr>
      </p:pic>
      <p:pic>
        <p:nvPicPr>
          <p:cNvPr id="14" name="Grafik 13"/>
          <p:cNvPicPr>
            <a:picLocks noChangeAspect="1"/>
          </p:cNvPicPr>
          <p:nvPr/>
        </p:nvPicPr>
        <p:blipFill rotWithShape="1">
          <a:blip r:embed="rId3">
            <a:extLst>
              <a:ext uri="{28A0092B-C50C-407E-A947-70E740481C1C}">
                <a14:useLocalDpi xmlns:a14="http://schemas.microsoft.com/office/drawing/2010/main" val="0"/>
              </a:ext>
            </a:extLst>
          </a:blip>
          <a:srcRect l="49481" t="16384" r="33774" b="21852"/>
          <a:stretch/>
        </p:blipFill>
        <p:spPr>
          <a:xfrm>
            <a:off x="4589505" y="1866873"/>
            <a:ext cx="1383374" cy="3001520"/>
          </a:xfrm>
          <a:prstGeom prst="rect">
            <a:avLst/>
          </a:prstGeom>
        </p:spPr>
      </p:pic>
      <p:pic>
        <p:nvPicPr>
          <p:cNvPr id="15" name="Grafik 14"/>
          <p:cNvPicPr>
            <a:picLocks noChangeAspect="1"/>
          </p:cNvPicPr>
          <p:nvPr/>
        </p:nvPicPr>
        <p:blipFill rotWithShape="1">
          <a:blip r:embed="rId3">
            <a:extLst>
              <a:ext uri="{28A0092B-C50C-407E-A947-70E740481C1C}">
                <a14:useLocalDpi xmlns:a14="http://schemas.microsoft.com/office/drawing/2010/main" val="0"/>
              </a:ext>
            </a:extLst>
          </a:blip>
          <a:srcRect l="74384" r="641" b="45984"/>
          <a:stretch/>
        </p:blipFill>
        <p:spPr>
          <a:xfrm>
            <a:off x="6614976" y="1064606"/>
            <a:ext cx="2063357" cy="2625050"/>
          </a:xfrm>
          <a:prstGeom prst="rect">
            <a:avLst/>
          </a:prstGeom>
        </p:spPr>
      </p:pic>
      <p:pic>
        <p:nvPicPr>
          <p:cNvPr id="16" name="Grafik 15"/>
          <p:cNvPicPr>
            <a:picLocks noChangeAspect="1"/>
          </p:cNvPicPr>
          <p:nvPr/>
        </p:nvPicPr>
        <p:blipFill rotWithShape="1">
          <a:blip r:embed="rId3">
            <a:extLst>
              <a:ext uri="{28A0092B-C50C-407E-A947-70E740481C1C}">
                <a14:useLocalDpi xmlns:a14="http://schemas.microsoft.com/office/drawing/2010/main" val="0"/>
              </a:ext>
            </a:extLst>
          </a:blip>
          <a:srcRect l="32005" t="73211" r="50537" b="8353"/>
          <a:stretch/>
        </p:blipFill>
        <p:spPr>
          <a:xfrm>
            <a:off x="3121970" y="4607757"/>
            <a:ext cx="1442282" cy="895975"/>
          </a:xfrm>
          <a:prstGeom prst="rect">
            <a:avLst/>
          </a:prstGeom>
        </p:spPr>
      </p:pic>
      <p:pic>
        <p:nvPicPr>
          <p:cNvPr id="17" name="Grafik 16"/>
          <p:cNvPicPr>
            <a:picLocks noChangeAspect="1"/>
          </p:cNvPicPr>
          <p:nvPr/>
        </p:nvPicPr>
        <p:blipFill rotWithShape="1">
          <a:blip r:embed="rId3">
            <a:extLst>
              <a:ext uri="{28A0092B-C50C-407E-A947-70E740481C1C}">
                <a14:useLocalDpi xmlns:a14="http://schemas.microsoft.com/office/drawing/2010/main" val="0"/>
              </a:ext>
            </a:extLst>
          </a:blip>
          <a:srcRect l="49481" t="77819" r="33698" b="8599"/>
          <a:stretch/>
        </p:blipFill>
        <p:spPr>
          <a:xfrm>
            <a:off x="4592165" y="4830035"/>
            <a:ext cx="1389723" cy="660057"/>
          </a:xfrm>
          <a:prstGeom prst="rect">
            <a:avLst/>
          </a:prstGeom>
        </p:spPr>
      </p:pic>
      <p:pic>
        <p:nvPicPr>
          <p:cNvPr id="18" name="Grafik 17"/>
          <p:cNvPicPr>
            <a:picLocks noChangeAspect="1"/>
          </p:cNvPicPr>
          <p:nvPr/>
        </p:nvPicPr>
        <p:blipFill rotWithShape="1">
          <a:blip r:embed="rId3">
            <a:extLst>
              <a:ext uri="{28A0092B-C50C-407E-A947-70E740481C1C}">
                <a14:useLocalDpi xmlns:a14="http://schemas.microsoft.com/office/drawing/2010/main" val="0"/>
              </a:ext>
            </a:extLst>
          </a:blip>
          <a:srcRect l="66229" t="79137" r="712" b="8352"/>
          <a:stretch/>
        </p:blipFill>
        <p:spPr>
          <a:xfrm>
            <a:off x="5998164" y="4896050"/>
            <a:ext cx="2731169" cy="607974"/>
          </a:xfrm>
          <a:prstGeom prst="rect">
            <a:avLst/>
          </a:prstGeom>
        </p:spPr>
      </p:pic>
    </p:spTree>
    <p:extLst>
      <p:ext uri="{BB962C8B-B14F-4D97-AF65-F5344CB8AC3E}">
        <p14:creationId xmlns:p14="http://schemas.microsoft.com/office/powerpoint/2010/main" val="296747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24</a:t>
            </a:fld>
            <a:endParaRPr lang="en-US">
              <a:solidFill>
                <a:srgbClr val="003A79">
                  <a:tint val="75000"/>
                </a:srgbClr>
              </a:solidFill>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654" y="1154011"/>
            <a:ext cx="6907738" cy="4711387"/>
          </a:xfrm>
          <a:prstGeom prst="rect">
            <a:avLst/>
          </a:prstGeom>
        </p:spPr>
      </p:pic>
      <p:sp>
        <p:nvSpPr>
          <p:cNvPr id="5"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a:solidFill>
                  <a:srgbClr val="003A79"/>
                </a:solidFill>
                <a:latin typeface="Arial" panose="020B0604020202020204" pitchFamily="34" charset="0"/>
                <a:cs typeface="Arial" panose="020B0604020202020204" pitchFamily="34" charset="0"/>
              </a:rPr>
              <a:t>Wo </a:t>
            </a:r>
            <a:r>
              <a:rPr lang="en-US" sz="2200" dirty="0" err="1">
                <a:solidFill>
                  <a:srgbClr val="003A79"/>
                </a:solidFill>
                <a:latin typeface="Arial" panose="020B0604020202020204" pitchFamily="34" charset="0"/>
                <a:cs typeface="Arial" panose="020B0604020202020204" pitchFamily="34" charset="0"/>
              </a:rPr>
              <a:t>landet</a:t>
            </a:r>
            <a:r>
              <a:rPr lang="en-US" sz="2200" dirty="0">
                <a:solidFill>
                  <a:srgbClr val="003A79"/>
                </a:solidFill>
                <a:latin typeface="Arial" panose="020B0604020202020204" pitchFamily="34" charset="0"/>
                <a:cs typeface="Arial" panose="020B0604020202020204" pitchFamily="34" charset="0"/>
              </a:rPr>
              <a:t> </a:t>
            </a:r>
            <a:r>
              <a:rPr lang="en-US" sz="2200" dirty="0" err="1">
                <a:solidFill>
                  <a:srgbClr val="003A79"/>
                </a:solidFill>
                <a:latin typeface="Arial" panose="020B0604020202020204" pitchFamily="34" charset="0"/>
                <a:cs typeface="Arial" panose="020B0604020202020204" pitchFamily="34" charset="0"/>
              </a:rPr>
              <a:t>deutscher</a:t>
            </a:r>
            <a:r>
              <a:rPr lang="en-US" sz="2200" dirty="0">
                <a:solidFill>
                  <a:srgbClr val="003A79"/>
                </a:solidFill>
                <a:latin typeface="Arial" panose="020B0604020202020204" pitchFamily="34" charset="0"/>
                <a:cs typeface="Arial" panose="020B0604020202020204" pitchFamily="34" charset="0"/>
              </a:rPr>
              <a:t> </a:t>
            </a:r>
            <a:r>
              <a:rPr lang="en-US" sz="2200" dirty="0" err="1">
                <a:solidFill>
                  <a:srgbClr val="003A79"/>
                </a:solidFill>
                <a:latin typeface="Arial" panose="020B0604020202020204" pitchFamily="34" charset="0"/>
                <a:cs typeface="Arial" panose="020B0604020202020204" pitchFamily="34" charset="0"/>
              </a:rPr>
              <a:t>Müll</a:t>
            </a:r>
            <a:endParaRPr lang="en-US" sz="2200" dirty="0">
              <a:solidFill>
                <a:srgbClr val="003A79"/>
              </a:solidFill>
              <a:latin typeface="Arial" panose="020B0604020202020204" pitchFamily="34" charset="0"/>
              <a:cs typeface="Arial" panose="020B0604020202020204" pitchFamily="34" charset="0"/>
            </a:endParaRPr>
          </a:p>
        </p:txBody>
      </p:sp>
      <p:sp>
        <p:nvSpPr>
          <p:cNvPr id="8" name="Textplatzhalter 6"/>
          <p:cNvSpPr txBox="1">
            <a:spLocks/>
          </p:cNvSpPr>
          <p:nvPr/>
        </p:nvSpPr>
        <p:spPr>
          <a:xfrm>
            <a:off x="2732690" y="6160240"/>
            <a:ext cx="4793048" cy="5612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chemeClr val="bg1">
                    <a:lumMod val="65000"/>
                  </a:schemeClr>
                </a:solidFill>
                <a:latin typeface="Arial" panose="020B0604020202020204" pitchFamily="34" charset="0"/>
                <a:cs typeface="Arial" panose="020B0604020202020204" pitchFamily="34" charset="0"/>
              </a:rPr>
              <a:t>Quelle: Plastikatlas 2019. (27.04.22). Von https://www.boell.de/sites/default/files/2022-01/Boell_Plastikatlas%202019%206.Auflage_V01_kommentierbar.pdf</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0093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1564" y="2487840"/>
            <a:ext cx="7886700" cy="1325563"/>
          </a:xfrm>
        </p:spPr>
        <p:txBody>
          <a:bodyPr/>
          <a:lstStyle/>
          <a:p>
            <a:pPr algn="ctr"/>
            <a:r>
              <a:rPr lang="de-DE" dirty="0"/>
              <a:t>Recycling</a:t>
            </a:r>
          </a:p>
        </p:txBody>
      </p:sp>
      <p:sp>
        <p:nvSpPr>
          <p:cNvPr id="4" name="Foliennummernplatzhalter 3"/>
          <p:cNvSpPr>
            <a:spLocks noGrp="1"/>
          </p:cNvSpPr>
          <p:nvPr>
            <p:ph type="sldNum" sz="quarter" idx="12"/>
          </p:nvPr>
        </p:nvSpPr>
        <p:spPr/>
        <p:txBody>
          <a:bodyPr/>
          <a:lstStyle/>
          <a:p>
            <a:fld id="{70C9534A-BDEF-4E2F-87B7-7CFE3C6EE2A5}" type="slidenum">
              <a:rPr lang="de-DE" smtClean="0">
                <a:solidFill>
                  <a:srgbClr val="003A79">
                    <a:tint val="75000"/>
                  </a:srgbClr>
                </a:solidFill>
              </a:rPr>
              <a:pPr/>
              <a:t>25</a:t>
            </a:fld>
            <a:endParaRPr lang="de-DE">
              <a:solidFill>
                <a:srgbClr val="003A79">
                  <a:tint val="75000"/>
                </a:srgbClr>
              </a:solidFill>
            </a:endParaRPr>
          </a:p>
        </p:txBody>
      </p:sp>
      <p:sp>
        <p:nvSpPr>
          <p:cNvPr id="5" name="Textplatzhalter 4"/>
          <p:cNvSpPr>
            <a:spLocks noGrp="1"/>
          </p:cNvSpPr>
          <p:nvPr>
            <p:ph type="body" sz="quarter" idx="13"/>
          </p:nvPr>
        </p:nvSpPr>
        <p:spPr/>
        <p:txBody>
          <a:bodyPr>
            <a:normAutofit fontScale="25000" lnSpcReduction="20000"/>
          </a:bodyPr>
          <a:lstStyle/>
          <a:p>
            <a:endParaRPr lang="de-DE"/>
          </a:p>
        </p:txBody>
      </p:sp>
    </p:spTree>
    <p:extLst>
      <p:ext uri="{BB962C8B-B14F-4D97-AF65-F5344CB8AC3E}">
        <p14:creationId xmlns:p14="http://schemas.microsoft.com/office/powerpoint/2010/main" val="3748666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26</a:t>
            </a:fld>
            <a:endParaRPr lang="en-US">
              <a:solidFill>
                <a:srgbClr val="003A79">
                  <a:tint val="75000"/>
                </a:srgbClr>
              </a:solidFill>
            </a:endParaRPr>
          </a:p>
        </p:txBody>
      </p:sp>
      <p:sp>
        <p:nvSpPr>
          <p:cNvPr id="5" name="Textplatzhalter 4">
            <a:extLst>
              <a:ext uri="{FF2B5EF4-FFF2-40B4-BE49-F238E27FC236}">
                <a16:creationId xmlns:a16="http://schemas.microsoft.com/office/drawing/2014/main" id="{D52BE9BD-4438-4AFF-8E2F-7DB1835BE65F}"/>
              </a:ext>
            </a:extLst>
          </p:cNvPr>
          <p:cNvSpPr>
            <a:spLocks noGrp="1"/>
          </p:cNvSpPr>
          <p:nvPr>
            <p:ph type="body" sz="quarter" idx="13"/>
          </p:nvPr>
        </p:nvSpPr>
        <p:spPr>
          <a:xfrm rot="16200000">
            <a:off x="6330605" y="3125427"/>
            <a:ext cx="5399401" cy="551905"/>
          </a:xfrm>
        </p:spPr>
        <p:txBody>
          <a:bodyPr>
            <a:noAutofit/>
          </a:bodyPr>
          <a:lstStyle/>
          <a:p>
            <a:r>
              <a:rPr lang="de-DE" sz="800" dirty="0">
                <a:effectLst/>
                <a:latin typeface="Arial" panose="020B0604020202020204" pitchFamily="34" charset="0"/>
                <a:ea typeface="Arial" panose="020B0604020202020204" pitchFamily="34" charset="0"/>
              </a:rPr>
              <a:t>Franz Haas</a:t>
            </a:r>
            <a:endParaRPr lang="en-US" sz="800" dirty="0">
              <a:effectLst/>
              <a:latin typeface="Arial" panose="020B0604020202020204" pitchFamily="34" charset="0"/>
              <a:ea typeface="Arial" panose="020B0604020202020204" pitchFamily="34" charset="0"/>
            </a:endParaRPr>
          </a:p>
          <a:p>
            <a:endParaRPr lang="en-US" sz="500" dirty="0"/>
          </a:p>
        </p:txBody>
      </p:sp>
      <p:sp>
        <p:nvSpPr>
          <p:cNvPr id="7"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Downcycling</a:t>
            </a:r>
            <a:endParaRPr lang="en-US" sz="2200" dirty="0">
              <a:solidFill>
                <a:srgbClr val="003A79"/>
              </a:solidFill>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53168" y="1032252"/>
            <a:ext cx="1411573" cy="1044349"/>
          </a:xfrm>
          <a:prstGeom prst="rect">
            <a:avLst/>
          </a:prstGeom>
        </p:spPr>
      </p:pic>
      <p:pic>
        <p:nvPicPr>
          <p:cNvPr id="13" name="Grafik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27951" y="1710423"/>
            <a:ext cx="750166" cy="1115583"/>
          </a:xfrm>
          <a:prstGeom prst="rect">
            <a:avLst/>
          </a:prstGeom>
        </p:spPr>
      </p:pic>
      <p:pic>
        <p:nvPicPr>
          <p:cNvPr id="14" name="Grafik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97742" y="1098645"/>
            <a:ext cx="1225683" cy="1031312"/>
          </a:xfrm>
          <a:prstGeom prst="rect">
            <a:avLst/>
          </a:prstGeom>
        </p:spPr>
      </p:pic>
      <p:pic>
        <p:nvPicPr>
          <p:cNvPr id="16" name="Grafik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44597" y="4809114"/>
            <a:ext cx="1036859" cy="848698"/>
          </a:xfrm>
          <a:prstGeom prst="rect">
            <a:avLst/>
          </a:prstGeom>
        </p:spPr>
      </p:pic>
      <p:sp>
        <p:nvSpPr>
          <p:cNvPr id="22" name="Textplatzhalter 6"/>
          <p:cNvSpPr txBox="1">
            <a:spLocks/>
          </p:cNvSpPr>
          <p:nvPr/>
        </p:nvSpPr>
        <p:spPr>
          <a:xfrm>
            <a:off x="3778469" y="6204596"/>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de-DE" sz="800" dirty="0">
                <a:solidFill>
                  <a:schemeClr val="bg1">
                    <a:lumMod val="65000"/>
                  </a:schemeClr>
                </a:solidFill>
                <a:latin typeface="Arial" panose="020B0604020202020204" pitchFamily="34" charset="0"/>
                <a:cs typeface="Arial" panose="020B0604020202020204" pitchFamily="34" charset="0"/>
              </a:rPr>
              <a:t>Bildquelle: Ostfalia Hochschule für angewandte Wissenschaften</a:t>
            </a:r>
          </a:p>
        </p:txBody>
      </p:sp>
      <p:sp>
        <p:nvSpPr>
          <p:cNvPr id="26" name="Textfeld 25"/>
          <p:cNvSpPr txBox="1"/>
          <p:nvPr/>
        </p:nvSpPr>
        <p:spPr>
          <a:xfrm>
            <a:off x="7148368" y="2076601"/>
            <a:ext cx="1366982" cy="369332"/>
          </a:xfrm>
          <a:prstGeom prst="rect">
            <a:avLst/>
          </a:prstGeom>
          <a:noFill/>
        </p:spPr>
        <p:txBody>
          <a:bodyPr wrap="square" rtlCol="0">
            <a:spAutoFit/>
          </a:bodyPr>
          <a:lstStyle/>
          <a:p>
            <a:r>
              <a:rPr lang="de-DE" dirty="0"/>
              <a:t>Sammeln</a:t>
            </a:r>
          </a:p>
        </p:txBody>
      </p:sp>
      <p:sp>
        <p:nvSpPr>
          <p:cNvPr id="27" name="Textfeld 26"/>
          <p:cNvSpPr txBox="1"/>
          <p:nvPr/>
        </p:nvSpPr>
        <p:spPr>
          <a:xfrm>
            <a:off x="7486650" y="3805291"/>
            <a:ext cx="1366982" cy="369332"/>
          </a:xfrm>
          <a:prstGeom prst="rect">
            <a:avLst/>
          </a:prstGeom>
          <a:noFill/>
        </p:spPr>
        <p:txBody>
          <a:bodyPr wrap="square" rtlCol="0">
            <a:spAutoFit/>
          </a:bodyPr>
          <a:lstStyle/>
          <a:p>
            <a:r>
              <a:rPr lang="de-DE" dirty="0"/>
              <a:t>Sortieren</a:t>
            </a:r>
          </a:p>
        </p:txBody>
      </p:sp>
      <p:sp>
        <p:nvSpPr>
          <p:cNvPr id="28" name="Textfeld 27"/>
          <p:cNvSpPr txBox="1"/>
          <p:nvPr/>
        </p:nvSpPr>
        <p:spPr>
          <a:xfrm>
            <a:off x="6336078" y="5093074"/>
            <a:ext cx="1366982" cy="369332"/>
          </a:xfrm>
          <a:prstGeom prst="rect">
            <a:avLst/>
          </a:prstGeom>
          <a:noFill/>
        </p:spPr>
        <p:txBody>
          <a:bodyPr wrap="square" rtlCol="0">
            <a:spAutoFit/>
          </a:bodyPr>
          <a:lstStyle/>
          <a:p>
            <a:r>
              <a:rPr lang="de-DE" dirty="0"/>
              <a:t>Zerkleinern</a:t>
            </a:r>
          </a:p>
        </p:txBody>
      </p:sp>
      <p:sp>
        <p:nvSpPr>
          <p:cNvPr id="29" name="Textfeld 28"/>
          <p:cNvSpPr txBox="1"/>
          <p:nvPr/>
        </p:nvSpPr>
        <p:spPr>
          <a:xfrm>
            <a:off x="1899056" y="4903171"/>
            <a:ext cx="1366982" cy="369332"/>
          </a:xfrm>
          <a:prstGeom prst="rect">
            <a:avLst/>
          </a:prstGeom>
          <a:noFill/>
        </p:spPr>
        <p:txBody>
          <a:bodyPr wrap="square" rtlCol="0">
            <a:spAutoFit/>
          </a:bodyPr>
          <a:lstStyle/>
          <a:p>
            <a:r>
              <a:rPr lang="de-DE" dirty="0"/>
              <a:t>Reinigen</a:t>
            </a:r>
          </a:p>
        </p:txBody>
      </p:sp>
      <p:sp>
        <p:nvSpPr>
          <p:cNvPr id="30" name="Textfeld 29"/>
          <p:cNvSpPr txBox="1"/>
          <p:nvPr/>
        </p:nvSpPr>
        <p:spPr>
          <a:xfrm>
            <a:off x="250880" y="3121732"/>
            <a:ext cx="1366982" cy="369332"/>
          </a:xfrm>
          <a:prstGeom prst="rect">
            <a:avLst/>
          </a:prstGeom>
          <a:noFill/>
        </p:spPr>
        <p:txBody>
          <a:bodyPr wrap="square" rtlCol="0">
            <a:spAutoFit/>
          </a:bodyPr>
          <a:lstStyle/>
          <a:p>
            <a:r>
              <a:rPr lang="de-DE" dirty="0"/>
              <a:t>Aufbereiten</a:t>
            </a:r>
          </a:p>
        </p:txBody>
      </p:sp>
      <p:grpSp>
        <p:nvGrpSpPr>
          <p:cNvPr id="10" name="Gruppieren 9"/>
          <p:cNvGrpSpPr/>
          <p:nvPr/>
        </p:nvGrpSpPr>
        <p:grpSpPr>
          <a:xfrm>
            <a:off x="1622546" y="2656347"/>
            <a:ext cx="1926291" cy="1206938"/>
            <a:chOff x="1762710" y="2873011"/>
            <a:chExt cx="2413143" cy="1511980"/>
          </a:xfrm>
        </p:grpSpPr>
        <p:pic>
          <p:nvPicPr>
            <p:cNvPr id="11" name="Grafik 10"/>
            <p:cNvPicPr>
              <a:picLocks noChangeAspect="1"/>
            </p:cNvPicPr>
            <p:nvPr/>
          </p:nvPicPr>
          <p:blipFill rotWithShape="1">
            <a:blip r:embed="rId7">
              <a:extLst>
                <a:ext uri="{28A0092B-C50C-407E-A947-70E740481C1C}">
                  <a14:useLocalDpi xmlns:a14="http://schemas.microsoft.com/office/drawing/2010/main" val="0"/>
                </a:ext>
              </a:extLst>
            </a:blip>
            <a:srcRect t="72305"/>
            <a:stretch/>
          </p:blipFill>
          <p:spPr>
            <a:xfrm>
              <a:off x="3463448" y="3881153"/>
              <a:ext cx="712405" cy="276501"/>
            </a:xfrm>
            <a:prstGeom prst="rect">
              <a:avLst/>
            </a:prstGeom>
          </p:spPr>
        </p:pic>
        <p:pic>
          <p:nvPicPr>
            <p:cNvPr id="25" name="Grafik 2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762710" y="3312518"/>
              <a:ext cx="1712157" cy="1072473"/>
            </a:xfrm>
            <a:prstGeom prst="rect">
              <a:avLst/>
            </a:prstGeom>
          </p:spPr>
        </p:pic>
        <p:pic>
          <p:nvPicPr>
            <p:cNvPr id="31" name="Grafik 30"/>
            <p:cNvPicPr>
              <a:picLocks noChangeAspect="1"/>
            </p:cNvPicPr>
            <p:nvPr/>
          </p:nvPicPr>
          <p:blipFill rotWithShape="1">
            <a:blip r:embed="rId7">
              <a:extLst>
                <a:ext uri="{28A0092B-C50C-407E-A947-70E740481C1C}">
                  <a14:useLocalDpi xmlns:a14="http://schemas.microsoft.com/office/drawing/2010/main" val="0"/>
                </a:ext>
              </a:extLst>
            </a:blip>
            <a:srcRect b="27393"/>
            <a:stretch/>
          </p:blipFill>
          <p:spPr>
            <a:xfrm>
              <a:off x="1825505" y="2873011"/>
              <a:ext cx="925609" cy="941819"/>
            </a:xfrm>
            <a:prstGeom prst="rect">
              <a:avLst/>
            </a:prstGeom>
          </p:spPr>
        </p:pic>
      </p:grpSp>
      <p:grpSp>
        <p:nvGrpSpPr>
          <p:cNvPr id="2" name="Gruppieren 1"/>
          <p:cNvGrpSpPr/>
          <p:nvPr/>
        </p:nvGrpSpPr>
        <p:grpSpPr>
          <a:xfrm>
            <a:off x="2992680" y="4616456"/>
            <a:ext cx="904230" cy="845950"/>
            <a:chOff x="2997817" y="4616456"/>
            <a:chExt cx="904230" cy="845950"/>
          </a:xfrm>
        </p:grpSpPr>
        <p:pic>
          <p:nvPicPr>
            <p:cNvPr id="19" name="Grafik 1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997817" y="4651210"/>
              <a:ext cx="904230" cy="811196"/>
            </a:xfrm>
            <a:prstGeom prst="rect">
              <a:avLst/>
            </a:prstGeom>
          </p:spPr>
        </p:pic>
        <p:grpSp>
          <p:nvGrpSpPr>
            <p:cNvPr id="44" name="Gruppieren 43"/>
            <p:cNvGrpSpPr/>
            <p:nvPr/>
          </p:nvGrpSpPr>
          <p:grpSpPr>
            <a:xfrm rot="4154870">
              <a:off x="3301942" y="4582482"/>
              <a:ext cx="239646" cy="307593"/>
              <a:chOff x="5953310" y="4570461"/>
              <a:chExt cx="281673" cy="323629"/>
            </a:xfrm>
          </p:grpSpPr>
          <p:pic>
            <p:nvPicPr>
              <p:cNvPr id="33" name="Grafik 32"/>
              <p:cNvPicPr>
                <a:picLocks noChangeAspect="1"/>
              </p:cNvPicPr>
              <p:nvPr/>
            </p:nvPicPr>
            <p:blipFill rotWithShape="1">
              <a:blip r:embed="rId6" cstate="hqprint">
                <a:extLst>
                  <a:ext uri="{28A0092B-C50C-407E-A947-70E740481C1C}">
                    <a14:useLocalDpi xmlns:a14="http://schemas.microsoft.com/office/drawing/2010/main" val="0"/>
                  </a:ext>
                </a:extLst>
              </a:blip>
              <a:srcRect l="41659" t="68906" r="35680" b="18188"/>
              <a:stretch/>
            </p:blipFill>
            <p:spPr>
              <a:xfrm rot="4796344">
                <a:off x="6029952" y="4721846"/>
                <a:ext cx="234950" cy="109537"/>
              </a:xfrm>
              <a:prstGeom prst="rect">
                <a:avLst/>
              </a:prstGeom>
            </p:spPr>
          </p:pic>
          <p:pic>
            <p:nvPicPr>
              <p:cNvPr id="36" name="Grafik 35"/>
              <p:cNvPicPr>
                <a:picLocks noChangeAspect="1"/>
              </p:cNvPicPr>
              <p:nvPr/>
            </p:nvPicPr>
            <p:blipFill rotWithShape="1">
              <a:blip r:embed="rId6" cstate="hqprint">
                <a:extLst>
                  <a:ext uri="{28A0092B-C50C-407E-A947-70E740481C1C}">
                    <a14:useLocalDpi xmlns:a14="http://schemas.microsoft.com/office/drawing/2010/main" val="0"/>
                  </a:ext>
                </a:extLst>
              </a:blip>
              <a:srcRect l="40291" t="55890" r="40723" b="31018"/>
              <a:stretch/>
            </p:blipFill>
            <p:spPr>
              <a:xfrm>
                <a:off x="6038133" y="4570461"/>
                <a:ext cx="196850" cy="111124"/>
              </a:xfrm>
              <a:prstGeom prst="rect">
                <a:avLst/>
              </a:prstGeom>
            </p:spPr>
          </p:pic>
          <p:pic>
            <p:nvPicPr>
              <p:cNvPr id="37" name="Grafik 36"/>
              <p:cNvPicPr>
                <a:picLocks noChangeAspect="1"/>
              </p:cNvPicPr>
              <p:nvPr/>
            </p:nvPicPr>
            <p:blipFill rotWithShape="1">
              <a:blip r:embed="rId6" cstate="hqprint">
                <a:extLst>
                  <a:ext uri="{28A0092B-C50C-407E-A947-70E740481C1C}">
                    <a14:useLocalDpi xmlns:a14="http://schemas.microsoft.com/office/drawing/2010/main" val="0"/>
                  </a:ext>
                </a:extLst>
              </a:blip>
              <a:srcRect l="40291" t="55890" r="40723" b="31018"/>
              <a:stretch/>
            </p:blipFill>
            <p:spPr>
              <a:xfrm rot="7023955">
                <a:off x="5910447" y="4699500"/>
                <a:ext cx="196850" cy="111124"/>
              </a:xfrm>
              <a:prstGeom prst="rect">
                <a:avLst/>
              </a:prstGeom>
            </p:spPr>
          </p:pic>
        </p:grpSp>
      </p:grpSp>
      <p:grpSp>
        <p:nvGrpSpPr>
          <p:cNvPr id="52" name="Gruppieren 51"/>
          <p:cNvGrpSpPr/>
          <p:nvPr/>
        </p:nvGrpSpPr>
        <p:grpSpPr>
          <a:xfrm>
            <a:off x="5807538" y="3488105"/>
            <a:ext cx="1437733" cy="669136"/>
            <a:chOff x="5635288" y="3100742"/>
            <a:chExt cx="1437733" cy="669136"/>
          </a:xfrm>
        </p:grpSpPr>
        <p:pic>
          <p:nvPicPr>
            <p:cNvPr id="45" name="Grafik 44"/>
            <p:cNvPicPr>
              <a:picLocks noChangeAspect="1"/>
            </p:cNvPicPr>
            <p:nvPr/>
          </p:nvPicPr>
          <p:blipFill rotWithShape="1">
            <a:blip r:embed="rId3" cstate="hqprint">
              <a:extLst>
                <a:ext uri="{28A0092B-C50C-407E-A947-70E740481C1C}">
                  <a14:useLocalDpi xmlns:a14="http://schemas.microsoft.com/office/drawing/2010/main" val="0"/>
                </a:ext>
              </a:extLst>
            </a:blip>
            <a:srcRect l="20937" t="45614" r="51838" b="22351"/>
            <a:stretch/>
          </p:blipFill>
          <p:spPr>
            <a:xfrm>
              <a:off x="6008627" y="3100742"/>
              <a:ext cx="384313" cy="334568"/>
            </a:xfrm>
            <a:prstGeom prst="rect">
              <a:avLst/>
            </a:prstGeom>
          </p:spPr>
        </p:pic>
        <p:pic>
          <p:nvPicPr>
            <p:cNvPr id="47" name="Grafik 46"/>
            <p:cNvPicPr>
              <a:picLocks noChangeAspect="1"/>
            </p:cNvPicPr>
            <p:nvPr/>
          </p:nvPicPr>
          <p:blipFill rotWithShape="1">
            <a:blip r:embed="rId10" cstate="hqprint">
              <a:extLst>
                <a:ext uri="{28A0092B-C50C-407E-A947-70E740481C1C}">
                  <a14:useLocalDpi xmlns:a14="http://schemas.microsoft.com/office/drawing/2010/main" val="0"/>
                </a:ext>
              </a:extLst>
            </a:blip>
            <a:srcRect l="20937" t="45614" r="51838" b="22351"/>
            <a:stretch/>
          </p:blipFill>
          <p:spPr>
            <a:xfrm>
              <a:off x="6660672" y="3405622"/>
              <a:ext cx="211213" cy="183874"/>
            </a:xfrm>
            <a:prstGeom prst="rect">
              <a:avLst/>
            </a:prstGeom>
          </p:spPr>
        </p:pic>
        <p:pic>
          <p:nvPicPr>
            <p:cNvPr id="48" name="Grafik 47"/>
            <p:cNvPicPr>
              <a:picLocks noChangeAspect="1"/>
            </p:cNvPicPr>
            <p:nvPr/>
          </p:nvPicPr>
          <p:blipFill rotWithShape="1">
            <a:blip r:embed="rId10" cstate="hqprint">
              <a:extLst>
                <a:ext uri="{28A0092B-C50C-407E-A947-70E740481C1C}">
                  <a14:useLocalDpi xmlns:a14="http://schemas.microsoft.com/office/drawing/2010/main" val="0"/>
                </a:ext>
              </a:extLst>
            </a:blip>
            <a:srcRect l="20937" t="45614" r="51838" b="22351"/>
            <a:stretch/>
          </p:blipFill>
          <p:spPr>
            <a:xfrm>
              <a:off x="6861808" y="3362783"/>
              <a:ext cx="211213" cy="183874"/>
            </a:xfrm>
            <a:prstGeom prst="rect">
              <a:avLst/>
            </a:prstGeom>
          </p:spPr>
        </p:pic>
        <p:pic>
          <p:nvPicPr>
            <p:cNvPr id="49" name="Grafik 48"/>
            <p:cNvPicPr>
              <a:picLocks noChangeAspect="1"/>
            </p:cNvPicPr>
            <p:nvPr/>
          </p:nvPicPr>
          <p:blipFill rotWithShape="1">
            <a:blip r:embed="rId3" cstate="hqprint">
              <a:extLst>
                <a:ext uri="{28A0092B-C50C-407E-A947-70E740481C1C}">
                  <a14:useLocalDpi xmlns:a14="http://schemas.microsoft.com/office/drawing/2010/main" val="0"/>
                </a:ext>
              </a:extLst>
            </a:blip>
            <a:srcRect l="20937" t="45614" r="51838" b="22351"/>
            <a:stretch/>
          </p:blipFill>
          <p:spPr>
            <a:xfrm>
              <a:off x="5635288" y="3251177"/>
              <a:ext cx="384313" cy="334568"/>
            </a:xfrm>
            <a:prstGeom prst="rect">
              <a:avLst/>
            </a:prstGeom>
          </p:spPr>
        </p:pic>
        <p:pic>
          <p:nvPicPr>
            <p:cNvPr id="50" name="Grafik 49"/>
            <p:cNvPicPr>
              <a:picLocks noChangeAspect="1"/>
            </p:cNvPicPr>
            <p:nvPr/>
          </p:nvPicPr>
          <p:blipFill rotWithShape="1">
            <a:blip r:embed="rId10" cstate="hqprint">
              <a:extLst>
                <a:ext uri="{28A0092B-C50C-407E-A947-70E740481C1C}">
                  <a14:useLocalDpi xmlns:a14="http://schemas.microsoft.com/office/drawing/2010/main" val="0"/>
                </a:ext>
              </a:extLst>
            </a:blip>
            <a:srcRect l="20937" t="45614" r="51838" b="22351"/>
            <a:stretch/>
          </p:blipFill>
          <p:spPr>
            <a:xfrm>
              <a:off x="6813072" y="3558022"/>
              <a:ext cx="211213" cy="183874"/>
            </a:xfrm>
            <a:prstGeom prst="rect">
              <a:avLst/>
            </a:prstGeom>
          </p:spPr>
        </p:pic>
        <p:pic>
          <p:nvPicPr>
            <p:cNvPr id="51" name="Grafik 50"/>
            <p:cNvPicPr>
              <a:picLocks noChangeAspect="1"/>
            </p:cNvPicPr>
            <p:nvPr/>
          </p:nvPicPr>
          <p:blipFill rotWithShape="1">
            <a:blip r:embed="rId3" cstate="hqprint">
              <a:extLst>
                <a:ext uri="{28A0092B-C50C-407E-A947-70E740481C1C}">
                  <a14:useLocalDpi xmlns:a14="http://schemas.microsoft.com/office/drawing/2010/main" val="0"/>
                </a:ext>
              </a:extLst>
            </a:blip>
            <a:srcRect l="20937" t="45614" r="51838" b="22351"/>
            <a:stretch/>
          </p:blipFill>
          <p:spPr>
            <a:xfrm>
              <a:off x="6013006" y="3435310"/>
              <a:ext cx="384313" cy="334568"/>
            </a:xfrm>
            <a:prstGeom prst="rect">
              <a:avLst/>
            </a:prstGeom>
          </p:spPr>
        </p:pic>
      </p:grpSp>
      <p:cxnSp>
        <p:nvCxnSpPr>
          <p:cNvPr id="54" name="Gerade Verbindung mit Pfeil 53"/>
          <p:cNvCxnSpPr/>
          <p:nvPr/>
        </p:nvCxnSpPr>
        <p:spPr>
          <a:xfrm>
            <a:off x="5603744" y="1563935"/>
            <a:ext cx="406136" cy="2404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Gerade Verbindung mit Pfeil 54"/>
          <p:cNvCxnSpPr/>
          <p:nvPr/>
        </p:nvCxnSpPr>
        <p:spPr>
          <a:xfrm flipH="1">
            <a:off x="6574381" y="2947731"/>
            <a:ext cx="72809" cy="4186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Gerade Verbindung mit Pfeil 56"/>
          <p:cNvCxnSpPr/>
          <p:nvPr/>
        </p:nvCxnSpPr>
        <p:spPr>
          <a:xfrm flipH="1">
            <a:off x="5685550" y="4273853"/>
            <a:ext cx="429641" cy="4380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Gerade Verbindung mit Pfeil 58"/>
          <p:cNvCxnSpPr/>
          <p:nvPr/>
        </p:nvCxnSpPr>
        <p:spPr>
          <a:xfrm flipH="1" flipV="1">
            <a:off x="4111101" y="5115981"/>
            <a:ext cx="805248" cy="649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Gerade Verbindung mit Pfeil 60"/>
          <p:cNvCxnSpPr/>
          <p:nvPr/>
        </p:nvCxnSpPr>
        <p:spPr>
          <a:xfrm flipH="1" flipV="1">
            <a:off x="2305910" y="4004854"/>
            <a:ext cx="517515" cy="4564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Gerade Verbindung mit Pfeil 62"/>
          <p:cNvCxnSpPr/>
          <p:nvPr/>
        </p:nvCxnSpPr>
        <p:spPr>
          <a:xfrm flipH="1" flipV="1">
            <a:off x="2582547" y="2231369"/>
            <a:ext cx="117860" cy="5946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0746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8" grpId="0"/>
      <p:bldP spid="29"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27</a:t>
            </a:fld>
            <a:endParaRPr lang="en-US">
              <a:solidFill>
                <a:srgbClr val="003A79">
                  <a:tint val="75000"/>
                </a:srgbClr>
              </a:solidFill>
            </a:endParaRPr>
          </a:p>
        </p:txBody>
      </p:sp>
      <p:sp>
        <p:nvSpPr>
          <p:cNvPr id="5" name="Textplatzhalter 4">
            <a:extLst>
              <a:ext uri="{FF2B5EF4-FFF2-40B4-BE49-F238E27FC236}">
                <a16:creationId xmlns:a16="http://schemas.microsoft.com/office/drawing/2014/main" id="{D52BE9BD-4438-4AFF-8E2F-7DB1835BE65F}"/>
              </a:ext>
            </a:extLst>
          </p:cNvPr>
          <p:cNvSpPr>
            <a:spLocks noGrp="1"/>
          </p:cNvSpPr>
          <p:nvPr>
            <p:ph type="body" sz="quarter" idx="13"/>
          </p:nvPr>
        </p:nvSpPr>
        <p:spPr>
          <a:xfrm rot="16200000">
            <a:off x="6330605" y="3125427"/>
            <a:ext cx="5399401" cy="551905"/>
          </a:xfrm>
        </p:spPr>
        <p:txBody>
          <a:bodyPr>
            <a:noAutofit/>
          </a:bodyPr>
          <a:lstStyle/>
          <a:p>
            <a:r>
              <a:rPr lang="de-DE" sz="800" dirty="0">
                <a:effectLst/>
                <a:latin typeface="Arial" panose="020B0604020202020204" pitchFamily="34" charset="0"/>
                <a:ea typeface="Arial" panose="020B0604020202020204" pitchFamily="34" charset="0"/>
              </a:rPr>
              <a:t>Franz Haas</a:t>
            </a:r>
            <a:endParaRPr lang="en-US" sz="800" dirty="0">
              <a:effectLst/>
              <a:latin typeface="Arial" panose="020B0604020202020204" pitchFamily="34" charset="0"/>
              <a:ea typeface="Arial" panose="020B0604020202020204" pitchFamily="34" charset="0"/>
            </a:endParaRPr>
          </a:p>
          <a:p>
            <a:endParaRPr lang="en-US" sz="500" dirty="0"/>
          </a:p>
        </p:txBody>
      </p:sp>
      <p:sp>
        <p:nvSpPr>
          <p:cNvPr id="7"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a:solidFill>
                  <a:srgbClr val="003A79"/>
                </a:solidFill>
                <a:latin typeface="Arial" panose="020B0604020202020204" pitchFamily="34" charset="0"/>
                <a:cs typeface="Arial" panose="020B0604020202020204" pitchFamily="34" charset="0"/>
              </a:rPr>
              <a:t>Recycling</a:t>
            </a:r>
          </a:p>
        </p:txBody>
      </p:sp>
      <p:pic>
        <p:nvPicPr>
          <p:cNvPr id="6" name="Grafik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53168" y="1032252"/>
            <a:ext cx="1411573" cy="1044349"/>
          </a:xfrm>
          <a:prstGeom prst="rect">
            <a:avLst/>
          </a:prstGeom>
        </p:spPr>
      </p:pic>
      <p:pic>
        <p:nvPicPr>
          <p:cNvPr id="13" name="Grafik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27951" y="1710423"/>
            <a:ext cx="750166" cy="1115583"/>
          </a:xfrm>
          <a:prstGeom prst="rect">
            <a:avLst/>
          </a:prstGeom>
        </p:spPr>
      </p:pic>
      <p:pic>
        <p:nvPicPr>
          <p:cNvPr id="16" name="Grafik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44597" y="4809114"/>
            <a:ext cx="1036859" cy="848698"/>
          </a:xfrm>
          <a:prstGeom prst="rect">
            <a:avLst/>
          </a:prstGeom>
        </p:spPr>
      </p:pic>
      <p:pic>
        <p:nvPicPr>
          <p:cNvPr id="19" name="Grafik 1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97817" y="4666723"/>
            <a:ext cx="904230" cy="811196"/>
          </a:xfrm>
          <a:prstGeom prst="rect">
            <a:avLst/>
          </a:prstGeom>
        </p:spPr>
      </p:pic>
      <p:sp>
        <p:nvSpPr>
          <p:cNvPr id="22" name="Textplatzhalter 6"/>
          <p:cNvSpPr txBox="1">
            <a:spLocks/>
          </p:cNvSpPr>
          <p:nvPr/>
        </p:nvSpPr>
        <p:spPr>
          <a:xfrm>
            <a:off x="3778469" y="6204596"/>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de-DE" sz="800" dirty="0">
                <a:solidFill>
                  <a:schemeClr val="bg1">
                    <a:lumMod val="65000"/>
                  </a:schemeClr>
                </a:solidFill>
                <a:latin typeface="Arial" panose="020B0604020202020204" pitchFamily="34" charset="0"/>
                <a:cs typeface="Arial" panose="020B0604020202020204" pitchFamily="34" charset="0"/>
              </a:rPr>
              <a:t>Bildquelle: Ostfalia Hochschule für angewandte Wissenschaften</a:t>
            </a:r>
          </a:p>
        </p:txBody>
      </p:sp>
      <p:sp>
        <p:nvSpPr>
          <p:cNvPr id="26" name="Textfeld 25"/>
          <p:cNvSpPr txBox="1"/>
          <p:nvPr/>
        </p:nvSpPr>
        <p:spPr>
          <a:xfrm>
            <a:off x="7148368" y="2076601"/>
            <a:ext cx="1366982" cy="369332"/>
          </a:xfrm>
          <a:prstGeom prst="rect">
            <a:avLst/>
          </a:prstGeom>
          <a:noFill/>
        </p:spPr>
        <p:txBody>
          <a:bodyPr wrap="square" rtlCol="0">
            <a:spAutoFit/>
          </a:bodyPr>
          <a:lstStyle/>
          <a:p>
            <a:r>
              <a:rPr lang="de-DE" dirty="0"/>
              <a:t>Sammeln</a:t>
            </a:r>
          </a:p>
        </p:txBody>
      </p:sp>
      <p:sp>
        <p:nvSpPr>
          <p:cNvPr id="27" name="Textfeld 26"/>
          <p:cNvSpPr txBox="1"/>
          <p:nvPr/>
        </p:nvSpPr>
        <p:spPr>
          <a:xfrm>
            <a:off x="7486650" y="3805291"/>
            <a:ext cx="1366982" cy="369332"/>
          </a:xfrm>
          <a:prstGeom prst="rect">
            <a:avLst/>
          </a:prstGeom>
          <a:noFill/>
        </p:spPr>
        <p:txBody>
          <a:bodyPr wrap="square" rtlCol="0">
            <a:spAutoFit/>
          </a:bodyPr>
          <a:lstStyle/>
          <a:p>
            <a:r>
              <a:rPr lang="de-DE" dirty="0"/>
              <a:t>Sortieren</a:t>
            </a:r>
          </a:p>
        </p:txBody>
      </p:sp>
      <p:sp>
        <p:nvSpPr>
          <p:cNvPr id="28" name="Textfeld 27"/>
          <p:cNvSpPr txBox="1"/>
          <p:nvPr/>
        </p:nvSpPr>
        <p:spPr>
          <a:xfrm>
            <a:off x="6336078" y="5093074"/>
            <a:ext cx="1366982" cy="369332"/>
          </a:xfrm>
          <a:prstGeom prst="rect">
            <a:avLst/>
          </a:prstGeom>
          <a:noFill/>
        </p:spPr>
        <p:txBody>
          <a:bodyPr wrap="square" rtlCol="0">
            <a:spAutoFit/>
          </a:bodyPr>
          <a:lstStyle/>
          <a:p>
            <a:r>
              <a:rPr lang="de-DE" dirty="0"/>
              <a:t>Zerkleinern</a:t>
            </a:r>
          </a:p>
        </p:txBody>
      </p:sp>
      <p:sp>
        <p:nvSpPr>
          <p:cNvPr id="29" name="Textfeld 28"/>
          <p:cNvSpPr txBox="1"/>
          <p:nvPr/>
        </p:nvSpPr>
        <p:spPr>
          <a:xfrm>
            <a:off x="1904193" y="4903171"/>
            <a:ext cx="1366982" cy="369332"/>
          </a:xfrm>
          <a:prstGeom prst="rect">
            <a:avLst/>
          </a:prstGeom>
          <a:noFill/>
        </p:spPr>
        <p:txBody>
          <a:bodyPr wrap="square" rtlCol="0">
            <a:spAutoFit/>
          </a:bodyPr>
          <a:lstStyle/>
          <a:p>
            <a:r>
              <a:rPr lang="de-DE" dirty="0"/>
              <a:t>Reinigen</a:t>
            </a:r>
          </a:p>
        </p:txBody>
      </p:sp>
      <p:sp>
        <p:nvSpPr>
          <p:cNvPr id="30" name="Textfeld 29"/>
          <p:cNvSpPr txBox="1"/>
          <p:nvPr/>
        </p:nvSpPr>
        <p:spPr>
          <a:xfrm>
            <a:off x="250880" y="3121732"/>
            <a:ext cx="1366982" cy="369332"/>
          </a:xfrm>
          <a:prstGeom prst="rect">
            <a:avLst/>
          </a:prstGeom>
          <a:noFill/>
        </p:spPr>
        <p:txBody>
          <a:bodyPr wrap="square" rtlCol="0">
            <a:spAutoFit/>
          </a:bodyPr>
          <a:lstStyle/>
          <a:p>
            <a:r>
              <a:rPr lang="de-DE" dirty="0"/>
              <a:t>Aufbereiten</a:t>
            </a:r>
          </a:p>
        </p:txBody>
      </p:sp>
      <p:grpSp>
        <p:nvGrpSpPr>
          <p:cNvPr id="10" name="Gruppieren 9"/>
          <p:cNvGrpSpPr/>
          <p:nvPr/>
        </p:nvGrpSpPr>
        <p:grpSpPr>
          <a:xfrm>
            <a:off x="1622546" y="2656347"/>
            <a:ext cx="1926291" cy="1206938"/>
            <a:chOff x="1762710" y="2873011"/>
            <a:chExt cx="2413143" cy="1511980"/>
          </a:xfrm>
        </p:grpSpPr>
        <p:pic>
          <p:nvPicPr>
            <p:cNvPr id="11" name="Grafik 10"/>
            <p:cNvPicPr>
              <a:picLocks noChangeAspect="1"/>
            </p:cNvPicPr>
            <p:nvPr/>
          </p:nvPicPr>
          <p:blipFill rotWithShape="1">
            <a:blip r:embed="rId7">
              <a:extLst>
                <a:ext uri="{28A0092B-C50C-407E-A947-70E740481C1C}">
                  <a14:useLocalDpi xmlns:a14="http://schemas.microsoft.com/office/drawing/2010/main" val="0"/>
                </a:ext>
              </a:extLst>
            </a:blip>
            <a:srcRect t="72305"/>
            <a:stretch/>
          </p:blipFill>
          <p:spPr>
            <a:xfrm>
              <a:off x="3463448" y="3881153"/>
              <a:ext cx="712405" cy="276501"/>
            </a:xfrm>
            <a:prstGeom prst="rect">
              <a:avLst/>
            </a:prstGeom>
          </p:spPr>
        </p:pic>
        <p:pic>
          <p:nvPicPr>
            <p:cNvPr id="25" name="Grafik 2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762710" y="3312518"/>
              <a:ext cx="1712157" cy="1072473"/>
            </a:xfrm>
            <a:prstGeom prst="rect">
              <a:avLst/>
            </a:prstGeom>
          </p:spPr>
        </p:pic>
        <p:pic>
          <p:nvPicPr>
            <p:cNvPr id="31" name="Grafik 30"/>
            <p:cNvPicPr>
              <a:picLocks noChangeAspect="1"/>
            </p:cNvPicPr>
            <p:nvPr/>
          </p:nvPicPr>
          <p:blipFill rotWithShape="1">
            <a:blip r:embed="rId7">
              <a:extLst>
                <a:ext uri="{28A0092B-C50C-407E-A947-70E740481C1C}">
                  <a14:useLocalDpi xmlns:a14="http://schemas.microsoft.com/office/drawing/2010/main" val="0"/>
                </a:ext>
              </a:extLst>
            </a:blip>
            <a:srcRect b="27393"/>
            <a:stretch/>
          </p:blipFill>
          <p:spPr>
            <a:xfrm>
              <a:off x="1825505" y="2873011"/>
              <a:ext cx="925609" cy="941819"/>
            </a:xfrm>
            <a:prstGeom prst="rect">
              <a:avLst/>
            </a:prstGeom>
          </p:spPr>
        </p:pic>
      </p:grpSp>
      <p:grpSp>
        <p:nvGrpSpPr>
          <p:cNvPr id="44" name="Gruppieren 43"/>
          <p:cNvGrpSpPr/>
          <p:nvPr/>
        </p:nvGrpSpPr>
        <p:grpSpPr>
          <a:xfrm rot="4154870">
            <a:off x="3301942" y="4597995"/>
            <a:ext cx="239646" cy="307593"/>
            <a:chOff x="5953310" y="4570461"/>
            <a:chExt cx="281673" cy="323629"/>
          </a:xfrm>
        </p:grpSpPr>
        <p:pic>
          <p:nvPicPr>
            <p:cNvPr id="33" name="Grafik 32"/>
            <p:cNvPicPr>
              <a:picLocks noChangeAspect="1"/>
            </p:cNvPicPr>
            <p:nvPr/>
          </p:nvPicPr>
          <p:blipFill rotWithShape="1">
            <a:blip r:embed="rId5" cstate="hqprint">
              <a:extLst>
                <a:ext uri="{28A0092B-C50C-407E-A947-70E740481C1C}">
                  <a14:useLocalDpi xmlns:a14="http://schemas.microsoft.com/office/drawing/2010/main" val="0"/>
                </a:ext>
              </a:extLst>
            </a:blip>
            <a:srcRect l="41659" t="68906" r="35680" b="18188"/>
            <a:stretch/>
          </p:blipFill>
          <p:spPr>
            <a:xfrm rot="4796344">
              <a:off x="6029952" y="4721846"/>
              <a:ext cx="234950" cy="109537"/>
            </a:xfrm>
            <a:prstGeom prst="rect">
              <a:avLst/>
            </a:prstGeom>
          </p:spPr>
        </p:pic>
        <p:pic>
          <p:nvPicPr>
            <p:cNvPr id="36" name="Grafik 35"/>
            <p:cNvPicPr>
              <a:picLocks noChangeAspect="1"/>
            </p:cNvPicPr>
            <p:nvPr/>
          </p:nvPicPr>
          <p:blipFill rotWithShape="1">
            <a:blip r:embed="rId5" cstate="hqprint">
              <a:extLst>
                <a:ext uri="{28A0092B-C50C-407E-A947-70E740481C1C}">
                  <a14:useLocalDpi xmlns:a14="http://schemas.microsoft.com/office/drawing/2010/main" val="0"/>
                </a:ext>
              </a:extLst>
            </a:blip>
            <a:srcRect l="40291" t="55890" r="40723" b="31018"/>
            <a:stretch/>
          </p:blipFill>
          <p:spPr>
            <a:xfrm>
              <a:off x="6038133" y="4570461"/>
              <a:ext cx="196850" cy="111124"/>
            </a:xfrm>
            <a:prstGeom prst="rect">
              <a:avLst/>
            </a:prstGeom>
          </p:spPr>
        </p:pic>
        <p:pic>
          <p:nvPicPr>
            <p:cNvPr id="37" name="Grafik 36"/>
            <p:cNvPicPr>
              <a:picLocks noChangeAspect="1"/>
            </p:cNvPicPr>
            <p:nvPr/>
          </p:nvPicPr>
          <p:blipFill rotWithShape="1">
            <a:blip r:embed="rId5" cstate="hqprint">
              <a:extLst>
                <a:ext uri="{28A0092B-C50C-407E-A947-70E740481C1C}">
                  <a14:useLocalDpi xmlns:a14="http://schemas.microsoft.com/office/drawing/2010/main" val="0"/>
                </a:ext>
              </a:extLst>
            </a:blip>
            <a:srcRect l="40291" t="55890" r="40723" b="31018"/>
            <a:stretch/>
          </p:blipFill>
          <p:spPr>
            <a:xfrm rot="7023955">
              <a:off x="5910447" y="4699500"/>
              <a:ext cx="196850" cy="111124"/>
            </a:xfrm>
            <a:prstGeom prst="rect">
              <a:avLst/>
            </a:prstGeom>
          </p:spPr>
        </p:pic>
      </p:grpSp>
      <p:grpSp>
        <p:nvGrpSpPr>
          <p:cNvPr id="52" name="Gruppieren 51"/>
          <p:cNvGrpSpPr/>
          <p:nvPr/>
        </p:nvGrpSpPr>
        <p:grpSpPr>
          <a:xfrm>
            <a:off x="5807538" y="3488105"/>
            <a:ext cx="1437733" cy="669136"/>
            <a:chOff x="5635288" y="3100742"/>
            <a:chExt cx="1437733" cy="669136"/>
          </a:xfrm>
        </p:grpSpPr>
        <p:pic>
          <p:nvPicPr>
            <p:cNvPr id="45" name="Grafik 44"/>
            <p:cNvPicPr>
              <a:picLocks noChangeAspect="1"/>
            </p:cNvPicPr>
            <p:nvPr/>
          </p:nvPicPr>
          <p:blipFill rotWithShape="1">
            <a:blip r:embed="rId3" cstate="hqprint">
              <a:extLst>
                <a:ext uri="{28A0092B-C50C-407E-A947-70E740481C1C}">
                  <a14:useLocalDpi xmlns:a14="http://schemas.microsoft.com/office/drawing/2010/main" val="0"/>
                </a:ext>
              </a:extLst>
            </a:blip>
            <a:srcRect l="20937" t="45614" r="51838" b="22351"/>
            <a:stretch/>
          </p:blipFill>
          <p:spPr>
            <a:xfrm>
              <a:off x="6008627" y="3100742"/>
              <a:ext cx="384313" cy="334568"/>
            </a:xfrm>
            <a:prstGeom prst="rect">
              <a:avLst/>
            </a:prstGeom>
          </p:spPr>
        </p:pic>
        <p:pic>
          <p:nvPicPr>
            <p:cNvPr id="47" name="Grafik 46"/>
            <p:cNvPicPr>
              <a:picLocks noChangeAspect="1"/>
            </p:cNvPicPr>
            <p:nvPr/>
          </p:nvPicPr>
          <p:blipFill rotWithShape="1">
            <a:blip r:embed="rId9" cstate="hqprint">
              <a:extLst>
                <a:ext uri="{28A0092B-C50C-407E-A947-70E740481C1C}">
                  <a14:useLocalDpi xmlns:a14="http://schemas.microsoft.com/office/drawing/2010/main" val="0"/>
                </a:ext>
              </a:extLst>
            </a:blip>
            <a:srcRect l="20937" t="45614" r="51838" b="22351"/>
            <a:stretch/>
          </p:blipFill>
          <p:spPr>
            <a:xfrm>
              <a:off x="6660672" y="3405622"/>
              <a:ext cx="211213" cy="183874"/>
            </a:xfrm>
            <a:prstGeom prst="rect">
              <a:avLst/>
            </a:prstGeom>
          </p:spPr>
        </p:pic>
        <p:pic>
          <p:nvPicPr>
            <p:cNvPr id="48" name="Grafik 47"/>
            <p:cNvPicPr>
              <a:picLocks noChangeAspect="1"/>
            </p:cNvPicPr>
            <p:nvPr/>
          </p:nvPicPr>
          <p:blipFill rotWithShape="1">
            <a:blip r:embed="rId9" cstate="hqprint">
              <a:extLst>
                <a:ext uri="{28A0092B-C50C-407E-A947-70E740481C1C}">
                  <a14:useLocalDpi xmlns:a14="http://schemas.microsoft.com/office/drawing/2010/main" val="0"/>
                </a:ext>
              </a:extLst>
            </a:blip>
            <a:srcRect l="20937" t="45614" r="51838" b="22351"/>
            <a:stretch/>
          </p:blipFill>
          <p:spPr>
            <a:xfrm>
              <a:off x="6861808" y="3362783"/>
              <a:ext cx="211213" cy="183874"/>
            </a:xfrm>
            <a:prstGeom prst="rect">
              <a:avLst/>
            </a:prstGeom>
          </p:spPr>
        </p:pic>
        <p:pic>
          <p:nvPicPr>
            <p:cNvPr id="49" name="Grafik 48"/>
            <p:cNvPicPr>
              <a:picLocks noChangeAspect="1"/>
            </p:cNvPicPr>
            <p:nvPr/>
          </p:nvPicPr>
          <p:blipFill rotWithShape="1">
            <a:blip r:embed="rId3" cstate="hqprint">
              <a:extLst>
                <a:ext uri="{28A0092B-C50C-407E-A947-70E740481C1C}">
                  <a14:useLocalDpi xmlns:a14="http://schemas.microsoft.com/office/drawing/2010/main" val="0"/>
                </a:ext>
              </a:extLst>
            </a:blip>
            <a:srcRect l="20937" t="45614" r="51838" b="22351"/>
            <a:stretch/>
          </p:blipFill>
          <p:spPr>
            <a:xfrm>
              <a:off x="5635288" y="3251177"/>
              <a:ext cx="384313" cy="334568"/>
            </a:xfrm>
            <a:prstGeom prst="rect">
              <a:avLst/>
            </a:prstGeom>
          </p:spPr>
        </p:pic>
        <p:pic>
          <p:nvPicPr>
            <p:cNvPr id="50" name="Grafik 49"/>
            <p:cNvPicPr>
              <a:picLocks noChangeAspect="1"/>
            </p:cNvPicPr>
            <p:nvPr/>
          </p:nvPicPr>
          <p:blipFill rotWithShape="1">
            <a:blip r:embed="rId9" cstate="hqprint">
              <a:extLst>
                <a:ext uri="{28A0092B-C50C-407E-A947-70E740481C1C}">
                  <a14:useLocalDpi xmlns:a14="http://schemas.microsoft.com/office/drawing/2010/main" val="0"/>
                </a:ext>
              </a:extLst>
            </a:blip>
            <a:srcRect l="20937" t="45614" r="51838" b="22351"/>
            <a:stretch/>
          </p:blipFill>
          <p:spPr>
            <a:xfrm>
              <a:off x="6813072" y="3558022"/>
              <a:ext cx="211213" cy="183874"/>
            </a:xfrm>
            <a:prstGeom prst="rect">
              <a:avLst/>
            </a:prstGeom>
          </p:spPr>
        </p:pic>
        <p:pic>
          <p:nvPicPr>
            <p:cNvPr id="51" name="Grafik 50"/>
            <p:cNvPicPr>
              <a:picLocks noChangeAspect="1"/>
            </p:cNvPicPr>
            <p:nvPr/>
          </p:nvPicPr>
          <p:blipFill rotWithShape="1">
            <a:blip r:embed="rId3" cstate="hqprint">
              <a:extLst>
                <a:ext uri="{28A0092B-C50C-407E-A947-70E740481C1C}">
                  <a14:useLocalDpi xmlns:a14="http://schemas.microsoft.com/office/drawing/2010/main" val="0"/>
                </a:ext>
              </a:extLst>
            </a:blip>
            <a:srcRect l="20937" t="45614" r="51838" b="22351"/>
            <a:stretch/>
          </p:blipFill>
          <p:spPr>
            <a:xfrm>
              <a:off x="6013006" y="3435310"/>
              <a:ext cx="384313" cy="334568"/>
            </a:xfrm>
            <a:prstGeom prst="rect">
              <a:avLst/>
            </a:prstGeom>
          </p:spPr>
        </p:pic>
      </p:grpSp>
      <p:cxnSp>
        <p:nvCxnSpPr>
          <p:cNvPr id="54" name="Gerade Verbindung mit Pfeil 53"/>
          <p:cNvCxnSpPr/>
          <p:nvPr/>
        </p:nvCxnSpPr>
        <p:spPr>
          <a:xfrm>
            <a:off x="5603744" y="1563935"/>
            <a:ext cx="406136" cy="2404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Gerade Verbindung mit Pfeil 54"/>
          <p:cNvCxnSpPr/>
          <p:nvPr/>
        </p:nvCxnSpPr>
        <p:spPr>
          <a:xfrm flipH="1">
            <a:off x="6616582" y="2947731"/>
            <a:ext cx="72809" cy="4186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Gerade Verbindung mit Pfeil 56"/>
          <p:cNvCxnSpPr/>
          <p:nvPr/>
        </p:nvCxnSpPr>
        <p:spPr>
          <a:xfrm flipH="1">
            <a:off x="5685550" y="4273853"/>
            <a:ext cx="429641" cy="4380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Gerade Verbindung mit Pfeil 58"/>
          <p:cNvCxnSpPr/>
          <p:nvPr/>
        </p:nvCxnSpPr>
        <p:spPr>
          <a:xfrm flipH="1" flipV="1">
            <a:off x="4111101" y="5115981"/>
            <a:ext cx="805248" cy="649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Gerade Verbindung mit Pfeil 60"/>
          <p:cNvCxnSpPr/>
          <p:nvPr/>
        </p:nvCxnSpPr>
        <p:spPr>
          <a:xfrm flipH="1" flipV="1">
            <a:off x="2305910" y="4004854"/>
            <a:ext cx="517515" cy="4564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Gerade Verbindung mit Pfeil 62"/>
          <p:cNvCxnSpPr/>
          <p:nvPr/>
        </p:nvCxnSpPr>
        <p:spPr>
          <a:xfrm flipV="1">
            <a:off x="2529399" y="1616461"/>
            <a:ext cx="920533" cy="797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8329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0C9534A-BDEF-4E2F-87B7-7CFE3C6EE2A5}" type="slidenum">
              <a:rPr lang="de-DE" smtClean="0">
                <a:solidFill>
                  <a:srgbClr val="003A79">
                    <a:tint val="75000"/>
                  </a:srgbClr>
                </a:solidFill>
              </a:rPr>
              <a:pPr/>
              <a:t>28</a:t>
            </a:fld>
            <a:endParaRPr lang="de-DE">
              <a:solidFill>
                <a:srgbClr val="003A79">
                  <a:tint val="75000"/>
                </a:srgbClr>
              </a:solidFill>
            </a:endParaRPr>
          </a:p>
        </p:txBody>
      </p:sp>
      <p:sp>
        <p:nvSpPr>
          <p:cNvPr id="5" name="Textplatzhalter 4"/>
          <p:cNvSpPr>
            <a:spLocks noGrp="1"/>
          </p:cNvSpPr>
          <p:nvPr>
            <p:ph type="body" sz="quarter" idx="13"/>
          </p:nvPr>
        </p:nvSpPr>
        <p:spPr/>
        <p:txBody>
          <a:bodyPr>
            <a:normAutofit fontScale="25000" lnSpcReduction="20000"/>
          </a:bodyPr>
          <a:lstStyle/>
          <a:p>
            <a:endParaRPr lang="de-DE"/>
          </a:p>
        </p:txBody>
      </p:sp>
      <p:sp>
        <p:nvSpPr>
          <p:cNvPr id="7" name="Textplatzhalter 6"/>
          <p:cNvSpPr txBox="1">
            <a:spLocks/>
          </p:cNvSpPr>
          <p:nvPr/>
        </p:nvSpPr>
        <p:spPr>
          <a:xfrm>
            <a:off x="2732690" y="6160240"/>
            <a:ext cx="4793048" cy="5612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chemeClr val="bg1">
                    <a:lumMod val="65000"/>
                  </a:schemeClr>
                </a:solidFill>
                <a:latin typeface="Arial" panose="020B0604020202020204" pitchFamily="34" charset="0"/>
                <a:cs typeface="Arial" panose="020B0604020202020204" pitchFamily="34" charset="0"/>
              </a:rPr>
              <a:t>Quelle:</a:t>
            </a:r>
          </a:p>
          <a:p>
            <a:endParaRPr lang="de-DE" sz="800" dirty="0">
              <a:solidFill>
                <a:schemeClr val="bg1">
                  <a:lumMod val="65000"/>
                </a:schemeClr>
              </a:solidFill>
              <a:latin typeface="Arial" panose="020B0604020202020204" pitchFamily="34" charset="0"/>
              <a:cs typeface="Arial" panose="020B0604020202020204" pitchFamily="34" charset="0"/>
            </a:endParaRPr>
          </a:p>
          <a:p>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47CA36A0-C047-4A95-95DF-D6A19C61D944}"/>
              </a:ext>
            </a:extLst>
          </p:cNvPr>
          <p:cNvSpPr txBox="1">
            <a:spLocks/>
          </p:cNvSpPr>
          <p:nvPr/>
        </p:nvSpPr>
        <p:spPr>
          <a:xfrm>
            <a:off x="467999" y="0"/>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Recyclingprozess</a:t>
            </a:r>
            <a:r>
              <a:rPr lang="en-US" sz="2200" dirty="0">
                <a:solidFill>
                  <a:srgbClr val="003A79"/>
                </a:solidFill>
                <a:latin typeface="Arial" panose="020B0604020202020204" pitchFamily="34" charset="0"/>
                <a:cs typeface="Arial" panose="020B0604020202020204" pitchFamily="34" charset="0"/>
              </a:rPr>
              <a:t> </a:t>
            </a:r>
          </a:p>
        </p:txBody>
      </p:sp>
      <p:sp>
        <p:nvSpPr>
          <p:cNvPr id="2" name="Inhaltsplatzhalter 1"/>
          <p:cNvSpPr>
            <a:spLocks noGrp="1"/>
          </p:cNvSpPr>
          <p:nvPr>
            <p:ph idx="1"/>
          </p:nvPr>
        </p:nvSpPr>
        <p:spPr>
          <a:xfrm>
            <a:off x="359569" y="1854000"/>
            <a:ext cx="8426489" cy="4227823"/>
          </a:xfrm>
        </p:spPr>
        <p:txBody>
          <a:bodyPr/>
          <a:lstStyle/>
          <a:p>
            <a:r>
              <a:rPr lang="de-DE" dirty="0"/>
              <a:t>Siehe Kommentarspalte:</a:t>
            </a:r>
          </a:p>
        </p:txBody>
      </p:sp>
    </p:spTree>
    <p:extLst>
      <p:ext uri="{BB962C8B-B14F-4D97-AF65-F5344CB8AC3E}">
        <p14:creationId xmlns:p14="http://schemas.microsoft.com/office/powerpoint/2010/main" val="1663621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A36A0-C047-4A95-95DF-D6A19C61D944}"/>
              </a:ext>
            </a:extLst>
          </p:cNvPr>
          <p:cNvSpPr>
            <a:spLocks noGrp="1"/>
          </p:cNvSpPr>
          <p:nvPr>
            <p:ph type="title"/>
          </p:nvPr>
        </p:nvSpPr>
        <p:spPr>
          <a:xfrm>
            <a:off x="391800" y="0"/>
            <a:ext cx="7886700" cy="1152000"/>
          </a:xfrm>
        </p:spPr>
        <p:txBody>
          <a:bodyPr>
            <a:normAutofit/>
          </a:bodyPr>
          <a:lstStyle/>
          <a:p>
            <a:pPr>
              <a:lnSpc>
                <a:spcPct val="100000"/>
              </a:lnSpc>
            </a:pPr>
            <a:r>
              <a:rPr lang="de-DE" sz="2200" dirty="0">
                <a:solidFill>
                  <a:srgbClr val="004077"/>
                </a:solidFill>
                <a:latin typeface="Arial" panose="020B0604020202020204" pitchFamily="34" charset="0"/>
                <a:cs typeface="Arial" panose="020B0604020202020204" pitchFamily="34" charset="0"/>
              </a:rPr>
              <a:t>Produktvielfalt aus recycelten Materialien</a:t>
            </a:r>
            <a:endParaRPr lang="en-US" sz="2200" dirty="0">
              <a:solidFill>
                <a:srgbClr val="003A79"/>
              </a:solidFill>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29</a:t>
            </a:fld>
            <a:endParaRPr lang="en-US">
              <a:solidFill>
                <a:srgbClr val="003A79">
                  <a:tint val="75000"/>
                </a:srgbClr>
              </a:solidFill>
            </a:endParaRPr>
          </a:p>
        </p:txBody>
      </p:sp>
      <p:sp>
        <p:nvSpPr>
          <p:cNvPr id="5" name="Textplatzhalter 4">
            <a:extLst>
              <a:ext uri="{FF2B5EF4-FFF2-40B4-BE49-F238E27FC236}">
                <a16:creationId xmlns:a16="http://schemas.microsoft.com/office/drawing/2014/main" id="{D52BE9BD-4438-4AFF-8E2F-7DB1835BE65F}"/>
              </a:ext>
            </a:extLst>
          </p:cNvPr>
          <p:cNvSpPr>
            <a:spLocks noGrp="1"/>
          </p:cNvSpPr>
          <p:nvPr>
            <p:ph type="body" sz="quarter" idx="13"/>
          </p:nvPr>
        </p:nvSpPr>
        <p:spPr>
          <a:xfrm rot="16200000">
            <a:off x="6255435" y="3116108"/>
            <a:ext cx="5399401" cy="534922"/>
          </a:xfrm>
        </p:spPr>
        <p:txBody>
          <a:bodyPr>
            <a:noAutofit/>
          </a:bodyPr>
          <a:lstStyle/>
          <a:p>
            <a:endParaRPr lang="en-US" sz="500"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93" y="1203314"/>
            <a:ext cx="7609114" cy="4360509"/>
          </a:xfrm>
          <a:prstGeom prst="rect">
            <a:avLst/>
          </a:prstGeom>
        </p:spPr>
      </p:pic>
      <p:sp>
        <p:nvSpPr>
          <p:cNvPr id="6" name="Textplatzhalter 6"/>
          <p:cNvSpPr txBox="1">
            <a:spLocks/>
          </p:cNvSpPr>
          <p:nvPr/>
        </p:nvSpPr>
        <p:spPr>
          <a:xfrm>
            <a:off x="2732690" y="6160240"/>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800">
                <a:solidFill>
                  <a:schemeClr val="bg1">
                    <a:lumMod val="65000"/>
                  </a:schemeClr>
                </a:solidFill>
                <a:latin typeface="Arial" panose="020B0604020202020204" pitchFamily="34" charset="0"/>
                <a:cs typeface="Arial" panose="020B0604020202020204" pitchFamily="34" charset="0"/>
              </a:rPr>
              <a:t>Quelle: Werner </a:t>
            </a:r>
            <a:r>
              <a:rPr lang="de-DE" sz="800" dirty="0">
                <a:solidFill>
                  <a:schemeClr val="bg1">
                    <a:lumMod val="65000"/>
                  </a:schemeClr>
                </a:solidFill>
                <a:latin typeface="Arial" panose="020B0604020202020204" pitchFamily="34" charset="0"/>
                <a:cs typeface="Arial" panose="020B0604020202020204" pitchFamily="34" charset="0"/>
              </a:rPr>
              <a:t>&amp; </a:t>
            </a:r>
            <a:r>
              <a:rPr lang="de-DE" sz="800" dirty="0" err="1">
                <a:solidFill>
                  <a:schemeClr val="bg1">
                    <a:lumMod val="65000"/>
                  </a:schemeClr>
                </a:solidFill>
                <a:latin typeface="Arial" panose="020B0604020202020204" pitchFamily="34" charset="0"/>
                <a:cs typeface="Arial" panose="020B0604020202020204" pitchFamily="34" charset="0"/>
              </a:rPr>
              <a:t>Mertz</a:t>
            </a:r>
            <a:r>
              <a:rPr lang="de-DE" sz="800" dirty="0">
                <a:solidFill>
                  <a:schemeClr val="bg1">
                    <a:lumMod val="65000"/>
                  </a:schemeClr>
                </a:solidFill>
                <a:latin typeface="Arial" panose="020B0604020202020204" pitchFamily="34" charset="0"/>
                <a:cs typeface="Arial" panose="020B0604020202020204" pitchFamily="34" charset="0"/>
              </a:rPr>
              <a:t>. (26. 04 2022). Von https://packaging-journal.de/design-for-recycling-pionierarbeit-werner-mertz/</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3912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3</a:t>
            </a:fld>
            <a:endParaRPr lang="en-US">
              <a:solidFill>
                <a:srgbClr val="003A79">
                  <a:tint val="75000"/>
                </a:srgbClr>
              </a:solidFill>
            </a:endParaRPr>
          </a:p>
        </p:txBody>
      </p:sp>
      <p:sp>
        <p:nvSpPr>
          <p:cNvPr id="9" name="Inhaltsplatzhalter 9"/>
          <p:cNvSpPr>
            <a:spLocks noGrp="1"/>
          </p:cNvSpPr>
          <p:nvPr>
            <p:ph sz="half" idx="4294967295"/>
          </p:nvPr>
        </p:nvSpPr>
        <p:spPr>
          <a:xfrm>
            <a:off x="3556609" y="1304355"/>
            <a:ext cx="6619238" cy="4744108"/>
          </a:xfrm>
          <a:prstGeom prst="rect">
            <a:avLst/>
          </a:prstGeom>
        </p:spPr>
        <p:txBody>
          <a:bodyPr/>
          <a:lstStyle/>
          <a:p>
            <a:pPr marL="0" indent="0">
              <a:buNone/>
            </a:pPr>
            <a:r>
              <a:rPr lang="de-DE" sz="2400" b="1" dirty="0"/>
              <a:t>Thermoplaste</a:t>
            </a:r>
            <a:r>
              <a:rPr lang="de-DE" sz="2400" dirty="0"/>
              <a:t>: </a:t>
            </a:r>
          </a:p>
          <a:p>
            <a:pPr marL="0" indent="0">
              <a:buNone/>
            </a:pPr>
            <a:r>
              <a:rPr lang="de-DE" sz="1400" dirty="0"/>
              <a:t>bei Erwärmen verformbar</a:t>
            </a:r>
          </a:p>
          <a:p>
            <a:pPr marL="0" indent="0">
              <a:buNone/>
            </a:pPr>
            <a:r>
              <a:rPr lang="de-DE" sz="1400" dirty="0"/>
              <a:t>bei Erkalten erstarrt</a:t>
            </a:r>
          </a:p>
          <a:p>
            <a:pPr marL="0" indent="0">
              <a:buNone/>
            </a:pPr>
            <a:endParaRPr lang="de-DE" sz="2400" dirty="0"/>
          </a:p>
          <a:p>
            <a:pPr marL="0" indent="0">
              <a:buNone/>
            </a:pPr>
            <a:endParaRPr lang="de-DE" sz="800" dirty="0"/>
          </a:p>
          <a:p>
            <a:pPr marL="0" indent="0">
              <a:buNone/>
            </a:pPr>
            <a:r>
              <a:rPr lang="de-DE" sz="2400" b="1" dirty="0"/>
              <a:t>Elastomere</a:t>
            </a:r>
            <a:r>
              <a:rPr lang="de-DE" sz="2400" dirty="0"/>
              <a:t>: </a:t>
            </a:r>
          </a:p>
          <a:p>
            <a:pPr marL="0" indent="0">
              <a:buNone/>
            </a:pPr>
            <a:r>
              <a:rPr lang="de-DE" sz="1400" dirty="0"/>
              <a:t>Belastung 		</a:t>
            </a:r>
            <a:r>
              <a:rPr lang="de-DE" sz="1400" dirty="0">
                <a:sym typeface="Wingdings" panose="05000000000000000000" pitchFamily="2" charset="2"/>
              </a:rPr>
              <a:t> Verformung</a:t>
            </a:r>
          </a:p>
          <a:p>
            <a:pPr marL="0" indent="0">
              <a:buNone/>
            </a:pPr>
            <a:r>
              <a:rPr lang="de-DE" sz="1400" dirty="0">
                <a:sym typeface="Wingdings" panose="05000000000000000000" pitchFamily="2" charset="2"/>
              </a:rPr>
              <a:t>ohne Belastung 	 ursprüngliche Form</a:t>
            </a:r>
          </a:p>
          <a:p>
            <a:pPr marL="0" indent="0">
              <a:buNone/>
            </a:pPr>
            <a:endParaRPr lang="de-DE" sz="2400" dirty="0">
              <a:sym typeface="Wingdings" panose="05000000000000000000" pitchFamily="2" charset="2"/>
            </a:endParaRPr>
          </a:p>
          <a:p>
            <a:pPr marL="0" indent="0">
              <a:buNone/>
            </a:pPr>
            <a:endParaRPr lang="de-DE" sz="800" dirty="0">
              <a:sym typeface="Wingdings" panose="05000000000000000000" pitchFamily="2" charset="2"/>
            </a:endParaRPr>
          </a:p>
          <a:p>
            <a:pPr marL="0" indent="0">
              <a:buNone/>
            </a:pPr>
            <a:r>
              <a:rPr lang="de-DE" sz="2400" b="1" dirty="0">
                <a:sym typeface="Wingdings" panose="05000000000000000000" pitchFamily="2" charset="2"/>
              </a:rPr>
              <a:t>Duroplaste</a:t>
            </a:r>
            <a:r>
              <a:rPr lang="de-DE" sz="2400" dirty="0">
                <a:sym typeface="Wingdings" panose="05000000000000000000" pitchFamily="2" charset="2"/>
              </a:rPr>
              <a:t>: </a:t>
            </a:r>
          </a:p>
          <a:p>
            <a:pPr marL="0" indent="0">
              <a:buNone/>
            </a:pPr>
            <a:r>
              <a:rPr lang="de-DE" sz="1400" dirty="0">
                <a:sym typeface="Wingdings" panose="05000000000000000000" pitchFamily="2" charset="2"/>
              </a:rPr>
              <a:t>bei starker Erhitzung Zersetzung ohne Verformung,</a:t>
            </a:r>
          </a:p>
          <a:p>
            <a:pPr marL="0" indent="0">
              <a:buNone/>
            </a:pPr>
            <a:r>
              <a:rPr lang="de-DE" sz="1400" dirty="0">
                <a:sym typeface="Wingdings" panose="05000000000000000000" pitchFamily="2" charset="2"/>
              </a:rPr>
              <a:t>Nicht Verformbar</a:t>
            </a:r>
            <a:endParaRPr lang="de-DE" sz="1400" dirty="0"/>
          </a:p>
          <a:p>
            <a:pPr marL="0" indent="0">
              <a:buNone/>
            </a:pPr>
            <a:endParaRPr lang="de-DE" dirty="0"/>
          </a:p>
          <a:p>
            <a:endParaRPr lang="de-DE" dirty="0"/>
          </a:p>
        </p:txBody>
      </p:sp>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76" t="6953" r="68674" b="30712"/>
          <a:stretch/>
        </p:blipFill>
        <p:spPr bwMode="auto">
          <a:xfrm>
            <a:off x="808398" y="1266737"/>
            <a:ext cx="2488475" cy="897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8223" t="5925" r="1162" b="29993"/>
          <a:stretch/>
        </p:blipFill>
        <p:spPr bwMode="auto">
          <a:xfrm>
            <a:off x="780176" y="4874004"/>
            <a:ext cx="2518546" cy="922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4823" t="5973" r="34604" b="29944"/>
          <a:stretch/>
        </p:blipFill>
        <p:spPr bwMode="auto">
          <a:xfrm>
            <a:off x="798566" y="3087149"/>
            <a:ext cx="2515085" cy="922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Unterteilung</a:t>
            </a:r>
            <a:r>
              <a:rPr lang="en-US" sz="2200" dirty="0">
                <a:solidFill>
                  <a:srgbClr val="003A79"/>
                </a:solidFill>
                <a:latin typeface="Arial" panose="020B0604020202020204" pitchFamily="34" charset="0"/>
                <a:cs typeface="Arial" panose="020B0604020202020204" pitchFamily="34" charset="0"/>
              </a:rPr>
              <a:t> von </a:t>
            </a:r>
            <a:r>
              <a:rPr lang="en-US" sz="2200" dirty="0" err="1">
                <a:solidFill>
                  <a:srgbClr val="003A79"/>
                </a:solidFill>
                <a:latin typeface="Arial" panose="020B0604020202020204" pitchFamily="34" charset="0"/>
                <a:cs typeface="Arial" panose="020B0604020202020204" pitchFamily="34" charset="0"/>
              </a:rPr>
              <a:t>Kunststoffen</a:t>
            </a:r>
            <a:r>
              <a:rPr lang="en-US" sz="2200" dirty="0">
                <a:solidFill>
                  <a:srgbClr val="003A79"/>
                </a:solidFill>
                <a:latin typeface="Arial" panose="020B0604020202020204" pitchFamily="34" charset="0"/>
                <a:cs typeface="Arial" panose="020B0604020202020204" pitchFamily="34" charset="0"/>
              </a:rPr>
              <a:t> </a:t>
            </a:r>
          </a:p>
        </p:txBody>
      </p:sp>
      <p:sp>
        <p:nvSpPr>
          <p:cNvPr id="12" name="Textplatzhalter 6"/>
          <p:cNvSpPr txBox="1">
            <a:spLocks/>
          </p:cNvSpPr>
          <p:nvPr/>
        </p:nvSpPr>
        <p:spPr>
          <a:xfrm>
            <a:off x="2693602" y="6148721"/>
            <a:ext cx="5980498" cy="442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 kern="120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800" dirty="0">
                <a:latin typeface="Arial" panose="020B0604020202020204" pitchFamily="34" charset="0"/>
                <a:ea typeface="Arial" panose="020B0604020202020204" pitchFamily="34" charset="0"/>
                <a:cs typeface="Arial" panose="020B0604020202020204" pitchFamily="34" charset="0"/>
              </a:rPr>
              <a:t>Quelle: Bilder links: Swisscom. (27.04. 2022). Von </a:t>
            </a:r>
            <a:r>
              <a:rPr lang="de-DE" sz="800" dirty="0">
                <a:latin typeface="Arial" panose="020B0604020202020204" pitchFamily="34" charset="0"/>
                <a:cs typeface="Arial" panose="020B0604020202020204" pitchFamily="34" charset="0"/>
              </a:rPr>
              <a:t>https://www.repetico.de/card-76439497</a:t>
            </a:r>
          </a:p>
          <a:p>
            <a:endParaRPr lang="de-DE" sz="800" dirty="0">
              <a:latin typeface="Arial" panose="020B0604020202020204" pitchFamily="34" charset="0"/>
              <a:cs typeface="Arial" panose="020B0604020202020204" pitchFamily="34" charset="0"/>
            </a:endParaRPr>
          </a:p>
          <a:p>
            <a:pPr algn="just"/>
            <a:endParaRPr lang="de-DE" sz="800" dirty="0">
              <a:latin typeface="Arial" panose="020B0604020202020204" pitchFamily="34" charset="0"/>
              <a:cs typeface="Arial" panose="020B0604020202020204" pitchFamily="34" charset="0"/>
            </a:endParaRPr>
          </a:p>
        </p:txBody>
      </p:sp>
      <p:sp>
        <p:nvSpPr>
          <p:cNvPr id="2" name="Textplatzhalter 1"/>
          <p:cNvSpPr>
            <a:spLocks noGrp="1"/>
          </p:cNvSpPr>
          <p:nvPr>
            <p:ph type="body" sz="quarter" idx="13"/>
          </p:nvPr>
        </p:nvSpPr>
        <p:spPr/>
        <p:txBody>
          <a:bodyPr>
            <a:normAutofit fontScale="25000" lnSpcReduction="20000"/>
          </a:bodyPr>
          <a:lstStyle/>
          <a:p>
            <a:endParaRPr lang="de-DE"/>
          </a:p>
        </p:txBody>
      </p:sp>
    </p:spTree>
    <p:extLst>
      <p:ext uri="{BB962C8B-B14F-4D97-AF65-F5344CB8AC3E}">
        <p14:creationId xmlns:p14="http://schemas.microsoft.com/office/powerpoint/2010/main" val="1226872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1564" y="2487840"/>
            <a:ext cx="7886700" cy="1325563"/>
          </a:xfrm>
        </p:spPr>
        <p:txBody>
          <a:bodyPr/>
          <a:lstStyle/>
          <a:p>
            <a:pPr algn="ctr"/>
            <a:r>
              <a:rPr lang="de-DE" dirty="0"/>
              <a:t>Biokunststoffe</a:t>
            </a:r>
          </a:p>
        </p:txBody>
      </p:sp>
      <p:sp>
        <p:nvSpPr>
          <p:cNvPr id="4" name="Foliennummernplatzhalter 3"/>
          <p:cNvSpPr>
            <a:spLocks noGrp="1"/>
          </p:cNvSpPr>
          <p:nvPr>
            <p:ph type="sldNum" sz="quarter" idx="12"/>
          </p:nvPr>
        </p:nvSpPr>
        <p:spPr/>
        <p:txBody>
          <a:bodyPr/>
          <a:lstStyle/>
          <a:p>
            <a:fld id="{70C9534A-BDEF-4E2F-87B7-7CFE3C6EE2A5}" type="slidenum">
              <a:rPr lang="de-DE" smtClean="0">
                <a:solidFill>
                  <a:srgbClr val="003A79">
                    <a:tint val="75000"/>
                  </a:srgbClr>
                </a:solidFill>
              </a:rPr>
              <a:pPr/>
              <a:t>30</a:t>
            </a:fld>
            <a:endParaRPr lang="de-DE">
              <a:solidFill>
                <a:srgbClr val="003A79">
                  <a:tint val="75000"/>
                </a:srgbClr>
              </a:solidFill>
            </a:endParaRPr>
          </a:p>
        </p:txBody>
      </p:sp>
      <p:sp>
        <p:nvSpPr>
          <p:cNvPr id="5" name="Textplatzhalter 4"/>
          <p:cNvSpPr>
            <a:spLocks noGrp="1"/>
          </p:cNvSpPr>
          <p:nvPr>
            <p:ph type="body" sz="quarter" idx="13"/>
          </p:nvPr>
        </p:nvSpPr>
        <p:spPr/>
        <p:txBody>
          <a:bodyPr>
            <a:normAutofit fontScale="25000" lnSpcReduction="20000"/>
          </a:bodyPr>
          <a:lstStyle/>
          <a:p>
            <a:endParaRPr lang="de-DE"/>
          </a:p>
        </p:txBody>
      </p:sp>
    </p:spTree>
    <p:extLst>
      <p:ext uri="{BB962C8B-B14F-4D97-AF65-F5344CB8AC3E}">
        <p14:creationId xmlns:p14="http://schemas.microsoft.com/office/powerpoint/2010/main" val="2208275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31</a:t>
            </a:fld>
            <a:endParaRPr lang="en-US">
              <a:solidFill>
                <a:srgbClr val="003A79">
                  <a:tint val="75000"/>
                </a:srgbClr>
              </a:solidFill>
            </a:endParaRPr>
          </a:p>
        </p:txBody>
      </p:sp>
      <p:sp>
        <p:nvSpPr>
          <p:cNvPr id="8" name="Textplatzhalter 7"/>
          <p:cNvSpPr>
            <a:spLocks noGrp="1"/>
          </p:cNvSpPr>
          <p:nvPr>
            <p:ph type="body" sz="quarter" idx="13"/>
          </p:nvPr>
        </p:nvSpPr>
        <p:spPr/>
        <p:txBody>
          <a:bodyPr>
            <a:normAutofit fontScale="25000" lnSpcReduction="20000"/>
          </a:bodyPr>
          <a:lstStyle/>
          <a:p>
            <a:endParaRPr lang="de-DE"/>
          </a:p>
        </p:txBody>
      </p:sp>
      <p:cxnSp>
        <p:nvCxnSpPr>
          <p:cNvPr id="3" name="Gerader Verbinder 2"/>
          <p:cNvCxnSpPr/>
          <p:nvPr/>
        </p:nvCxnSpPr>
        <p:spPr>
          <a:xfrm>
            <a:off x="4411349" y="1611630"/>
            <a:ext cx="0" cy="3543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flipV="1">
            <a:off x="1559879" y="3344490"/>
            <a:ext cx="5702939" cy="11429"/>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7CA36A0-C047-4A95-95DF-D6A19C61D944}"/>
              </a:ext>
            </a:extLst>
          </p:cNvPr>
          <p:cNvSpPr>
            <a:spLocks noGrp="1"/>
          </p:cNvSpPr>
          <p:nvPr>
            <p:ph type="title"/>
          </p:nvPr>
        </p:nvSpPr>
        <p:spPr>
          <a:xfrm>
            <a:off x="467999" y="-67734"/>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Biokunststoffe</a:t>
            </a:r>
            <a:endParaRPr lang="en-US" sz="2200" dirty="0">
              <a:solidFill>
                <a:srgbClr val="003A7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8526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32</a:t>
            </a:fld>
            <a:endParaRPr lang="en-US">
              <a:solidFill>
                <a:srgbClr val="003A79">
                  <a:tint val="75000"/>
                </a:srgbClr>
              </a:solidFill>
            </a:endParaRPr>
          </a:p>
        </p:txBody>
      </p:sp>
      <p:sp>
        <p:nvSpPr>
          <p:cNvPr id="8" name="Textplatzhalter 7"/>
          <p:cNvSpPr>
            <a:spLocks noGrp="1"/>
          </p:cNvSpPr>
          <p:nvPr>
            <p:ph type="body" sz="quarter" idx="13"/>
          </p:nvPr>
        </p:nvSpPr>
        <p:spPr/>
        <p:txBody>
          <a:bodyPr>
            <a:normAutofit fontScale="25000" lnSpcReduction="20000"/>
          </a:bodyPr>
          <a:lstStyle/>
          <a:p>
            <a:endParaRPr lang="de-DE"/>
          </a:p>
        </p:txBody>
      </p:sp>
      <p:sp>
        <p:nvSpPr>
          <p:cNvPr id="5" name="Titel 1">
            <a:extLst>
              <a:ext uri="{FF2B5EF4-FFF2-40B4-BE49-F238E27FC236}">
                <a16:creationId xmlns:a16="http://schemas.microsoft.com/office/drawing/2014/main" id="{47CA36A0-C047-4A95-95DF-D6A19C61D944}"/>
              </a:ext>
            </a:extLst>
          </p:cNvPr>
          <p:cNvSpPr>
            <a:spLocks noGrp="1"/>
          </p:cNvSpPr>
          <p:nvPr>
            <p:ph type="title"/>
          </p:nvPr>
        </p:nvSpPr>
        <p:spPr>
          <a:xfrm>
            <a:off x="467999" y="-67734"/>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Biokunststoffe</a:t>
            </a:r>
            <a:endParaRPr lang="en-US" sz="2200" dirty="0">
              <a:solidFill>
                <a:srgbClr val="003A79"/>
              </a:solidFill>
              <a:latin typeface="Arial" panose="020B0604020202020204" pitchFamily="34" charset="0"/>
              <a:cs typeface="Arial" panose="020B0604020202020204" pitchFamily="34" charset="0"/>
            </a:endParaRPr>
          </a:p>
        </p:txBody>
      </p:sp>
      <p:cxnSp>
        <p:nvCxnSpPr>
          <p:cNvPr id="3" name="Gerader Verbinder 2"/>
          <p:cNvCxnSpPr/>
          <p:nvPr/>
        </p:nvCxnSpPr>
        <p:spPr>
          <a:xfrm>
            <a:off x="4411349" y="1611630"/>
            <a:ext cx="0" cy="3543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flipV="1">
            <a:off x="1559879" y="3344490"/>
            <a:ext cx="5702939" cy="11429"/>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3513346" y="5393004"/>
            <a:ext cx="1796004" cy="369332"/>
          </a:xfrm>
          <a:prstGeom prst="rect">
            <a:avLst/>
          </a:prstGeom>
          <a:noFill/>
        </p:spPr>
        <p:txBody>
          <a:bodyPr wrap="none" rtlCol="0">
            <a:spAutoFit/>
          </a:bodyPr>
          <a:lstStyle/>
          <a:p>
            <a:r>
              <a:rPr lang="de-DE" b="1" dirty="0"/>
              <a:t>Fossile Rohstoffe</a:t>
            </a:r>
          </a:p>
        </p:txBody>
      </p:sp>
      <p:sp>
        <p:nvSpPr>
          <p:cNvPr id="14" name="Textfeld 13"/>
          <p:cNvSpPr txBox="1"/>
          <p:nvPr/>
        </p:nvSpPr>
        <p:spPr>
          <a:xfrm>
            <a:off x="3094327" y="938073"/>
            <a:ext cx="2714654" cy="369332"/>
          </a:xfrm>
          <a:prstGeom prst="rect">
            <a:avLst/>
          </a:prstGeom>
          <a:noFill/>
        </p:spPr>
        <p:txBody>
          <a:bodyPr wrap="none" rtlCol="0">
            <a:spAutoFit/>
          </a:bodyPr>
          <a:lstStyle/>
          <a:p>
            <a:r>
              <a:rPr lang="de-DE" b="1" dirty="0"/>
              <a:t>Nachwachsende Rohstoffe</a:t>
            </a:r>
          </a:p>
        </p:txBody>
      </p:sp>
      <p:sp>
        <p:nvSpPr>
          <p:cNvPr id="10" name="Textfeld 9"/>
          <p:cNvSpPr txBox="1"/>
          <p:nvPr/>
        </p:nvSpPr>
        <p:spPr>
          <a:xfrm>
            <a:off x="5190147" y="4657471"/>
            <a:ext cx="449162" cy="307777"/>
          </a:xfrm>
          <a:prstGeom prst="rect">
            <a:avLst/>
          </a:prstGeom>
          <a:noFill/>
        </p:spPr>
        <p:txBody>
          <a:bodyPr wrap="none" rtlCol="0">
            <a:spAutoFit/>
          </a:bodyPr>
          <a:lstStyle/>
          <a:p>
            <a:r>
              <a:rPr lang="de-DE" sz="1400" dirty="0"/>
              <a:t>PCL</a:t>
            </a:r>
          </a:p>
        </p:txBody>
      </p:sp>
      <p:sp>
        <p:nvSpPr>
          <p:cNvPr id="11" name="Textfeld 10"/>
          <p:cNvSpPr txBox="1"/>
          <p:nvPr/>
        </p:nvSpPr>
        <p:spPr>
          <a:xfrm>
            <a:off x="6674010" y="2360813"/>
            <a:ext cx="457176" cy="307777"/>
          </a:xfrm>
          <a:prstGeom prst="rect">
            <a:avLst/>
          </a:prstGeom>
          <a:noFill/>
        </p:spPr>
        <p:txBody>
          <a:bodyPr wrap="none" rtlCol="0">
            <a:spAutoFit/>
          </a:bodyPr>
          <a:lstStyle/>
          <a:p>
            <a:r>
              <a:rPr lang="de-DE" sz="1400" dirty="0"/>
              <a:t>PLA</a:t>
            </a:r>
          </a:p>
        </p:txBody>
      </p:sp>
      <p:sp>
        <p:nvSpPr>
          <p:cNvPr id="12" name="Textfeld 11"/>
          <p:cNvSpPr txBox="1"/>
          <p:nvPr/>
        </p:nvSpPr>
        <p:spPr>
          <a:xfrm>
            <a:off x="3267928" y="4839760"/>
            <a:ext cx="524455" cy="307777"/>
          </a:xfrm>
          <a:prstGeom prst="rect">
            <a:avLst/>
          </a:prstGeom>
          <a:noFill/>
        </p:spPr>
        <p:txBody>
          <a:bodyPr wrap="square" rtlCol="0">
            <a:spAutoFit/>
          </a:bodyPr>
          <a:lstStyle/>
          <a:p>
            <a:r>
              <a:rPr lang="de-DE" sz="1400" dirty="0"/>
              <a:t>PVC</a:t>
            </a:r>
          </a:p>
        </p:txBody>
      </p:sp>
      <p:sp>
        <p:nvSpPr>
          <p:cNvPr id="15" name="Textfeld 14"/>
          <p:cNvSpPr txBox="1"/>
          <p:nvPr/>
        </p:nvSpPr>
        <p:spPr>
          <a:xfrm>
            <a:off x="1783358" y="2676870"/>
            <a:ext cx="447558" cy="307777"/>
          </a:xfrm>
          <a:prstGeom prst="rect">
            <a:avLst/>
          </a:prstGeom>
          <a:noFill/>
        </p:spPr>
        <p:txBody>
          <a:bodyPr wrap="none" rtlCol="0">
            <a:spAutoFit/>
          </a:bodyPr>
          <a:lstStyle/>
          <a:p>
            <a:r>
              <a:rPr lang="de-DE" sz="1400" dirty="0"/>
              <a:t>PEF</a:t>
            </a:r>
          </a:p>
        </p:txBody>
      </p:sp>
    </p:spTree>
    <p:extLst>
      <p:ext uri="{BB962C8B-B14F-4D97-AF65-F5344CB8AC3E}">
        <p14:creationId xmlns:p14="http://schemas.microsoft.com/office/powerpoint/2010/main" val="420904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33</a:t>
            </a:fld>
            <a:endParaRPr lang="en-US">
              <a:solidFill>
                <a:srgbClr val="003A79">
                  <a:tint val="75000"/>
                </a:srgbClr>
              </a:solidFill>
            </a:endParaRPr>
          </a:p>
        </p:txBody>
      </p:sp>
      <p:sp>
        <p:nvSpPr>
          <p:cNvPr id="8" name="Textplatzhalter 7"/>
          <p:cNvSpPr>
            <a:spLocks noGrp="1"/>
          </p:cNvSpPr>
          <p:nvPr>
            <p:ph type="body" sz="quarter" idx="13"/>
          </p:nvPr>
        </p:nvSpPr>
        <p:spPr/>
        <p:txBody>
          <a:bodyPr>
            <a:normAutofit fontScale="25000" lnSpcReduction="20000"/>
          </a:bodyPr>
          <a:lstStyle/>
          <a:p>
            <a:endParaRPr lang="de-DE"/>
          </a:p>
        </p:txBody>
      </p:sp>
      <p:sp>
        <p:nvSpPr>
          <p:cNvPr id="5"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Biokunststoffe</a:t>
            </a:r>
            <a:endParaRPr lang="en-US" sz="2200" dirty="0">
              <a:solidFill>
                <a:srgbClr val="003A79"/>
              </a:solidFill>
              <a:latin typeface="Arial" panose="020B0604020202020204" pitchFamily="34" charset="0"/>
              <a:cs typeface="Arial" panose="020B0604020202020204" pitchFamily="34" charset="0"/>
            </a:endParaRPr>
          </a:p>
        </p:txBody>
      </p:sp>
      <p:cxnSp>
        <p:nvCxnSpPr>
          <p:cNvPr id="3" name="Gerader Verbinder 2"/>
          <p:cNvCxnSpPr/>
          <p:nvPr/>
        </p:nvCxnSpPr>
        <p:spPr>
          <a:xfrm>
            <a:off x="4411349" y="1611630"/>
            <a:ext cx="0" cy="3543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flipV="1">
            <a:off x="1559879" y="3344490"/>
            <a:ext cx="5702939" cy="11429"/>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42413" y="2882825"/>
            <a:ext cx="1143262" cy="923330"/>
          </a:xfrm>
          <a:prstGeom prst="rect">
            <a:avLst/>
          </a:prstGeom>
          <a:noFill/>
        </p:spPr>
        <p:txBody>
          <a:bodyPr wrap="none" rtlCol="0">
            <a:spAutoFit/>
          </a:bodyPr>
          <a:lstStyle/>
          <a:p>
            <a:r>
              <a:rPr lang="de-DE" b="1" dirty="0"/>
              <a:t>Nicht </a:t>
            </a:r>
          </a:p>
          <a:p>
            <a:r>
              <a:rPr lang="de-DE" dirty="0"/>
              <a:t>biologisch</a:t>
            </a:r>
          </a:p>
          <a:p>
            <a:r>
              <a:rPr lang="de-DE" b="1" dirty="0"/>
              <a:t>abbaubar</a:t>
            </a:r>
          </a:p>
        </p:txBody>
      </p:sp>
      <p:sp>
        <p:nvSpPr>
          <p:cNvPr id="12" name="Textfeld 11"/>
          <p:cNvSpPr txBox="1"/>
          <p:nvPr/>
        </p:nvSpPr>
        <p:spPr>
          <a:xfrm>
            <a:off x="7313202" y="3032753"/>
            <a:ext cx="1154483" cy="646331"/>
          </a:xfrm>
          <a:prstGeom prst="rect">
            <a:avLst/>
          </a:prstGeom>
          <a:noFill/>
        </p:spPr>
        <p:txBody>
          <a:bodyPr wrap="none" rtlCol="0">
            <a:spAutoFit/>
          </a:bodyPr>
          <a:lstStyle/>
          <a:p>
            <a:r>
              <a:rPr lang="de-DE" dirty="0"/>
              <a:t>Biologisch</a:t>
            </a:r>
          </a:p>
          <a:p>
            <a:r>
              <a:rPr lang="de-DE" b="1" dirty="0"/>
              <a:t>abbaubar</a:t>
            </a:r>
          </a:p>
        </p:txBody>
      </p:sp>
      <p:sp>
        <p:nvSpPr>
          <p:cNvPr id="13" name="Textfeld 12"/>
          <p:cNvSpPr txBox="1"/>
          <p:nvPr/>
        </p:nvSpPr>
        <p:spPr>
          <a:xfrm>
            <a:off x="3513346" y="5393004"/>
            <a:ext cx="1796004" cy="369332"/>
          </a:xfrm>
          <a:prstGeom prst="rect">
            <a:avLst/>
          </a:prstGeom>
          <a:noFill/>
        </p:spPr>
        <p:txBody>
          <a:bodyPr wrap="none" rtlCol="0">
            <a:spAutoFit/>
          </a:bodyPr>
          <a:lstStyle/>
          <a:p>
            <a:r>
              <a:rPr lang="de-DE" b="1" dirty="0"/>
              <a:t>Fossile Rohstoffe</a:t>
            </a:r>
          </a:p>
        </p:txBody>
      </p:sp>
      <p:sp>
        <p:nvSpPr>
          <p:cNvPr id="14" name="Textfeld 13"/>
          <p:cNvSpPr txBox="1"/>
          <p:nvPr/>
        </p:nvSpPr>
        <p:spPr>
          <a:xfrm>
            <a:off x="3094327" y="938073"/>
            <a:ext cx="2714654" cy="369332"/>
          </a:xfrm>
          <a:prstGeom prst="rect">
            <a:avLst/>
          </a:prstGeom>
          <a:noFill/>
        </p:spPr>
        <p:txBody>
          <a:bodyPr wrap="none" rtlCol="0">
            <a:spAutoFit/>
          </a:bodyPr>
          <a:lstStyle/>
          <a:p>
            <a:r>
              <a:rPr lang="de-DE" b="1" dirty="0"/>
              <a:t>Nachwachsende Rohstoffe</a:t>
            </a:r>
          </a:p>
        </p:txBody>
      </p:sp>
      <p:sp>
        <p:nvSpPr>
          <p:cNvPr id="15" name="Textfeld 14"/>
          <p:cNvSpPr txBox="1"/>
          <p:nvPr/>
        </p:nvSpPr>
        <p:spPr>
          <a:xfrm>
            <a:off x="5190147" y="4634812"/>
            <a:ext cx="449162" cy="307777"/>
          </a:xfrm>
          <a:prstGeom prst="rect">
            <a:avLst/>
          </a:prstGeom>
          <a:noFill/>
        </p:spPr>
        <p:txBody>
          <a:bodyPr wrap="none" rtlCol="0">
            <a:spAutoFit/>
          </a:bodyPr>
          <a:lstStyle/>
          <a:p>
            <a:r>
              <a:rPr lang="de-DE" sz="1400" dirty="0">
                <a:solidFill>
                  <a:srgbClr val="00B050"/>
                </a:solidFill>
              </a:rPr>
              <a:t>PCL</a:t>
            </a:r>
          </a:p>
        </p:txBody>
      </p:sp>
      <p:sp>
        <p:nvSpPr>
          <p:cNvPr id="17" name="Textfeld 16"/>
          <p:cNvSpPr txBox="1"/>
          <p:nvPr/>
        </p:nvSpPr>
        <p:spPr>
          <a:xfrm>
            <a:off x="3267928" y="4817101"/>
            <a:ext cx="524455" cy="307777"/>
          </a:xfrm>
          <a:prstGeom prst="rect">
            <a:avLst/>
          </a:prstGeom>
          <a:noFill/>
        </p:spPr>
        <p:txBody>
          <a:bodyPr wrap="square" rtlCol="0">
            <a:spAutoFit/>
          </a:bodyPr>
          <a:lstStyle/>
          <a:p>
            <a:r>
              <a:rPr lang="de-DE" sz="1400" dirty="0"/>
              <a:t>PVC</a:t>
            </a:r>
          </a:p>
        </p:txBody>
      </p:sp>
      <p:sp>
        <p:nvSpPr>
          <p:cNvPr id="18" name="Textfeld 17"/>
          <p:cNvSpPr txBox="1"/>
          <p:nvPr/>
        </p:nvSpPr>
        <p:spPr>
          <a:xfrm>
            <a:off x="1783358" y="2654211"/>
            <a:ext cx="447558" cy="307777"/>
          </a:xfrm>
          <a:prstGeom prst="rect">
            <a:avLst/>
          </a:prstGeom>
          <a:noFill/>
        </p:spPr>
        <p:txBody>
          <a:bodyPr wrap="none" rtlCol="0">
            <a:spAutoFit/>
          </a:bodyPr>
          <a:lstStyle/>
          <a:p>
            <a:r>
              <a:rPr lang="de-DE" sz="1400" dirty="0">
                <a:solidFill>
                  <a:srgbClr val="00B050"/>
                </a:solidFill>
              </a:rPr>
              <a:t>PEF</a:t>
            </a:r>
          </a:p>
        </p:txBody>
      </p:sp>
      <p:sp>
        <p:nvSpPr>
          <p:cNvPr id="19" name="Textfeld 18"/>
          <p:cNvSpPr txBox="1"/>
          <p:nvPr/>
        </p:nvSpPr>
        <p:spPr>
          <a:xfrm>
            <a:off x="6674010" y="2360813"/>
            <a:ext cx="457176" cy="307777"/>
          </a:xfrm>
          <a:prstGeom prst="rect">
            <a:avLst/>
          </a:prstGeom>
          <a:noFill/>
        </p:spPr>
        <p:txBody>
          <a:bodyPr wrap="none" rtlCol="0">
            <a:spAutoFit/>
          </a:bodyPr>
          <a:lstStyle/>
          <a:p>
            <a:r>
              <a:rPr lang="de-DE" sz="1400" dirty="0">
                <a:solidFill>
                  <a:srgbClr val="00B050"/>
                </a:solidFill>
              </a:rPr>
              <a:t>PLA</a:t>
            </a:r>
          </a:p>
        </p:txBody>
      </p:sp>
    </p:spTree>
    <p:extLst>
      <p:ext uri="{BB962C8B-B14F-4D97-AF65-F5344CB8AC3E}">
        <p14:creationId xmlns:p14="http://schemas.microsoft.com/office/powerpoint/2010/main" val="38871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34</a:t>
            </a:fld>
            <a:endParaRPr lang="en-US">
              <a:solidFill>
                <a:srgbClr val="003A79">
                  <a:tint val="75000"/>
                </a:srgbClr>
              </a:solidFill>
            </a:endParaRPr>
          </a:p>
        </p:txBody>
      </p:sp>
      <p:sp>
        <p:nvSpPr>
          <p:cNvPr id="8" name="Textplatzhalter 7"/>
          <p:cNvSpPr>
            <a:spLocks noGrp="1"/>
          </p:cNvSpPr>
          <p:nvPr>
            <p:ph type="body" sz="quarter" idx="13"/>
          </p:nvPr>
        </p:nvSpPr>
        <p:spPr/>
        <p:txBody>
          <a:bodyPr>
            <a:normAutofit fontScale="25000" lnSpcReduction="20000"/>
          </a:bodyPr>
          <a:lstStyle/>
          <a:p>
            <a:endParaRPr lang="de-DE"/>
          </a:p>
        </p:txBody>
      </p:sp>
      <p:sp>
        <p:nvSpPr>
          <p:cNvPr id="5"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Biokunststoffe</a:t>
            </a:r>
            <a:endParaRPr lang="en-US" sz="2200" dirty="0">
              <a:solidFill>
                <a:srgbClr val="003A79"/>
              </a:solidFill>
              <a:latin typeface="Arial" panose="020B0604020202020204" pitchFamily="34" charset="0"/>
              <a:cs typeface="Arial" panose="020B0604020202020204" pitchFamily="34" charset="0"/>
            </a:endParaRPr>
          </a:p>
        </p:txBody>
      </p:sp>
      <p:cxnSp>
        <p:nvCxnSpPr>
          <p:cNvPr id="3" name="Gerader Verbinder 2"/>
          <p:cNvCxnSpPr/>
          <p:nvPr/>
        </p:nvCxnSpPr>
        <p:spPr>
          <a:xfrm>
            <a:off x="4411349" y="1611630"/>
            <a:ext cx="0" cy="3543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flipV="1">
            <a:off x="1559879" y="3344490"/>
            <a:ext cx="5702939" cy="11429"/>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42413" y="2882825"/>
            <a:ext cx="1143262" cy="923330"/>
          </a:xfrm>
          <a:prstGeom prst="rect">
            <a:avLst/>
          </a:prstGeom>
          <a:noFill/>
        </p:spPr>
        <p:txBody>
          <a:bodyPr wrap="none" rtlCol="0">
            <a:spAutoFit/>
          </a:bodyPr>
          <a:lstStyle/>
          <a:p>
            <a:r>
              <a:rPr lang="de-DE" b="1" dirty="0"/>
              <a:t>Nicht </a:t>
            </a:r>
          </a:p>
          <a:p>
            <a:r>
              <a:rPr lang="de-DE" dirty="0"/>
              <a:t>biologisch</a:t>
            </a:r>
          </a:p>
          <a:p>
            <a:r>
              <a:rPr lang="de-DE" b="1" dirty="0"/>
              <a:t>abbaubar</a:t>
            </a:r>
          </a:p>
        </p:txBody>
      </p:sp>
      <p:sp>
        <p:nvSpPr>
          <p:cNvPr id="12" name="Textfeld 11"/>
          <p:cNvSpPr txBox="1"/>
          <p:nvPr/>
        </p:nvSpPr>
        <p:spPr>
          <a:xfrm>
            <a:off x="7313202" y="3032753"/>
            <a:ext cx="1154483" cy="646331"/>
          </a:xfrm>
          <a:prstGeom prst="rect">
            <a:avLst/>
          </a:prstGeom>
          <a:noFill/>
        </p:spPr>
        <p:txBody>
          <a:bodyPr wrap="none" rtlCol="0">
            <a:spAutoFit/>
          </a:bodyPr>
          <a:lstStyle/>
          <a:p>
            <a:r>
              <a:rPr lang="de-DE" dirty="0"/>
              <a:t>Biologisch</a:t>
            </a:r>
          </a:p>
          <a:p>
            <a:r>
              <a:rPr lang="de-DE" b="1" dirty="0"/>
              <a:t>abbaubar</a:t>
            </a:r>
          </a:p>
        </p:txBody>
      </p:sp>
      <p:sp>
        <p:nvSpPr>
          <p:cNvPr id="13" name="Textfeld 12"/>
          <p:cNvSpPr txBox="1"/>
          <p:nvPr/>
        </p:nvSpPr>
        <p:spPr>
          <a:xfrm>
            <a:off x="3513346" y="5425044"/>
            <a:ext cx="1796004" cy="369332"/>
          </a:xfrm>
          <a:prstGeom prst="rect">
            <a:avLst/>
          </a:prstGeom>
          <a:noFill/>
        </p:spPr>
        <p:txBody>
          <a:bodyPr wrap="none" rtlCol="0">
            <a:spAutoFit/>
          </a:bodyPr>
          <a:lstStyle/>
          <a:p>
            <a:r>
              <a:rPr lang="de-DE" b="1" dirty="0"/>
              <a:t>Fossile Rohstoffe</a:t>
            </a:r>
          </a:p>
        </p:txBody>
      </p:sp>
      <p:sp>
        <p:nvSpPr>
          <p:cNvPr id="14" name="Textfeld 13"/>
          <p:cNvSpPr txBox="1"/>
          <p:nvPr/>
        </p:nvSpPr>
        <p:spPr>
          <a:xfrm>
            <a:off x="3094327" y="938073"/>
            <a:ext cx="2714654" cy="369332"/>
          </a:xfrm>
          <a:prstGeom prst="rect">
            <a:avLst/>
          </a:prstGeom>
          <a:noFill/>
        </p:spPr>
        <p:txBody>
          <a:bodyPr wrap="none" rtlCol="0">
            <a:spAutoFit/>
          </a:bodyPr>
          <a:lstStyle/>
          <a:p>
            <a:r>
              <a:rPr lang="de-DE" b="1" dirty="0"/>
              <a:t>Nachwachsende Rohstoffe</a:t>
            </a:r>
          </a:p>
        </p:txBody>
      </p:sp>
      <p:sp>
        <p:nvSpPr>
          <p:cNvPr id="18" name="Textfeld 17"/>
          <p:cNvSpPr txBox="1"/>
          <p:nvPr/>
        </p:nvSpPr>
        <p:spPr>
          <a:xfrm>
            <a:off x="2248513" y="2146610"/>
            <a:ext cx="1455270" cy="369332"/>
          </a:xfrm>
          <a:prstGeom prst="rect">
            <a:avLst/>
          </a:prstGeom>
          <a:noFill/>
        </p:spPr>
        <p:txBody>
          <a:bodyPr wrap="none" rtlCol="0">
            <a:spAutoFit/>
          </a:bodyPr>
          <a:lstStyle/>
          <a:p>
            <a:r>
              <a:rPr lang="de-DE" b="1" dirty="0">
                <a:solidFill>
                  <a:srgbClr val="00B050"/>
                </a:solidFill>
              </a:rPr>
              <a:t>Biokunststoff</a:t>
            </a:r>
          </a:p>
        </p:txBody>
      </p:sp>
      <p:sp>
        <p:nvSpPr>
          <p:cNvPr id="20" name="Textfeld 19"/>
          <p:cNvSpPr txBox="1"/>
          <p:nvPr/>
        </p:nvSpPr>
        <p:spPr>
          <a:xfrm>
            <a:off x="5089856" y="2153488"/>
            <a:ext cx="1455270" cy="369332"/>
          </a:xfrm>
          <a:prstGeom prst="rect">
            <a:avLst/>
          </a:prstGeom>
          <a:noFill/>
        </p:spPr>
        <p:txBody>
          <a:bodyPr wrap="none" rtlCol="0">
            <a:spAutoFit/>
          </a:bodyPr>
          <a:lstStyle/>
          <a:p>
            <a:r>
              <a:rPr lang="de-DE" b="1" dirty="0">
                <a:solidFill>
                  <a:srgbClr val="00B050"/>
                </a:solidFill>
              </a:rPr>
              <a:t>Biokunststoff</a:t>
            </a:r>
          </a:p>
        </p:txBody>
      </p:sp>
      <p:sp>
        <p:nvSpPr>
          <p:cNvPr id="21" name="Textfeld 20"/>
          <p:cNvSpPr txBox="1"/>
          <p:nvPr/>
        </p:nvSpPr>
        <p:spPr>
          <a:xfrm>
            <a:off x="5351913" y="4145813"/>
            <a:ext cx="1455270" cy="369332"/>
          </a:xfrm>
          <a:prstGeom prst="rect">
            <a:avLst/>
          </a:prstGeom>
          <a:noFill/>
        </p:spPr>
        <p:txBody>
          <a:bodyPr wrap="none" rtlCol="0">
            <a:spAutoFit/>
          </a:bodyPr>
          <a:lstStyle/>
          <a:p>
            <a:r>
              <a:rPr lang="de-DE" b="1" dirty="0">
                <a:solidFill>
                  <a:srgbClr val="00B050"/>
                </a:solidFill>
              </a:rPr>
              <a:t>Biokunststoff</a:t>
            </a:r>
          </a:p>
        </p:txBody>
      </p:sp>
      <p:sp>
        <p:nvSpPr>
          <p:cNvPr id="22" name="Textfeld 21"/>
          <p:cNvSpPr txBox="1"/>
          <p:nvPr/>
        </p:nvSpPr>
        <p:spPr>
          <a:xfrm>
            <a:off x="2204641" y="4049715"/>
            <a:ext cx="1587742" cy="646331"/>
          </a:xfrm>
          <a:prstGeom prst="rect">
            <a:avLst/>
          </a:prstGeom>
          <a:noFill/>
        </p:spPr>
        <p:txBody>
          <a:bodyPr wrap="none" rtlCol="0">
            <a:spAutoFit/>
          </a:bodyPr>
          <a:lstStyle/>
          <a:p>
            <a:r>
              <a:rPr lang="de-DE" dirty="0"/>
              <a:t>Konventionelle</a:t>
            </a:r>
          </a:p>
          <a:p>
            <a:r>
              <a:rPr lang="de-DE" dirty="0"/>
              <a:t>Kunststoffe</a:t>
            </a:r>
          </a:p>
        </p:txBody>
      </p:sp>
      <p:sp>
        <p:nvSpPr>
          <p:cNvPr id="23" name="Textfeld 22"/>
          <p:cNvSpPr txBox="1"/>
          <p:nvPr/>
        </p:nvSpPr>
        <p:spPr>
          <a:xfrm>
            <a:off x="1656786" y="1815600"/>
            <a:ext cx="654346" cy="307777"/>
          </a:xfrm>
          <a:prstGeom prst="rect">
            <a:avLst/>
          </a:prstGeom>
          <a:noFill/>
        </p:spPr>
        <p:txBody>
          <a:bodyPr wrap="none" rtlCol="0">
            <a:spAutoFit/>
          </a:bodyPr>
          <a:lstStyle/>
          <a:p>
            <a:r>
              <a:rPr lang="de-DE" sz="1400" dirty="0">
                <a:solidFill>
                  <a:srgbClr val="00B050"/>
                </a:solidFill>
              </a:rPr>
              <a:t>Bio-PE</a:t>
            </a:r>
          </a:p>
        </p:txBody>
      </p:sp>
      <p:sp>
        <p:nvSpPr>
          <p:cNvPr id="24" name="Textfeld 23"/>
          <p:cNvSpPr txBox="1"/>
          <p:nvPr/>
        </p:nvSpPr>
        <p:spPr>
          <a:xfrm>
            <a:off x="2762756" y="1760094"/>
            <a:ext cx="659155" cy="307777"/>
          </a:xfrm>
          <a:prstGeom prst="rect">
            <a:avLst/>
          </a:prstGeom>
          <a:noFill/>
        </p:spPr>
        <p:txBody>
          <a:bodyPr wrap="none" rtlCol="0">
            <a:spAutoFit/>
          </a:bodyPr>
          <a:lstStyle/>
          <a:p>
            <a:r>
              <a:rPr lang="de-DE" sz="1400" dirty="0">
                <a:solidFill>
                  <a:srgbClr val="00B050"/>
                </a:solidFill>
              </a:rPr>
              <a:t>Bio-PP</a:t>
            </a:r>
          </a:p>
        </p:txBody>
      </p:sp>
      <p:sp>
        <p:nvSpPr>
          <p:cNvPr id="25" name="Textfeld 24"/>
          <p:cNvSpPr txBox="1"/>
          <p:nvPr/>
        </p:nvSpPr>
        <p:spPr>
          <a:xfrm>
            <a:off x="2782118" y="2827329"/>
            <a:ext cx="657168" cy="307777"/>
          </a:xfrm>
          <a:prstGeom prst="rect">
            <a:avLst/>
          </a:prstGeom>
          <a:noFill/>
        </p:spPr>
        <p:txBody>
          <a:bodyPr wrap="none" rtlCol="0">
            <a:spAutoFit/>
          </a:bodyPr>
          <a:lstStyle/>
          <a:p>
            <a:r>
              <a:rPr lang="de-DE" sz="1400" dirty="0">
                <a:solidFill>
                  <a:srgbClr val="00B050"/>
                </a:solidFill>
              </a:rPr>
              <a:t>Bio-PA</a:t>
            </a:r>
          </a:p>
        </p:txBody>
      </p:sp>
      <p:sp>
        <p:nvSpPr>
          <p:cNvPr id="35" name="Textfeld 34"/>
          <p:cNvSpPr txBox="1"/>
          <p:nvPr/>
        </p:nvSpPr>
        <p:spPr>
          <a:xfrm>
            <a:off x="5190147" y="4634812"/>
            <a:ext cx="449162" cy="307777"/>
          </a:xfrm>
          <a:prstGeom prst="rect">
            <a:avLst/>
          </a:prstGeom>
          <a:noFill/>
        </p:spPr>
        <p:txBody>
          <a:bodyPr wrap="none" rtlCol="0">
            <a:spAutoFit/>
          </a:bodyPr>
          <a:lstStyle/>
          <a:p>
            <a:r>
              <a:rPr lang="de-DE" sz="1400" dirty="0">
                <a:solidFill>
                  <a:srgbClr val="00B050"/>
                </a:solidFill>
              </a:rPr>
              <a:t>PCL</a:t>
            </a:r>
          </a:p>
        </p:txBody>
      </p:sp>
      <p:sp>
        <p:nvSpPr>
          <p:cNvPr id="36" name="Textfeld 35"/>
          <p:cNvSpPr txBox="1"/>
          <p:nvPr/>
        </p:nvSpPr>
        <p:spPr>
          <a:xfrm>
            <a:off x="6649194" y="4604864"/>
            <a:ext cx="550472" cy="307777"/>
          </a:xfrm>
          <a:prstGeom prst="rect">
            <a:avLst/>
          </a:prstGeom>
          <a:noFill/>
        </p:spPr>
        <p:txBody>
          <a:bodyPr wrap="none" rtlCol="0">
            <a:spAutoFit/>
          </a:bodyPr>
          <a:lstStyle/>
          <a:p>
            <a:r>
              <a:rPr lang="de-DE" sz="1400" dirty="0">
                <a:solidFill>
                  <a:srgbClr val="00B050"/>
                </a:solidFill>
              </a:rPr>
              <a:t>PVAL</a:t>
            </a:r>
          </a:p>
        </p:txBody>
      </p:sp>
      <p:sp>
        <p:nvSpPr>
          <p:cNvPr id="37" name="Textfeld 36"/>
          <p:cNvSpPr txBox="1"/>
          <p:nvPr/>
        </p:nvSpPr>
        <p:spPr>
          <a:xfrm>
            <a:off x="5826383" y="4905851"/>
            <a:ext cx="657168" cy="307777"/>
          </a:xfrm>
          <a:prstGeom prst="rect">
            <a:avLst/>
          </a:prstGeom>
          <a:noFill/>
        </p:spPr>
        <p:txBody>
          <a:bodyPr wrap="none" rtlCol="0">
            <a:spAutoFit/>
          </a:bodyPr>
          <a:lstStyle/>
          <a:p>
            <a:r>
              <a:rPr lang="de-DE" sz="1400" dirty="0">
                <a:solidFill>
                  <a:srgbClr val="00B050"/>
                </a:solidFill>
              </a:rPr>
              <a:t>Bio-PA</a:t>
            </a:r>
          </a:p>
        </p:txBody>
      </p:sp>
      <p:sp>
        <p:nvSpPr>
          <p:cNvPr id="38" name="Textfeld 37"/>
          <p:cNvSpPr txBox="1"/>
          <p:nvPr/>
        </p:nvSpPr>
        <p:spPr>
          <a:xfrm>
            <a:off x="5564213" y="2684435"/>
            <a:ext cx="561756" cy="307777"/>
          </a:xfrm>
          <a:prstGeom prst="rect">
            <a:avLst/>
          </a:prstGeom>
          <a:noFill/>
        </p:spPr>
        <p:txBody>
          <a:bodyPr wrap="square" rtlCol="0">
            <a:spAutoFit/>
          </a:bodyPr>
          <a:lstStyle/>
          <a:p>
            <a:r>
              <a:rPr lang="de-DE" sz="1400" dirty="0">
                <a:solidFill>
                  <a:srgbClr val="00B050"/>
                </a:solidFill>
              </a:rPr>
              <a:t>PHB</a:t>
            </a:r>
          </a:p>
        </p:txBody>
      </p:sp>
      <p:sp>
        <p:nvSpPr>
          <p:cNvPr id="39" name="Textfeld 38"/>
          <p:cNvSpPr txBox="1"/>
          <p:nvPr/>
        </p:nvSpPr>
        <p:spPr>
          <a:xfrm>
            <a:off x="6674010" y="2338154"/>
            <a:ext cx="457176" cy="307777"/>
          </a:xfrm>
          <a:prstGeom prst="rect">
            <a:avLst/>
          </a:prstGeom>
          <a:noFill/>
        </p:spPr>
        <p:txBody>
          <a:bodyPr wrap="none" rtlCol="0">
            <a:spAutoFit/>
          </a:bodyPr>
          <a:lstStyle/>
          <a:p>
            <a:r>
              <a:rPr lang="de-DE" sz="1400" dirty="0">
                <a:solidFill>
                  <a:srgbClr val="00B050"/>
                </a:solidFill>
              </a:rPr>
              <a:t>PLA</a:t>
            </a:r>
          </a:p>
        </p:txBody>
      </p:sp>
      <p:sp>
        <p:nvSpPr>
          <p:cNvPr id="40" name="Textfeld 39"/>
          <p:cNvSpPr txBox="1"/>
          <p:nvPr/>
        </p:nvSpPr>
        <p:spPr>
          <a:xfrm>
            <a:off x="5436805" y="1708877"/>
            <a:ext cx="492443" cy="307777"/>
          </a:xfrm>
          <a:prstGeom prst="rect">
            <a:avLst/>
          </a:prstGeom>
          <a:noFill/>
        </p:spPr>
        <p:txBody>
          <a:bodyPr wrap="none" rtlCol="0">
            <a:spAutoFit/>
          </a:bodyPr>
          <a:lstStyle/>
          <a:p>
            <a:r>
              <a:rPr lang="de-DE" sz="1400" dirty="0">
                <a:solidFill>
                  <a:srgbClr val="00B050"/>
                </a:solidFill>
              </a:rPr>
              <a:t>PHV</a:t>
            </a:r>
          </a:p>
        </p:txBody>
      </p:sp>
      <p:sp>
        <p:nvSpPr>
          <p:cNvPr id="41" name="Textfeld 40"/>
          <p:cNvSpPr txBox="1"/>
          <p:nvPr/>
        </p:nvSpPr>
        <p:spPr>
          <a:xfrm>
            <a:off x="1616763" y="4208260"/>
            <a:ext cx="404821" cy="307777"/>
          </a:xfrm>
          <a:prstGeom prst="rect">
            <a:avLst/>
          </a:prstGeom>
          <a:noFill/>
        </p:spPr>
        <p:txBody>
          <a:bodyPr wrap="square" rtlCol="0">
            <a:spAutoFit/>
          </a:bodyPr>
          <a:lstStyle/>
          <a:p>
            <a:r>
              <a:rPr lang="de-DE" sz="1400" dirty="0"/>
              <a:t>PE</a:t>
            </a:r>
          </a:p>
        </p:txBody>
      </p:sp>
      <p:sp>
        <p:nvSpPr>
          <p:cNvPr id="42" name="Textfeld 41"/>
          <p:cNvSpPr txBox="1"/>
          <p:nvPr/>
        </p:nvSpPr>
        <p:spPr>
          <a:xfrm>
            <a:off x="1952268" y="4879884"/>
            <a:ext cx="410141" cy="307777"/>
          </a:xfrm>
          <a:prstGeom prst="rect">
            <a:avLst/>
          </a:prstGeom>
          <a:noFill/>
        </p:spPr>
        <p:txBody>
          <a:bodyPr wrap="square" rtlCol="0">
            <a:spAutoFit/>
          </a:bodyPr>
          <a:lstStyle/>
          <a:p>
            <a:r>
              <a:rPr lang="de-DE" sz="1400" dirty="0"/>
              <a:t>PP</a:t>
            </a:r>
          </a:p>
        </p:txBody>
      </p:sp>
      <p:sp>
        <p:nvSpPr>
          <p:cNvPr id="43" name="Textfeld 42"/>
          <p:cNvSpPr txBox="1"/>
          <p:nvPr/>
        </p:nvSpPr>
        <p:spPr>
          <a:xfrm>
            <a:off x="3271769" y="4807038"/>
            <a:ext cx="524455" cy="307777"/>
          </a:xfrm>
          <a:prstGeom prst="rect">
            <a:avLst/>
          </a:prstGeom>
          <a:noFill/>
        </p:spPr>
        <p:txBody>
          <a:bodyPr wrap="square" rtlCol="0">
            <a:spAutoFit/>
          </a:bodyPr>
          <a:lstStyle/>
          <a:p>
            <a:r>
              <a:rPr lang="de-DE" sz="1400" dirty="0"/>
              <a:t>PVC</a:t>
            </a:r>
          </a:p>
        </p:txBody>
      </p:sp>
      <p:sp>
        <p:nvSpPr>
          <p:cNvPr id="44" name="Textfeld 43"/>
          <p:cNvSpPr txBox="1"/>
          <p:nvPr/>
        </p:nvSpPr>
        <p:spPr>
          <a:xfrm>
            <a:off x="2549483" y="4901594"/>
            <a:ext cx="522955" cy="307777"/>
          </a:xfrm>
          <a:prstGeom prst="rect">
            <a:avLst/>
          </a:prstGeom>
          <a:noFill/>
        </p:spPr>
        <p:txBody>
          <a:bodyPr wrap="square" rtlCol="0">
            <a:spAutoFit/>
          </a:bodyPr>
          <a:lstStyle/>
          <a:p>
            <a:r>
              <a:rPr lang="de-DE" sz="1400" dirty="0"/>
              <a:t>PA</a:t>
            </a:r>
          </a:p>
        </p:txBody>
      </p:sp>
      <p:sp>
        <p:nvSpPr>
          <p:cNvPr id="28" name="Textfeld 27"/>
          <p:cNvSpPr txBox="1"/>
          <p:nvPr/>
        </p:nvSpPr>
        <p:spPr>
          <a:xfrm>
            <a:off x="1787199" y="2644148"/>
            <a:ext cx="447558" cy="307777"/>
          </a:xfrm>
          <a:prstGeom prst="rect">
            <a:avLst/>
          </a:prstGeom>
          <a:noFill/>
        </p:spPr>
        <p:txBody>
          <a:bodyPr wrap="none" rtlCol="0">
            <a:spAutoFit/>
          </a:bodyPr>
          <a:lstStyle/>
          <a:p>
            <a:r>
              <a:rPr lang="de-DE" sz="1400" dirty="0">
                <a:solidFill>
                  <a:srgbClr val="00B050"/>
                </a:solidFill>
              </a:rPr>
              <a:t>PEF</a:t>
            </a:r>
          </a:p>
        </p:txBody>
      </p:sp>
      <p:sp>
        <p:nvSpPr>
          <p:cNvPr id="29" name="Textfeld 28"/>
          <p:cNvSpPr txBox="1"/>
          <p:nvPr/>
        </p:nvSpPr>
        <p:spPr>
          <a:xfrm>
            <a:off x="3267928" y="4817101"/>
            <a:ext cx="524455" cy="307777"/>
          </a:xfrm>
          <a:prstGeom prst="rect">
            <a:avLst/>
          </a:prstGeom>
          <a:noFill/>
        </p:spPr>
        <p:txBody>
          <a:bodyPr wrap="square" rtlCol="0">
            <a:spAutoFit/>
          </a:bodyPr>
          <a:lstStyle/>
          <a:p>
            <a:r>
              <a:rPr lang="de-DE" sz="1400" dirty="0"/>
              <a:t>PVC</a:t>
            </a:r>
          </a:p>
        </p:txBody>
      </p:sp>
      <p:sp>
        <p:nvSpPr>
          <p:cNvPr id="30" name="Textfeld 29"/>
          <p:cNvSpPr txBox="1"/>
          <p:nvPr/>
        </p:nvSpPr>
        <p:spPr>
          <a:xfrm>
            <a:off x="1783358" y="2654211"/>
            <a:ext cx="447558" cy="307777"/>
          </a:xfrm>
          <a:prstGeom prst="rect">
            <a:avLst/>
          </a:prstGeom>
          <a:noFill/>
        </p:spPr>
        <p:txBody>
          <a:bodyPr wrap="none" rtlCol="0">
            <a:spAutoFit/>
          </a:bodyPr>
          <a:lstStyle/>
          <a:p>
            <a:r>
              <a:rPr lang="de-DE" sz="1400" dirty="0">
                <a:solidFill>
                  <a:srgbClr val="00B050"/>
                </a:solidFill>
              </a:rPr>
              <a:t>PEF</a:t>
            </a:r>
          </a:p>
        </p:txBody>
      </p:sp>
    </p:spTree>
    <p:extLst>
      <p:ext uri="{BB962C8B-B14F-4D97-AF65-F5344CB8AC3E}">
        <p14:creationId xmlns:p14="http://schemas.microsoft.com/office/powerpoint/2010/main" val="340705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3" grpId="0"/>
      <p:bldP spid="24" grpId="0"/>
      <p:bldP spid="25" grpId="0"/>
      <p:bldP spid="35" grpId="0"/>
      <p:bldP spid="36" grpId="0"/>
      <p:bldP spid="37" grpId="0"/>
      <p:bldP spid="38" grpId="0"/>
      <p:bldP spid="39" grpId="0"/>
      <p:bldP spid="40" grpId="0"/>
      <p:bldP spid="41" grpId="0"/>
      <p:bldP spid="42" grpId="0"/>
      <p:bldP spid="43" grpId="0"/>
      <p:bldP spid="44" grpId="0"/>
      <p:bldP spid="28" grpId="0"/>
      <p:bldP spid="29"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35</a:t>
            </a:fld>
            <a:endParaRPr lang="en-US">
              <a:solidFill>
                <a:srgbClr val="003A79">
                  <a:tint val="75000"/>
                </a:srgbClr>
              </a:solidFill>
            </a:endParaRPr>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1439" t="26799" r="21867" b="48844"/>
          <a:stretch/>
        </p:blipFill>
        <p:spPr>
          <a:xfrm>
            <a:off x="452270" y="1947129"/>
            <a:ext cx="6042624" cy="1775791"/>
          </a:xfrm>
          <a:prstGeom prst="rect">
            <a:avLst/>
          </a:prstGeom>
        </p:spPr>
      </p:pic>
      <p:sp>
        <p:nvSpPr>
          <p:cNvPr id="9"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Biomüllbeutel</a:t>
            </a:r>
            <a:endParaRPr lang="en-US" sz="2200" dirty="0">
              <a:solidFill>
                <a:srgbClr val="003A79"/>
              </a:solidFill>
              <a:latin typeface="Arial" panose="020B0604020202020204" pitchFamily="34" charset="0"/>
              <a:cs typeface="Arial" panose="020B0604020202020204" pitchFamily="34" charset="0"/>
            </a:endParaRPr>
          </a:p>
        </p:txBody>
      </p:sp>
      <p:pic>
        <p:nvPicPr>
          <p:cNvPr id="13" name="Grafik 12"/>
          <p:cNvPicPr>
            <a:picLocks noChangeAspect="1"/>
          </p:cNvPicPr>
          <p:nvPr/>
        </p:nvPicPr>
        <p:blipFill rotWithShape="1">
          <a:blip r:embed="rId3">
            <a:extLst>
              <a:ext uri="{28A0092B-C50C-407E-A947-70E740481C1C}">
                <a14:useLocalDpi xmlns:a14="http://schemas.microsoft.com/office/drawing/2010/main" val="0"/>
              </a:ext>
            </a:extLst>
          </a:blip>
          <a:srcRect l="79798" t="23491" r="1375" b="55002"/>
          <a:stretch/>
        </p:blipFill>
        <p:spPr>
          <a:xfrm>
            <a:off x="6620294" y="1893105"/>
            <a:ext cx="1739052" cy="1838290"/>
          </a:xfrm>
          <a:prstGeom prst="rect">
            <a:avLst/>
          </a:prstGeom>
        </p:spPr>
      </p:pic>
      <p:sp>
        <p:nvSpPr>
          <p:cNvPr id="3" name="Textfeld 2"/>
          <p:cNvSpPr txBox="1"/>
          <p:nvPr/>
        </p:nvSpPr>
        <p:spPr>
          <a:xfrm>
            <a:off x="1269546" y="1493450"/>
            <a:ext cx="963385" cy="369332"/>
          </a:xfrm>
          <a:prstGeom prst="rect">
            <a:avLst/>
          </a:prstGeom>
          <a:noFill/>
        </p:spPr>
        <p:txBody>
          <a:bodyPr wrap="square" rtlCol="0">
            <a:spAutoFit/>
          </a:bodyPr>
          <a:lstStyle/>
          <a:p>
            <a:r>
              <a:rPr lang="de-DE" dirty="0"/>
              <a:t>Anbau </a:t>
            </a:r>
          </a:p>
        </p:txBody>
      </p:sp>
      <p:sp>
        <p:nvSpPr>
          <p:cNvPr id="15" name="Textfeld 14"/>
          <p:cNvSpPr txBox="1"/>
          <p:nvPr/>
        </p:nvSpPr>
        <p:spPr>
          <a:xfrm>
            <a:off x="3389012" y="1493450"/>
            <a:ext cx="1733550" cy="369332"/>
          </a:xfrm>
          <a:prstGeom prst="rect">
            <a:avLst/>
          </a:prstGeom>
          <a:noFill/>
        </p:spPr>
        <p:txBody>
          <a:bodyPr wrap="square" rtlCol="0">
            <a:spAutoFit/>
          </a:bodyPr>
          <a:lstStyle/>
          <a:p>
            <a:r>
              <a:rPr lang="de-DE" dirty="0"/>
              <a:t>Produktion </a:t>
            </a:r>
          </a:p>
        </p:txBody>
      </p:sp>
      <p:sp>
        <p:nvSpPr>
          <p:cNvPr id="16" name="Textfeld 15"/>
          <p:cNvSpPr txBox="1"/>
          <p:nvPr/>
        </p:nvSpPr>
        <p:spPr>
          <a:xfrm>
            <a:off x="5379644" y="1493450"/>
            <a:ext cx="1115250" cy="369332"/>
          </a:xfrm>
          <a:prstGeom prst="rect">
            <a:avLst/>
          </a:prstGeom>
          <a:noFill/>
        </p:spPr>
        <p:txBody>
          <a:bodyPr wrap="square" rtlCol="0">
            <a:spAutoFit/>
          </a:bodyPr>
          <a:lstStyle/>
          <a:p>
            <a:r>
              <a:rPr lang="de-DE" dirty="0"/>
              <a:t>Nutzung </a:t>
            </a:r>
          </a:p>
        </p:txBody>
      </p:sp>
      <p:sp>
        <p:nvSpPr>
          <p:cNvPr id="17" name="Textfeld 16"/>
          <p:cNvSpPr txBox="1"/>
          <p:nvPr/>
        </p:nvSpPr>
        <p:spPr>
          <a:xfrm>
            <a:off x="7010562" y="1493450"/>
            <a:ext cx="1115250" cy="369332"/>
          </a:xfrm>
          <a:prstGeom prst="rect">
            <a:avLst/>
          </a:prstGeom>
          <a:noFill/>
        </p:spPr>
        <p:txBody>
          <a:bodyPr wrap="square" rtlCol="0">
            <a:spAutoFit/>
          </a:bodyPr>
          <a:lstStyle/>
          <a:p>
            <a:r>
              <a:rPr lang="de-DE" dirty="0"/>
              <a:t>Abbau </a:t>
            </a:r>
          </a:p>
        </p:txBody>
      </p:sp>
      <p:sp>
        <p:nvSpPr>
          <p:cNvPr id="18" name="Textplatzhalter 6"/>
          <p:cNvSpPr txBox="1">
            <a:spLocks/>
          </p:cNvSpPr>
          <p:nvPr/>
        </p:nvSpPr>
        <p:spPr>
          <a:xfrm>
            <a:off x="2732690" y="6160240"/>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800" dirty="0">
                <a:solidFill>
                  <a:schemeClr val="bg1">
                    <a:lumMod val="65000"/>
                  </a:schemeClr>
                </a:solidFill>
                <a:latin typeface="Arial" panose="020B0604020202020204" pitchFamily="34" charset="0"/>
                <a:cs typeface="Arial" panose="020B0604020202020204" pitchFamily="34" charset="0"/>
              </a:rPr>
              <a:t>Plastikatlas 2019. (27.04.22). Von https://www.boell.de/sites/default/files/2022-01/Boell_Plastikatlas%202019%206.Auflage_V01_kommentierbar.pdf</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8665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36</a:t>
            </a:fld>
            <a:endParaRPr lang="en-US">
              <a:solidFill>
                <a:srgbClr val="003A79">
                  <a:tint val="75000"/>
                </a:srgbClr>
              </a:solidFill>
            </a:endParaRPr>
          </a:p>
        </p:txBody>
      </p:sp>
      <p:pic>
        <p:nvPicPr>
          <p:cNvPr id="6" name="Grafik 5"/>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439" t="26799" r="21867" b="48844"/>
          <a:stretch/>
        </p:blipFill>
        <p:spPr>
          <a:xfrm>
            <a:off x="452270" y="1947129"/>
            <a:ext cx="6042624" cy="1775791"/>
          </a:xfrm>
          <a:prstGeom prst="rect">
            <a:avLst/>
          </a:prstGeom>
        </p:spPr>
      </p:pic>
      <p:sp>
        <p:nvSpPr>
          <p:cNvPr id="9"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Biomüllbeutel</a:t>
            </a:r>
            <a:endParaRPr lang="en-US" sz="2200" dirty="0">
              <a:solidFill>
                <a:srgbClr val="003A79"/>
              </a:solidFill>
              <a:latin typeface="Arial" panose="020B0604020202020204" pitchFamily="34" charset="0"/>
              <a:cs typeface="Arial" panose="020B0604020202020204" pitchFamily="34" charset="0"/>
            </a:endParaRPr>
          </a:p>
        </p:txBody>
      </p:sp>
      <p:pic>
        <p:nvPicPr>
          <p:cNvPr id="13" name="Grafik 12"/>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79798" t="23491" r="1375" b="55002"/>
          <a:stretch/>
        </p:blipFill>
        <p:spPr>
          <a:xfrm>
            <a:off x="6620294" y="1893105"/>
            <a:ext cx="1739052" cy="1838290"/>
          </a:xfrm>
          <a:prstGeom prst="rect">
            <a:avLst/>
          </a:prstGeom>
        </p:spPr>
      </p:pic>
      <p:sp>
        <p:nvSpPr>
          <p:cNvPr id="3" name="Textfeld 2"/>
          <p:cNvSpPr txBox="1"/>
          <p:nvPr/>
        </p:nvSpPr>
        <p:spPr>
          <a:xfrm>
            <a:off x="1269546" y="1493450"/>
            <a:ext cx="963385" cy="369332"/>
          </a:xfrm>
          <a:prstGeom prst="rect">
            <a:avLst/>
          </a:prstGeom>
          <a:noFill/>
        </p:spPr>
        <p:txBody>
          <a:bodyPr wrap="square" rtlCol="0">
            <a:spAutoFit/>
          </a:bodyPr>
          <a:lstStyle/>
          <a:p>
            <a:r>
              <a:rPr lang="de-DE" dirty="0">
                <a:solidFill>
                  <a:schemeClr val="bg1">
                    <a:lumMod val="50000"/>
                  </a:schemeClr>
                </a:solidFill>
              </a:rPr>
              <a:t>Anbau </a:t>
            </a:r>
          </a:p>
        </p:txBody>
      </p:sp>
      <p:sp>
        <p:nvSpPr>
          <p:cNvPr id="15" name="Textfeld 14"/>
          <p:cNvSpPr txBox="1"/>
          <p:nvPr/>
        </p:nvSpPr>
        <p:spPr>
          <a:xfrm>
            <a:off x="3389012" y="1493450"/>
            <a:ext cx="1733550" cy="369332"/>
          </a:xfrm>
          <a:prstGeom prst="rect">
            <a:avLst/>
          </a:prstGeom>
          <a:noFill/>
        </p:spPr>
        <p:txBody>
          <a:bodyPr wrap="square" rtlCol="0">
            <a:spAutoFit/>
          </a:bodyPr>
          <a:lstStyle/>
          <a:p>
            <a:r>
              <a:rPr lang="de-DE" dirty="0">
                <a:solidFill>
                  <a:schemeClr val="bg1">
                    <a:lumMod val="50000"/>
                  </a:schemeClr>
                </a:solidFill>
              </a:rPr>
              <a:t>Produktion </a:t>
            </a:r>
          </a:p>
        </p:txBody>
      </p:sp>
      <p:sp>
        <p:nvSpPr>
          <p:cNvPr id="16" name="Textfeld 15"/>
          <p:cNvSpPr txBox="1"/>
          <p:nvPr/>
        </p:nvSpPr>
        <p:spPr>
          <a:xfrm>
            <a:off x="5379644" y="1493450"/>
            <a:ext cx="1115250" cy="369332"/>
          </a:xfrm>
          <a:prstGeom prst="rect">
            <a:avLst/>
          </a:prstGeom>
          <a:noFill/>
        </p:spPr>
        <p:txBody>
          <a:bodyPr wrap="square" rtlCol="0">
            <a:spAutoFit/>
          </a:bodyPr>
          <a:lstStyle/>
          <a:p>
            <a:r>
              <a:rPr lang="de-DE" dirty="0">
                <a:solidFill>
                  <a:schemeClr val="bg1">
                    <a:lumMod val="50000"/>
                  </a:schemeClr>
                </a:solidFill>
              </a:rPr>
              <a:t>Nutzung </a:t>
            </a:r>
          </a:p>
        </p:txBody>
      </p:sp>
      <p:sp>
        <p:nvSpPr>
          <p:cNvPr id="17" name="Textfeld 16"/>
          <p:cNvSpPr txBox="1"/>
          <p:nvPr/>
        </p:nvSpPr>
        <p:spPr>
          <a:xfrm>
            <a:off x="7010562" y="1493450"/>
            <a:ext cx="1115250" cy="369332"/>
          </a:xfrm>
          <a:prstGeom prst="rect">
            <a:avLst/>
          </a:prstGeom>
          <a:noFill/>
        </p:spPr>
        <p:txBody>
          <a:bodyPr wrap="square" rtlCol="0">
            <a:spAutoFit/>
          </a:bodyPr>
          <a:lstStyle/>
          <a:p>
            <a:r>
              <a:rPr lang="de-DE" dirty="0">
                <a:solidFill>
                  <a:schemeClr val="bg1">
                    <a:lumMod val="50000"/>
                  </a:schemeClr>
                </a:solidFill>
              </a:rPr>
              <a:t>Abbau </a:t>
            </a:r>
          </a:p>
        </p:txBody>
      </p:sp>
      <p:pic>
        <p:nvPicPr>
          <p:cNvPr id="19" name="Grafik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3812" y="974566"/>
            <a:ext cx="5169999" cy="4784179"/>
          </a:xfrm>
          <a:prstGeom prst="rect">
            <a:avLst/>
          </a:prstGeom>
        </p:spPr>
      </p:pic>
      <p:sp>
        <p:nvSpPr>
          <p:cNvPr id="18" name="Textplatzhalter 6"/>
          <p:cNvSpPr txBox="1">
            <a:spLocks/>
          </p:cNvSpPr>
          <p:nvPr/>
        </p:nvSpPr>
        <p:spPr>
          <a:xfrm>
            <a:off x="2732690" y="6160240"/>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800" dirty="0">
                <a:solidFill>
                  <a:schemeClr val="bg1">
                    <a:lumMod val="65000"/>
                  </a:schemeClr>
                </a:solidFill>
                <a:latin typeface="Arial" panose="020B0604020202020204" pitchFamily="34" charset="0"/>
                <a:cs typeface="Arial" panose="020B0604020202020204" pitchFamily="34" charset="0"/>
              </a:rPr>
              <a:t>Plastikatlas 2019. (27.04.22). Von https://www.boell.de/sites/default/files/2022-01/Boell_Plastikatlas%202019%206.Auflage_V01_kommentierbar.pdf</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pic>
        <p:nvPicPr>
          <p:cNvPr id="12" name="Grafik 11"/>
          <p:cNvPicPr>
            <a:picLocks noChangeAspect="1"/>
          </p:cNvPicPr>
          <p:nvPr/>
        </p:nvPicPr>
        <p:blipFill rotWithShape="1">
          <a:blip r:embed="rId3">
            <a:extLst>
              <a:ext uri="{28A0092B-C50C-407E-A947-70E740481C1C}">
                <a14:useLocalDpi xmlns:a14="http://schemas.microsoft.com/office/drawing/2010/main" val="0"/>
              </a:ext>
            </a:extLst>
          </a:blip>
          <a:srcRect l="4198" t="67405" r="3160" b="14826"/>
          <a:stretch/>
        </p:blipFill>
        <p:spPr>
          <a:xfrm>
            <a:off x="452270" y="4282435"/>
            <a:ext cx="7848275" cy="1392990"/>
          </a:xfrm>
          <a:prstGeom prst="rect">
            <a:avLst/>
          </a:prstGeom>
        </p:spPr>
      </p:pic>
      <p:sp>
        <p:nvSpPr>
          <p:cNvPr id="2" name="Rechteck 1"/>
          <p:cNvSpPr/>
          <p:nvPr/>
        </p:nvSpPr>
        <p:spPr>
          <a:xfrm>
            <a:off x="2129051" y="3927506"/>
            <a:ext cx="6282551" cy="1915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86936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37</a:t>
            </a:fld>
            <a:endParaRPr lang="en-US">
              <a:solidFill>
                <a:srgbClr val="003A79">
                  <a:tint val="75000"/>
                </a:srgbClr>
              </a:solidFill>
            </a:endParaRPr>
          </a:p>
        </p:txBody>
      </p:sp>
      <p:pic>
        <p:nvPicPr>
          <p:cNvPr id="6" name="Grafik 5"/>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439" t="26799" r="21867" b="48844"/>
          <a:stretch/>
        </p:blipFill>
        <p:spPr>
          <a:xfrm>
            <a:off x="452270" y="1947129"/>
            <a:ext cx="6042624" cy="1775791"/>
          </a:xfrm>
          <a:prstGeom prst="rect">
            <a:avLst/>
          </a:prstGeom>
        </p:spPr>
      </p:pic>
      <p:sp>
        <p:nvSpPr>
          <p:cNvPr id="9"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Biomüllbeutel</a:t>
            </a:r>
            <a:endParaRPr lang="en-US" sz="2200" dirty="0">
              <a:solidFill>
                <a:srgbClr val="003A79"/>
              </a:solidFill>
              <a:latin typeface="Arial" panose="020B0604020202020204" pitchFamily="34" charset="0"/>
              <a:cs typeface="Arial" panose="020B0604020202020204" pitchFamily="34" charset="0"/>
            </a:endParaRPr>
          </a:p>
        </p:txBody>
      </p:sp>
      <p:pic>
        <p:nvPicPr>
          <p:cNvPr id="13" name="Grafik 12"/>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79798" t="23491" r="1375" b="55002"/>
          <a:stretch/>
        </p:blipFill>
        <p:spPr>
          <a:xfrm>
            <a:off x="6620294" y="1893105"/>
            <a:ext cx="1739052" cy="1838290"/>
          </a:xfrm>
          <a:prstGeom prst="rect">
            <a:avLst/>
          </a:prstGeom>
        </p:spPr>
      </p:pic>
      <p:sp>
        <p:nvSpPr>
          <p:cNvPr id="3" name="Textfeld 2"/>
          <p:cNvSpPr txBox="1"/>
          <p:nvPr/>
        </p:nvSpPr>
        <p:spPr>
          <a:xfrm>
            <a:off x="1269546" y="1493450"/>
            <a:ext cx="963385" cy="369332"/>
          </a:xfrm>
          <a:prstGeom prst="rect">
            <a:avLst/>
          </a:prstGeom>
          <a:noFill/>
        </p:spPr>
        <p:txBody>
          <a:bodyPr wrap="square" rtlCol="0">
            <a:spAutoFit/>
          </a:bodyPr>
          <a:lstStyle/>
          <a:p>
            <a:r>
              <a:rPr lang="de-DE" dirty="0">
                <a:solidFill>
                  <a:schemeClr val="bg1">
                    <a:lumMod val="50000"/>
                  </a:schemeClr>
                </a:solidFill>
              </a:rPr>
              <a:t>Anbau </a:t>
            </a:r>
          </a:p>
        </p:txBody>
      </p:sp>
      <p:sp>
        <p:nvSpPr>
          <p:cNvPr id="15" name="Textfeld 14"/>
          <p:cNvSpPr txBox="1"/>
          <p:nvPr/>
        </p:nvSpPr>
        <p:spPr>
          <a:xfrm>
            <a:off x="3389012" y="1493450"/>
            <a:ext cx="1733550" cy="369332"/>
          </a:xfrm>
          <a:prstGeom prst="rect">
            <a:avLst/>
          </a:prstGeom>
          <a:noFill/>
        </p:spPr>
        <p:txBody>
          <a:bodyPr wrap="square" rtlCol="0">
            <a:spAutoFit/>
          </a:bodyPr>
          <a:lstStyle/>
          <a:p>
            <a:r>
              <a:rPr lang="de-DE" dirty="0">
                <a:solidFill>
                  <a:schemeClr val="bg1">
                    <a:lumMod val="50000"/>
                  </a:schemeClr>
                </a:solidFill>
              </a:rPr>
              <a:t>Produktion </a:t>
            </a:r>
          </a:p>
        </p:txBody>
      </p:sp>
      <p:sp>
        <p:nvSpPr>
          <p:cNvPr id="16" name="Textfeld 15"/>
          <p:cNvSpPr txBox="1"/>
          <p:nvPr/>
        </p:nvSpPr>
        <p:spPr>
          <a:xfrm>
            <a:off x="5379644" y="1493450"/>
            <a:ext cx="1115250" cy="369332"/>
          </a:xfrm>
          <a:prstGeom prst="rect">
            <a:avLst/>
          </a:prstGeom>
          <a:noFill/>
        </p:spPr>
        <p:txBody>
          <a:bodyPr wrap="square" rtlCol="0">
            <a:spAutoFit/>
          </a:bodyPr>
          <a:lstStyle/>
          <a:p>
            <a:r>
              <a:rPr lang="de-DE" dirty="0">
                <a:solidFill>
                  <a:schemeClr val="bg1">
                    <a:lumMod val="50000"/>
                  </a:schemeClr>
                </a:solidFill>
              </a:rPr>
              <a:t>Nutzung </a:t>
            </a:r>
          </a:p>
        </p:txBody>
      </p:sp>
      <p:sp>
        <p:nvSpPr>
          <p:cNvPr id="17" name="Textfeld 16"/>
          <p:cNvSpPr txBox="1"/>
          <p:nvPr/>
        </p:nvSpPr>
        <p:spPr>
          <a:xfrm>
            <a:off x="7010562" y="1493450"/>
            <a:ext cx="1115250" cy="369332"/>
          </a:xfrm>
          <a:prstGeom prst="rect">
            <a:avLst/>
          </a:prstGeom>
          <a:noFill/>
        </p:spPr>
        <p:txBody>
          <a:bodyPr wrap="square" rtlCol="0">
            <a:spAutoFit/>
          </a:bodyPr>
          <a:lstStyle/>
          <a:p>
            <a:r>
              <a:rPr lang="de-DE" dirty="0">
                <a:solidFill>
                  <a:schemeClr val="bg1">
                    <a:lumMod val="50000"/>
                  </a:schemeClr>
                </a:solidFill>
              </a:rPr>
              <a:t>Abbau </a:t>
            </a:r>
          </a:p>
        </p:txBody>
      </p:sp>
      <p:pic>
        <p:nvPicPr>
          <p:cNvPr id="19" name="Grafik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3812" y="974566"/>
            <a:ext cx="5169999" cy="4784179"/>
          </a:xfrm>
          <a:prstGeom prst="rect">
            <a:avLst/>
          </a:prstGeom>
        </p:spPr>
      </p:pic>
      <p:sp>
        <p:nvSpPr>
          <p:cNvPr id="18" name="Textplatzhalter 6"/>
          <p:cNvSpPr txBox="1">
            <a:spLocks/>
          </p:cNvSpPr>
          <p:nvPr/>
        </p:nvSpPr>
        <p:spPr>
          <a:xfrm>
            <a:off x="2732690" y="6160240"/>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800" dirty="0">
                <a:solidFill>
                  <a:schemeClr val="bg1">
                    <a:lumMod val="65000"/>
                  </a:schemeClr>
                </a:solidFill>
                <a:latin typeface="Arial" panose="020B0604020202020204" pitchFamily="34" charset="0"/>
                <a:cs typeface="Arial" panose="020B0604020202020204" pitchFamily="34" charset="0"/>
              </a:rPr>
              <a:t>Plastikatlas 2019. (27.04.22). Von https://www.boell.de/sites/default/files/2022-01/Boell_Plastikatlas%202019%206.Auflage_V01_kommentierbar.pdf</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pic>
        <p:nvPicPr>
          <p:cNvPr id="12" name="Grafik 11"/>
          <p:cNvPicPr>
            <a:picLocks noChangeAspect="1"/>
          </p:cNvPicPr>
          <p:nvPr/>
        </p:nvPicPr>
        <p:blipFill rotWithShape="1">
          <a:blip r:embed="rId3">
            <a:extLst>
              <a:ext uri="{28A0092B-C50C-407E-A947-70E740481C1C}">
                <a14:useLocalDpi xmlns:a14="http://schemas.microsoft.com/office/drawing/2010/main" val="0"/>
              </a:ext>
            </a:extLst>
          </a:blip>
          <a:srcRect l="4198" t="67405" r="3160" b="14826"/>
          <a:stretch/>
        </p:blipFill>
        <p:spPr>
          <a:xfrm>
            <a:off x="452270" y="4282435"/>
            <a:ext cx="7848275" cy="1392990"/>
          </a:xfrm>
          <a:prstGeom prst="rect">
            <a:avLst/>
          </a:prstGeom>
        </p:spPr>
      </p:pic>
      <p:sp>
        <p:nvSpPr>
          <p:cNvPr id="14" name="Rechteck 13"/>
          <p:cNvSpPr/>
          <p:nvPr/>
        </p:nvSpPr>
        <p:spPr>
          <a:xfrm>
            <a:off x="4494998" y="3927506"/>
            <a:ext cx="3916604" cy="1915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0834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38</a:t>
            </a:fld>
            <a:endParaRPr lang="en-US">
              <a:solidFill>
                <a:srgbClr val="003A79">
                  <a:tint val="75000"/>
                </a:srgbClr>
              </a:solidFill>
            </a:endParaRPr>
          </a:p>
        </p:txBody>
      </p:sp>
      <p:pic>
        <p:nvPicPr>
          <p:cNvPr id="6" name="Grafik 5"/>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439" t="26799" r="21867" b="48844"/>
          <a:stretch/>
        </p:blipFill>
        <p:spPr>
          <a:xfrm>
            <a:off x="452270" y="1947129"/>
            <a:ext cx="6042624" cy="1775791"/>
          </a:xfrm>
          <a:prstGeom prst="rect">
            <a:avLst/>
          </a:prstGeom>
        </p:spPr>
      </p:pic>
      <p:sp>
        <p:nvSpPr>
          <p:cNvPr id="9"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Biomüllbeutel</a:t>
            </a:r>
            <a:endParaRPr lang="en-US" sz="2200" dirty="0">
              <a:solidFill>
                <a:srgbClr val="003A79"/>
              </a:solidFill>
              <a:latin typeface="Arial" panose="020B0604020202020204" pitchFamily="34" charset="0"/>
              <a:cs typeface="Arial" panose="020B0604020202020204" pitchFamily="34" charset="0"/>
            </a:endParaRPr>
          </a:p>
        </p:txBody>
      </p:sp>
      <p:pic>
        <p:nvPicPr>
          <p:cNvPr id="13" name="Grafik 12"/>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79798" t="23491" r="1375" b="55002"/>
          <a:stretch/>
        </p:blipFill>
        <p:spPr>
          <a:xfrm>
            <a:off x="6620294" y="1893105"/>
            <a:ext cx="1739052" cy="1838290"/>
          </a:xfrm>
          <a:prstGeom prst="rect">
            <a:avLst/>
          </a:prstGeom>
        </p:spPr>
      </p:pic>
      <p:sp>
        <p:nvSpPr>
          <p:cNvPr id="3" name="Textfeld 2"/>
          <p:cNvSpPr txBox="1"/>
          <p:nvPr/>
        </p:nvSpPr>
        <p:spPr>
          <a:xfrm>
            <a:off x="1269546" y="1493450"/>
            <a:ext cx="963385" cy="369332"/>
          </a:xfrm>
          <a:prstGeom prst="rect">
            <a:avLst/>
          </a:prstGeom>
          <a:noFill/>
        </p:spPr>
        <p:txBody>
          <a:bodyPr wrap="square" rtlCol="0">
            <a:spAutoFit/>
          </a:bodyPr>
          <a:lstStyle/>
          <a:p>
            <a:r>
              <a:rPr lang="de-DE" dirty="0">
                <a:solidFill>
                  <a:schemeClr val="bg1">
                    <a:lumMod val="50000"/>
                  </a:schemeClr>
                </a:solidFill>
              </a:rPr>
              <a:t>Anbau </a:t>
            </a:r>
          </a:p>
        </p:txBody>
      </p:sp>
      <p:sp>
        <p:nvSpPr>
          <p:cNvPr id="15" name="Textfeld 14"/>
          <p:cNvSpPr txBox="1"/>
          <p:nvPr/>
        </p:nvSpPr>
        <p:spPr>
          <a:xfrm>
            <a:off x="3389012" y="1493450"/>
            <a:ext cx="1733550" cy="369332"/>
          </a:xfrm>
          <a:prstGeom prst="rect">
            <a:avLst/>
          </a:prstGeom>
          <a:noFill/>
        </p:spPr>
        <p:txBody>
          <a:bodyPr wrap="square" rtlCol="0">
            <a:spAutoFit/>
          </a:bodyPr>
          <a:lstStyle/>
          <a:p>
            <a:r>
              <a:rPr lang="de-DE" dirty="0">
                <a:solidFill>
                  <a:schemeClr val="bg1">
                    <a:lumMod val="50000"/>
                  </a:schemeClr>
                </a:solidFill>
              </a:rPr>
              <a:t>Produktion </a:t>
            </a:r>
          </a:p>
        </p:txBody>
      </p:sp>
      <p:sp>
        <p:nvSpPr>
          <p:cNvPr id="16" name="Textfeld 15"/>
          <p:cNvSpPr txBox="1"/>
          <p:nvPr/>
        </p:nvSpPr>
        <p:spPr>
          <a:xfrm>
            <a:off x="5379644" y="1493450"/>
            <a:ext cx="1115250" cy="369332"/>
          </a:xfrm>
          <a:prstGeom prst="rect">
            <a:avLst/>
          </a:prstGeom>
          <a:noFill/>
        </p:spPr>
        <p:txBody>
          <a:bodyPr wrap="square" rtlCol="0">
            <a:spAutoFit/>
          </a:bodyPr>
          <a:lstStyle/>
          <a:p>
            <a:r>
              <a:rPr lang="de-DE" dirty="0">
                <a:solidFill>
                  <a:schemeClr val="bg1">
                    <a:lumMod val="50000"/>
                  </a:schemeClr>
                </a:solidFill>
              </a:rPr>
              <a:t>Nutzung </a:t>
            </a:r>
          </a:p>
        </p:txBody>
      </p:sp>
      <p:sp>
        <p:nvSpPr>
          <p:cNvPr id="17" name="Textfeld 16"/>
          <p:cNvSpPr txBox="1"/>
          <p:nvPr/>
        </p:nvSpPr>
        <p:spPr>
          <a:xfrm>
            <a:off x="7010562" y="1493450"/>
            <a:ext cx="1115250" cy="369332"/>
          </a:xfrm>
          <a:prstGeom prst="rect">
            <a:avLst/>
          </a:prstGeom>
          <a:noFill/>
        </p:spPr>
        <p:txBody>
          <a:bodyPr wrap="square" rtlCol="0">
            <a:spAutoFit/>
          </a:bodyPr>
          <a:lstStyle/>
          <a:p>
            <a:r>
              <a:rPr lang="de-DE" dirty="0">
                <a:solidFill>
                  <a:schemeClr val="bg1">
                    <a:lumMod val="50000"/>
                  </a:schemeClr>
                </a:solidFill>
              </a:rPr>
              <a:t>Abbau </a:t>
            </a:r>
          </a:p>
        </p:txBody>
      </p:sp>
      <p:pic>
        <p:nvPicPr>
          <p:cNvPr id="19" name="Grafik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3812" y="974566"/>
            <a:ext cx="5169999" cy="4784179"/>
          </a:xfrm>
          <a:prstGeom prst="rect">
            <a:avLst/>
          </a:prstGeom>
        </p:spPr>
      </p:pic>
      <p:sp>
        <p:nvSpPr>
          <p:cNvPr id="18" name="Textplatzhalter 6"/>
          <p:cNvSpPr txBox="1">
            <a:spLocks/>
          </p:cNvSpPr>
          <p:nvPr/>
        </p:nvSpPr>
        <p:spPr>
          <a:xfrm>
            <a:off x="2732690" y="6160240"/>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800" dirty="0">
                <a:solidFill>
                  <a:schemeClr val="bg1">
                    <a:lumMod val="65000"/>
                  </a:schemeClr>
                </a:solidFill>
                <a:latin typeface="Arial" panose="020B0604020202020204" pitchFamily="34" charset="0"/>
                <a:cs typeface="Arial" panose="020B0604020202020204" pitchFamily="34" charset="0"/>
              </a:rPr>
              <a:t>Plastikatlas 2019. (27.04.22). Von https://www.boell.de/sites/default/files/2022-01/Boell_Plastikatlas%202019%206.Auflage_V01_kommentierbar.pdf</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pic>
        <p:nvPicPr>
          <p:cNvPr id="12" name="Grafik 11"/>
          <p:cNvPicPr>
            <a:picLocks noChangeAspect="1"/>
          </p:cNvPicPr>
          <p:nvPr/>
        </p:nvPicPr>
        <p:blipFill rotWithShape="1">
          <a:blip r:embed="rId3">
            <a:extLst>
              <a:ext uri="{28A0092B-C50C-407E-A947-70E740481C1C}">
                <a14:useLocalDpi xmlns:a14="http://schemas.microsoft.com/office/drawing/2010/main" val="0"/>
              </a:ext>
            </a:extLst>
          </a:blip>
          <a:srcRect l="4198" t="67405" r="3160" b="14826"/>
          <a:stretch/>
        </p:blipFill>
        <p:spPr>
          <a:xfrm>
            <a:off x="452270" y="4282435"/>
            <a:ext cx="7848275" cy="1392990"/>
          </a:xfrm>
          <a:prstGeom prst="rect">
            <a:avLst/>
          </a:prstGeom>
        </p:spPr>
      </p:pic>
      <p:sp>
        <p:nvSpPr>
          <p:cNvPr id="14" name="Rechteck 13"/>
          <p:cNvSpPr/>
          <p:nvPr/>
        </p:nvSpPr>
        <p:spPr>
          <a:xfrm>
            <a:off x="6620294" y="3927506"/>
            <a:ext cx="1791308" cy="1915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1533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39</a:t>
            </a:fld>
            <a:endParaRPr lang="en-US">
              <a:solidFill>
                <a:srgbClr val="003A79">
                  <a:tint val="75000"/>
                </a:srgbClr>
              </a:solidFill>
            </a:endParaRPr>
          </a:p>
        </p:txBody>
      </p:sp>
      <p:pic>
        <p:nvPicPr>
          <p:cNvPr id="6" name="Grafik 5"/>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439" t="26799" r="21867" b="48844"/>
          <a:stretch/>
        </p:blipFill>
        <p:spPr>
          <a:xfrm>
            <a:off x="452270" y="1947129"/>
            <a:ext cx="6042624" cy="1775791"/>
          </a:xfrm>
          <a:prstGeom prst="rect">
            <a:avLst/>
          </a:prstGeom>
        </p:spPr>
      </p:pic>
      <p:sp>
        <p:nvSpPr>
          <p:cNvPr id="9"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Biomüllbeutel</a:t>
            </a:r>
            <a:endParaRPr lang="en-US" sz="2200" dirty="0">
              <a:solidFill>
                <a:srgbClr val="003A79"/>
              </a:solidFill>
              <a:latin typeface="Arial" panose="020B0604020202020204" pitchFamily="34" charset="0"/>
              <a:cs typeface="Arial" panose="020B0604020202020204" pitchFamily="34" charset="0"/>
            </a:endParaRPr>
          </a:p>
        </p:txBody>
      </p:sp>
      <p:pic>
        <p:nvPicPr>
          <p:cNvPr id="13" name="Grafik 12"/>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79798" t="23491" r="1375" b="55002"/>
          <a:stretch/>
        </p:blipFill>
        <p:spPr>
          <a:xfrm>
            <a:off x="6620294" y="1893105"/>
            <a:ext cx="1739052" cy="1838290"/>
          </a:xfrm>
          <a:prstGeom prst="rect">
            <a:avLst/>
          </a:prstGeom>
        </p:spPr>
      </p:pic>
      <p:sp>
        <p:nvSpPr>
          <p:cNvPr id="3" name="Textfeld 2"/>
          <p:cNvSpPr txBox="1"/>
          <p:nvPr/>
        </p:nvSpPr>
        <p:spPr>
          <a:xfrm>
            <a:off x="1269546" y="1493450"/>
            <a:ext cx="963385" cy="369332"/>
          </a:xfrm>
          <a:prstGeom prst="rect">
            <a:avLst/>
          </a:prstGeom>
          <a:noFill/>
        </p:spPr>
        <p:txBody>
          <a:bodyPr wrap="square" rtlCol="0">
            <a:spAutoFit/>
          </a:bodyPr>
          <a:lstStyle/>
          <a:p>
            <a:r>
              <a:rPr lang="de-DE" dirty="0">
                <a:solidFill>
                  <a:schemeClr val="bg1">
                    <a:lumMod val="50000"/>
                  </a:schemeClr>
                </a:solidFill>
              </a:rPr>
              <a:t>Anbau </a:t>
            </a:r>
          </a:p>
        </p:txBody>
      </p:sp>
      <p:sp>
        <p:nvSpPr>
          <p:cNvPr id="15" name="Textfeld 14"/>
          <p:cNvSpPr txBox="1"/>
          <p:nvPr/>
        </p:nvSpPr>
        <p:spPr>
          <a:xfrm>
            <a:off x="3389012" y="1493450"/>
            <a:ext cx="1733550" cy="369332"/>
          </a:xfrm>
          <a:prstGeom prst="rect">
            <a:avLst/>
          </a:prstGeom>
          <a:noFill/>
        </p:spPr>
        <p:txBody>
          <a:bodyPr wrap="square" rtlCol="0">
            <a:spAutoFit/>
          </a:bodyPr>
          <a:lstStyle/>
          <a:p>
            <a:r>
              <a:rPr lang="de-DE" dirty="0">
                <a:solidFill>
                  <a:schemeClr val="bg1">
                    <a:lumMod val="50000"/>
                  </a:schemeClr>
                </a:solidFill>
              </a:rPr>
              <a:t>Produktion </a:t>
            </a:r>
          </a:p>
        </p:txBody>
      </p:sp>
      <p:sp>
        <p:nvSpPr>
          <p:cNvPr id="16" name="Textfeld 15"/>
          <p:cNvSpPr txBox="1"/>
          <p:nvPr/>
        </p:nvSpPr>
        <p:spPr>
          <a:xfrm>
            <a:off x="5379644" y="1493450"/>
            <a:ext cx="1115250" cy="369332"/>
          </a:xfrm>
          <a:prstGeom prst="rect">
            <a:avLst/>
          </a:prstGeom>
          <a:noFill/>
        </p:spPr>
        <p:txBody>
          <a:bodyPr wrap="square" rtlCol="0">
            <a:spAutoFit/>
          </a:bodyPr>
          <a:lstStyle/>
          <a:p>
            <a:r>
              <a:rPr lang="de-DE" dirty="0">
                <a:solidFill>
                  <a:schemeClr val="bg1">
                    <a:lumMod val="50000"/>
                  </a:schemeClr>
                </a:solidFill>
              </a:rPr>
              <a:t>Nutzung </a:t>
            </a:r>
          </a:p>
        </p:txBody>
      </p:sp>
      <p:sp>
        <p:nvSpPr>
          <p:cNvPr id="17" name="Textfeld 16"/>
          <p:cNvSpPr txBox="1"/>
          <p:nvPr/>
        </p:nvSpPr>
        <p:spPr>
          <a:xfrm>
            <a:off x="7010562" y="1493450"/>
            <a:ext cx="1115250" cy="369332"/>
          </a:xfrm>
          <a:prstGeom prst="rect">
            <a:avLst/>
          </a:prstGeom>
          <a:noFill/>
        </p:spPr>
        <p:txBody>
          <a:bodyPr wrap="square" rtlCol="0">
            <a:spAutoFit/>
          </a:bodyPr>
          <a:lstStyle/>
          <a:p>
            <a:r>
              <a:rPr lang="de-DE" dirty="0">
                <a:solidFill>
                  <a:schemeClr val="bg1">
                    <a:lumMod val="50000"/>
                  </a:schemeClr>
                </a:solidFill>
              </a:rPr>
              <a:t>Abbau </a:t>
            </a:r>
          </a:p>
        </p:txBody>
      </p:sp>
      <p:pic>
        <p:nvPicPr>
          <p:cNvPr id="19" name="Grafik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3812" y="974566"/>
            <a:ext cx="5169999" cy="4784179"/>
          </a:xfrm>
          <a:prstGeom prst="rect">
            <a:avLst/>
          </a:prstGeom>
        </p:spPr>
      </p:pic>
      <p:sp>
        <p:nvSpPr>
          <p:cNvPr id="18" name="Textplatzhalter 6"/>
          <p:cNvSpPr txBox="1">
            <a:spLocks/>
          </p:cNvSpPr>
          <p:nvPr/>
        </p:nvSpPr>
        <p:spPr>
          <a:xfrm>
            <a:off x="2732690" y="6160240"/>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800" dirty="0">
                <a:solidFill>
                  <a:schemeClr val="bg1">
                    <a:lumMod val="65000"/>
                  </a:schemeClr>
                </a:solidFill>
                <a:latin typeface="Arial" panose="020B0604020202020204" pitchFamily="34" charset="0"/>
                <a:cs typeface="Arial" panose="020B0604020202020204" pitchFamily="34" charset="0"/>
              </a:rPr>
              <a:t>Plastikatlas 2019. (27.04.22). Von https://www.boell.de/sites/default/files/2022-01/Boell_Plastikatlas%202019%206.Auflage_V01_kommentierbar.pdf</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pic>
        <p:nvPicPr>
          <p:cNvPr id="12" name="Grafik 11"/>
          <p:cNvPicPr>
            <a:picLocks noChangeAspect="1"/>
          </p:cNvPicPr>
          <p:nvPr/>
        </p:nvPicPr>
        <p:blipFill rotWithShape="1">
          <a:blip r:embed="rId3">
            <a:extLst>
              <a:ext uri="{28A0092B-C50C-407E-A947-70E740481C1C}">
                <a14:useLocalDpi xmlns:a14="http://schemas.microsoft.com/office/drawing/2010/main" val="0"/>
              </a:ext>
            </a:extLst>
          </a:blip>
          <a:srcRect l="4198" t="67405" r="3160" b="14826"/>
          <a:stretch/>
        </p:blipFill>
        <p:spPr>
          <a:xfrm>
            <a:off x="452270" y="4282435"/>
            <a:ext cx="7848275" cy="1392990"/>
          </a:xfrm>
          <a:prstGeom prst="rect">
            <a:avLst/>
          </a:prstGeom>
        </p:spPr>
      </p:pic>
    </p:spTree>
    <p:extLst>
      <p:ext uri="{BB962C8B-B14F-4D97-AF65-F5344CB8AC3E}">
        <p14:creationId xmlns:p14="http://schemas.microsoft.com/office/powerpoint/2010/main" val="3275177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4</a:t>
            </a:fld>
            <a:endParaRPr lang="en-US">
              <a:solidFill>
                <a:srgbClr val="003A79">
                  <a:tint val="75000"/>
                </a:srgbClr>
              </a:solidFill>
            </a:endParaRPr>
          </a:p>
        </p:txBody>
      </p:sp>
      <p:sp>
        <p:nvSpPr>
          <p:cNvPr id="9" name="Inhaltsplatzhalter 9"/>
          <p:cNvSpPr>
            <a:spLocks noGrp="1"/>
          </p:cNvSpPr>
          <p:nvPr>
            <p:ph sz="half" idx="4294967295"/>
          </p:nvPr>
        </p:nvSpPr>
        <p:spPr>
          <a:xfrm>
            <a:off x="467999" y="1026529"/>
            <a:ext cx="3066033" cy="1407752"/>
          </a:xfrm>
          <a:prstGeom prst="rect">
            <a:avLst/>
          </a:prstGeom>
        </p:spPr>
        <p:txBody>
          <a:bodyPr/>
          <a:lstStyle/>
          <a:p>
            <a:pPr marL="0" indent="0">
              <a:buNone/>
            </a:pPr>
            <a:r>
              <a:rPr lang="de-DE" sz="2400" b="1" dirty="0"/>
              <a:t>Thermoplaste</a:t>
            </a:r>
            <a:r>
              <a:rPr lang="de-DE" sz="2400" dirty="0"/>
              <a:t>: </a:t>
            </a:r>
          </a:p>
          <a:p>
            <a:pPr marL="0" indent="0">
              <a:buNone/>
            </a:pPr>
            <a:r>
              <a:rPr lang="de-DE" sz="1400" dirty="0"/>
              <a:t>bei Erwärmen verformbar</a:t>
            </a:r>
          </a:p>
          <a:p>
            <a:pPr marL="0" indent="0">
              <a:buNone/>
            </a:pPr>
            <a:r>
              <a:rPr lang="de-DE" sz="1400" dirty="0"/>
              <a:t>bei Erkalten erstarrt</a:t>
            </a:r>
          </a:p>
        </p:txBody>
      </p:sp>
      <p:sp>
        <p:nvSpPr>
          <p:cNvPr id="7"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Unterteilung</a:t>
            </a:r>
            <a:r>
              <a:rPr lang="en-US" sz="2200" dirty="0">
                <a:solidFill>
                  <a:srgbClr val="003A79"/>
                </a:solidFill>
                <a:latin typeface="Arial" panose="020B0604020202020204" pitchFamily="34" charset="0"/>
                <a:cs typeface="Arial" panose="020B0604020202020204" pitchFamily="34" charset="0"/>
              </a:rPr>
              <a:t> von </a:t>
            </a:r>
            <a:r>
              <a:rPr lang="en-US" sz="2200" dirty="0" err="1">
                <a:solidFill>
                  <a:srgbClr val="003A79"/>
                </a:solidFill>
                <a:latin typeface="Arial" panose="020B0604020202020204" pitchFamily="34" charset="0"/>
                <a:cs typeface="Arial" panose="020B0604020202020204" pitchFamily="34" charset="0"/>
              </a:rPr>
              <a:t>Kunststoffen</a:t>
            </a:r>
            <a:r>
              <a:rPr lang="en-US" sz="2200" dirty="0">
                <a:solidFill>
                  <a:srgbClr val="003A79"/>
                </a:solidFill>
                <a:latin typeface="Arial" panose="020B0604020202020204" pitchFamily="34" charset="0"/>
                <a:cs typeface="Arial" panose="020B0604020202020204" pitchFamily="34" charset="0"/>
              </a:rPr>
              <a:t> </a:t>
            </a:r>
          </a:p>
        </p:txBody>
      </p:sp>
      <p:sp>
        <p:nvSpPr>
          <p:cNvPr id="12" name="Textplatzhalter 6"/>
          <p:cNvSpPr txBox="1">
            <a:spLocks/>
          </p:cNvSpPr>
          <p:nvPr/>
        </p:nvSpPr>
        <p:spPr>
          <a:xfrm>
            <a:off x="2693602" y="6148721"/>
            <a:ext cx="5980498" cy="442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 kern="120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800" dirty="0">
                <a:latin typeface="Arial" panose="020B0604020202020204" pitchFamily="34" charset="0"/>
                <a:ea typeface="Arial" panose="020B0604020202020204" pitchFamily="34" charset="0"/>
                <a:cs typeface="Arial" panose="020B0604020202020204" pitchFamily="34" charset="0"/>
              </a:rPr>
              <a:t>Quelle: </a:t>
            </a:r>
            <a:r>
              <a:rPr lang="de-DE" sz="800" dirty="0" err="1">
                <a:latin typeface="Arial" panose="020B0604020202020204" pitchFamily="34" charset="0"/>
                <a:ea typeface="Arial" panose="020B0604020202020204" pitchFamily="34" charset="0"/>
                <a:cs typeface="Arial" panose="020B0604020202020204" pitchFamily="34" charset="0"/>
              </a:rPr>
              <a:t>Ostfalia</a:t>
            </a:r>
            <a:r>
              <a:rPr lang="de-DE" sz="800" dirty="0">
                <a:latin typeface="Arial" panose="020B0604020202020204" pitchFamily="34" charset="0"/>
                <a:ea typeface="Arial" panose="020B0604020202020204" pitchFamily="34" charset="0"/>
                <a:cs typeface="Arial" panose="020B0604020202020204" pitchFamily="34" charset="0"/>
              </a:rPr>
              <a:t> Hochschule für angewandte Wissenschaften</a:t>
            </a:r>
            <a:endParaRPr lang="de-DE" sz="800" dirty="0">
              <a:latin typeface="Arial" panose="020B0604020202020204" pitchFamily="34" charset="0"/>
              <a:cs typeface="Arial" panose="020B0604020202020204" pitchFamily="34" charset="0"/>
            </a:endParaRPr>
          </a:p>
          <a:p>
            <a:endParaRPr lang="de-DE" sz="800" dirty="0">
              <a:latin typeface="Arial" panose="020B0604020202020204" pitchFamily="34" charset="0"/>
              <a:cs typeface="Arial" panose="020B0604020202020204" pitchFamily="34" charset="0"/>
            </a:endParaRPr>
          </a:p>
          <a:p>
            <a:pPr algn="just"/>
            <a:endParaRPr lang="de-DE" sz="800" dirty="0">
              <a:latin typeface="Arial" panose="020B0604020202020204" pitchFamily="34" charset="0"/>
              <a:cs typeface="Arial" panose="020B0604020202020204" pitchFamily="34" charset="0"/>
            </a:endParaRPr>
          </a:p>
        </p:txBody>
      </p:sp>
      <p:sp>
        <p:nvSpPr>
          <p:cNvPr id="2" name="Textplatzhalter 1"/>
          <p:cNvSpPr>
            <a:spLocks noGrp="1"/>
          </p:cNvSpPr>
          <p:nvPr>
            <p:ph type="body" sz="quarter" idx="13"/>
          </p:nvPr>
        </p:nvSpPr>
        <p:spPr/>
        <p:txBody>
          <a:bodyPr>
            <a:normAutofit fontScale="25000" lnSpcReduction="20000"/>
          </a:bodyPr>
          <a:lstStyle/>
          <a:p>
            <a:endParaRPr lang="de-DE"/>
          </a:p>
        </p:txBody>
      </p:sp>
      <p:pic>
        <p:nvPicPr>
          <p:cNvPr id="14" name="Grafik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6038280" y="3119863"/>
            <a:ext cx="2764467" cy="2073350"/>
          </a:xfrm>
          <a:prstGeom prst="rect">
            <a:avLst/>
          </a:prstGeom>
        </p:spPr>
      </p:pic>
      <p:pic>
        <p:nvPicPr>
          <p:cNvPr id="15" name="Grafik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461925" y="3119864"/>
            <a:ext cx="2764465" cy="2073349"/>
          </a:xfrm>
          <a:prstGeom prst="rect">
            <a:avLst/>
          </a:prstGeom>
        </p:spPr>
      </p:pic>
      <p:pic>
        <p:nvPicPr>
          <p:cNvPr id="3" name="Thermopl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9903" b="8511"/>
          <a:stretch/>
        </p:blipFill>
        <p:spPr>
          <a:xfrm>
            <a:off x="3254793" y="1518312"/>
            <a:ext cx="2774250" cy="4023871"/>
          </a:xfrm>
          <a:prstGeom prst="rect">
            <a:avLst/>
          </a:prstGeom>
        </p:spPr>
      </p:pic>
      <p:sp>
        <p:nvSpPr>
          <p:cNvPr id="17" name="Inhaltsplatzhalter 9"/>
          <p:cNvSpPr>
            <a:spLocks noGrp="1"/>
          </p:cNvSpPr>
          <p:nvPr>
            <p:ph sz="half" idx="4294967295"/>
          </p:nvPr>
        </p:nvSpPr>
        <p:spPr>
          <a:xfrm>
            <a:off x="1253657" y="2421924"/>
            <a:ext cx="1205289" cy="556054"/>
          </a:xfrm>
          <a:prstGeom prst="rect">
            <a:avLst/>
          </a:prstGeom>
        </p:spPr>
        <p:txBody>
          <a:bodyPr/>
          <a:lstStyle/>
          <a:p>
            <a:pPr marL="0" indent="0">
              <a:buNone/>
            </a:pPr>
            <a:r>
              <a:rPr lang="de-DE" sz="2400" b="1" dirty="0"/>
              <a:t>Vorher</a:t>
            </a:r>
            <a:endParaRPr lang="de-DE" sz="1400" dirty="0"/>
          </a:p>
        </p:txBody>
      </p:sp>
      <p:sp>
        <p:nvSpPr>
          <p:cNvPr id="18" name="Inhaltsplatzhalter 9"/>
          <p:cNvSpPr>
            <a:spLocks noGrp="1"/>
          </p:cNvSpPr>
          <p:nvPr>
            <p:ph sz="half" idx="4294967295"/>
          </p:nvPr>
        </p:nvSpPr>
        <p:spPr>
          <a:xfrm>
            <a:off x="6824891" y="2421920"/>
            <a:ext cx="1366596" cy="654908"/>
          </a:xfrm>
          <a:prstGeom prst="rect">
            <a:avLst/>
          </a:prstGeom>
        </p:spPr>
        <p:txBody>
          <a:bodyPr/>
          <a:lstStyle/>
          <a:p>
            <a:pPr marL="0" indent="0">
              <a:buNone/>
            </a:pPr>
            <a:r>
              <a:rPr lang="de-DE" sz="2400" b="1" dirty="0"/>
              <a:t>Nachher</a:t>
            </a:r>
            <a:endParaRPr lang="de-DE" sz="1400" dirty="0"/>
          </a:p>
        </p:txBody>
      </p:sp>
    </p:spTree>
    <p:extLst>
      <p:ext uri="{BB962C8B-B14F-4D97-AF65-F5344CB8AC3E}">
        <p14:creationId xmlns:p14="http://schemas.microsoft.com/office/powerpoint/2010/main" val="987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2" presetClass="mediacall" presetSubtype="0" fill="hold" nodeType="withEffect">
                                  <p:stCondLst>
                                    <p:cond delay="0"/>
                                  </p:stCondLst>
                                  <p:childTnLst>
                                    <p:cmd type="call" cmd="togglePause">
                                      <p:cBhvr>
                                        <p:cTn id="14" dur="1"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childTnLst>
        </p:cTn>
      </p:par>
    </p:tnLst>
    <p:bldLst>
      <p:bldP spid="17" grpId="0" build="p"/>
      <p:bldP spid="18"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de-DE" dirty="0"/>
              <a:t>Hier an der Stelle werden einige mitgebrachte Artikel aus dem freien Verkauf (später </a:t>
            </a:r>
            <a:r>
              <a:rPr lang="de-DE" dirty="0" err="1"/>
              <a:t>evt</a:t>
            </a:r>
            <a:r>
              <a:rPr lang="de-DE" dirty="0"/>
              <a:t> auch Fotos) den Kategorien </a:t>
            </a:r>
            <a:r>
              <a:rPr lang="de-DE" dirty="0" err="1"/>
              <a:t>Reduce</a:t>
            </a:r>
            <a:r>
              <a:rPr lang="de-DE" dirty="0"/>
              <a:t>, </a:t>
            </a:r>
            <a:r>
              <a:rPr lang="de-DE" dirty="0" err="1"/>
              <a:t>reuse</a:t>
            </a:r>
            <a:r>
              <a:rPr lang="de-DE" dirty="0"/>
              <a:t>, recycle </a:t>
            </a:r>
            <a:r>
              <a:rPr lang="de-DE" dirty="0" err="1"/>
              <a:t>zugeorndet</a:t>
            </a:r>
            <a:r>
              <a:rPr lang="de-DE" dirty="0"/>
              <a:t>. </a:t>
            </a:r>
          </a:p>
          <a:p>
            <a:r>
              <a:rPr lang="de-DE" dirty="0"/>
              <a:t>Hier gibt es natürlich selten eine genaue Zuordnung, aber so können die verschiedenen Fallbeispiele mit Vor- und Nachteilen besprochen werden.</a:t>
            </a:r>
          </a:p>
        </p:txBody>
      </p:sp>
      <p:sp>
        <p:nvSpPr>
          <p:cNvPr id="4" name="Foliennummernplatzhalter 3"/>
          <p:cNvSpPr>
            <a:spLocks noGrp="1"/>
          </p:cNvSpPr>
          <p:nvPr>
            <p:ph type="sldNum" sz="quarter" idx="12"/>
          </p:nvPr>
        </p:nvSpPr>
        <p:spPr/>
        <p:txBody>
          <a:bodyPr/>
          <a:lstStyle/>
          <a:p>
            <a:fld id="{70C9534A-BDEF-4E2F-87B7-7CFE3C6EE2A5}" type="slidenum">
              <a:rPr lang="de-DE" smtClean="0">
                <a:solidFill>
                  <a:srgbClr val="003A79">
                    <a:tint val="75000"/>
                  </a:srgbClr>
                </a:solidFill>
              </a:rPr>
              <a:pPr/>
              <a:t>40</a:t>
            </a:fld>
            <a:endParaRPr lang="de-DE">
              <a:solidFill>
                <a:srgbClr val="003A79">
                  <a:tint val="75000"/>
                </a:srgbClr>
              </a:solidFill>
            </a:endParaRPr>
          </a:p>
        </p:txBody>
      </p:sp>
      <p:sp>
        <p:nvSpPr>
          <p:cNvPr id="5" name="Textplatzhalter 4"/>
          <p:cNvSpPr>
            <a:spLocks noGrp="1"/>
          </p:cNvSpPr>
          <p:nvPr>
            <p:ph type="body" sz="quarter" idx="13"/>
          </p:nvPr>
        </p:nvSpPr>
        <p:spPr/>
        <p:txBody>
          <a:bodyPr>
            <a:normAutofit fontScale="25000" lnSpcReduction="20000"/>
          </a:bodyPr>
          <a:lstStyle/>
          <a:p>
            <a:endParaRPr lang="de-DE" dirty="0"/>
          </a:p>
        </p:txBody>
      </p:sp>
    </p:spTree>
    <p:extLst>
      <p:ext uri="{BB962C8B-B14F-4D97-AF65-F5344CB8AC3E}">
        <p14:creationId xmlns:p14="http://schemas.microsoft.com/office/powerpoint/2010/main" val="496605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A36A0-C047-4A95-95DF-D6A19C61D944}"/>
              </a:ext>
            </a:extLst>
          </p:cNvPr>
          <p:cNvSpPr>
            <a:spLocks noGrp="1"/>
          </p:cNvSpPr>
          <p:nvPr>
            <p:ph type="title"/>
          </p:nvPr>
        </p:nvSpPr>
        <p:spPr>
          <a:xfrm>
            <a:off x="3557105" y="2963742"/>
            <a:ext cx="2029790" cy="1152000"/>
          </a:xfrm>
        </p:spPr>
        <p:txBody>
          <a:bodyPr>
            <a:normAutofit/>
          </a:bodyPr>
          <a:lstStyle/>
          <a:p>
            <a:pPr>
              <a:lnSpc>
                <a:spcPct val="100000"/>
              </a:lnSpc>
            </a:pPr>
            <a:r>
              <a:rPr lang="de-DE" sz="2800" b="1" dirty="0">
                <a:latin typeface="Arial" panose="020B0604020202020204" pitchFamily="34" charset="0"/>
                <a:cs typeface="Arial" panose="020B0604020202020204" pitchFamily="34" charset="0"/>
              </a:rPr>
              <a:t>Anpacken!</a:t>
            </a:r>
            <a:endParaRPr lang="en-US" sz="2800" b="1"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41</a:t>
            </a:fld>
            <a:endParaRPr lang="en-US">
              <a:solidFill>
                <a:srgbClr val="003A79">
                  <a:tint val="75000"/>
                </a:srgbClr>
              </a:solidFill>
            </a:endParaRPr>
          </a:p>
        </p:txBody>
      </p:sp>
      <p:sp>
        <p:nvSpPr>
          <p:cNvPr id="17" name="Titel 1">
            <a:extLst>
              <a:ext uri="{FF2B5EF4-FFF2-40B4-BE49-F238E27FC236}">
                <a16:creationId xmlns:a16="http://schemas.microsoft.com/office/drawing/2014/main" id="{710AB685-9133-406B-8AAD-1F9471BAC4FA}"/>
              </a:ext>
            </a:extLst>
          </p:cNvPr>
          <p:cNvSpPr txBox="1">
            <a:spLocks/>
          </p:cNvSpPr>
          <p:nvPr/>
        </p:nvSpPr>
        <p:spPr>
          <a:xfrm>
            <a:off x="468000" y="50489"/>
            <a:ext cx="8208000"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dirty="0">
                <a:solidFill>
                  <a:srgbClr val="004077"/>
                </a:solidFill>
                <a:latin typeface="Arial" panose="020B0604020202020204" pitchFamily="34" charset="0"/>
                <a:cs typeface="Arial" panose="020B0604020202020204" pitchFamily="34" charset="0"/>
              </a:rPr>
              <a:t>Gruppenarbeit</a:t>
            </a:r>
            <a:endParaRPr lang="de-DE" sz="4800" dirty="0"/>
          </a:p>
        </p:txBody>
      </p:sp>
      <p:sp>
        <p:nvSpPr>
          <p:cNvPr id="9" name="Textplatzhalter 8"/>
          <p:cNvSpPr>
            <a:spLocks noGrp="1"/>
          </p:cNvSpPr>
          <p:nvPr>
            <p:ph type="body" sz="quarter" idx="13"/>
          </p:nvPr>
        </p:nvSpPr>
        <p:spPr/>
        <p:txBody>
          <a:bodyPr>
            <a:normAutofit fontScale="25000" lnSpcReduction="20000"/>
          </a:bodyPr>
          <a:lstStyle/>
          <a:p>
            <a:endParaRPr lang="de-DE"/>
          </a:p>
        </p:txBody>
      </p:sp>
      <p:sp>
        <p:nvSpPr>
          <p:cNvPr id="13" name="Textplatzhalter 6"/>
          <p:cNvSpPr txBox="1">
            <a:spLocks/>
          </p:cNvSpPr>
          <p:nvPr/>
        </p:nvSpPr>
        <p:spPr>
          <a:xfrm>
            <a:off x="3778469" y="6204596"/>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de-DE" sz="800" dirty="0">
                <a:solidFill>
                  <a:schemeClr val="bg1">
                    <a:lumMod val="65000"/>
                  </a:schemeClr>
                </a:solidFill>
                <a:latin typeface="Arial" panose="020B0604020202020204" pitchFamily="34" charset="0"/>
                <a:cs typeface="Arial" panose="020B0604020202020204" pitchFamily="34" charset="0"/>
              </a:rPr>
              <a:t>Bildquelle: Ostfalia Hochschule für angewandte Wissenschaften</a:t>
            </a:r>
          </a:p>
        </p:txBody>
      </p:sp>
    </p:spTree>
    <p:extLst>
      <p:ext uri="{BB962C8B-B14F-4D97-AF65-F5344CB8AC3E}">
        <p14:creationId xmlns:p14="http://schemas.microsoft.com/office/powerpoint/2010/main" val="2219167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A36A0-C047-4A95-95DF-D6A19C61D944}"/>
              </a:ext>
            </a:extLst>
          </p:cNvPr>
          <p:cNvSpPr>
            <a:spLocks noGrp="1"/>
          </p:cNvSpPr>
          <p:nvPr>
            <p:ph type="title"/>
          </p:nvPr>
        </p:nvSpPr>
        <p:spPr>
          <a:xfrm>
            <a:off x="3429314" y="2538299"/>
            <a:ext cx="7886700" cy="1152000"/>
          </a:xfrm>
        </p:spPr>
        <p:txBody>
          <a:bodyPr>
            <a:normAutofit/>
          </a:bodyPr>
          <a:lstStyle/>
          <a:p>
            <a:pPr>
              <a:lnSpc>
                <a:spcPct val="100000"/>
              </a:lnSpc>
            </a:pPr>
            <a:r>
              <a:rPr lang="de-DE" sz="2200" dirty="0">
                <a:solidFill>
                  <a:schemeClr val="bg1">
                    <a:lumMod val="75000"/>
                  </a:schemeClr>
                </a:solidFill>
                <a:latin typeface="Arial" panose="020B0604020202020204" pitchFamily="34" charset="0"/>
                <a:cs typeface="Arial" panose="020B0604020202020204" pitchFamily="34" charset="0"/>
              </a:rPr>
              <a:t>Anpacken</a:t>
            </a:r>
            <a:endParaRPr lang="en-US" sz="2200" dirty="0">
              <a:solidFill>
                <a:schemeClr val="bg1">
                  <a:lumMod val="75000"/>
                </a:schemeClr>
              </a:solidFill>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42</a:t>
            </a:fld>
            <a:endParaRPr lang="en-US">
              <a:solidFill>
                <a:srgbClr val="003A79">
                  <a:tint val="75000"/>
                </a:srgbClr>
              </a:solidFill>
            </a:endParaRPr>
          </a:p>
        </p:txBody>
      </p:sp>
      <p:sp>
        <p:nvSpPr>
          <p:cNvPr id="6" name="Titel 1">
            <a:extLst>
              <a:ext uri="{FF2B5EF4-FFF2-40B4-BE49-F238E27FC236}">
                <a16:creationId xmlns:a16="http://schemas.microsoft.com/office/drawing/2014/main" id="{47CA36A0-C047-4A95-95DF-D6A19C61D944}"/>
              </a:ext>
            </a:extLst>
          </p:cNvPr>
          <p:cNvSpPr txBox="1">
            <a:spLocks/>
          </p:cNvSpPr>
          <p:nvPr/>
        </p:nvSpPr>
        <p:spPr>
          <a:xfrm>
            <a:off x="1112277" y="2466758"/>
            <a:ext cx="1417531"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200" dirty="0" err="1">
                <a:solidFill>
                  <a:srgbClr val="004077"/>
                </a:solidFill>
                <a:latin typeface="Arial" panose="020B0604020202020204" pitchFamily="34" charset="0"/>
                <a:cs typeface="Arial" panose="020B0604020202020204" pitchFamily="34" charset="0"/>
              </a:rPr>
              <a:t>Reduce</a:t>
            </a:r>
            <a:endParaRPr lang="de-DE" sz="2200" dirty="0">
              <a:solidFill>
                <a:srgbClr val="004077"/>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47CA36A0-C047-4A95-95DF-D6A19C61D944}"/>
              </a:ext>
            </a:extLst>
          </p:cNvPr>
          <p:cNvSpPr txBox="1">
            <a:spLocks/>
          </p:cNvSpPr>
          <p:nvPr/>
        </p:nvSpPr>
        <p:spPr>
          <a:xfrm>
            <a:off x="6793005" y="2422589"/>
            <a:ext cx="1119076"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200" dirty="0">
                <a:solidFill>
                  <a:srgbClr val="004077"/>
                </a:solidFill>
                <a:latin typeface="Arial" panose="020B0604020202020204" pitchFamily="34" charset="0"/>
                <a:cs typeface="Arial" panose="020B0604020202020204" pitchFamily="34" charset="0"/>
              </a:rPr>
              <a:t>Reuse</a:t>
            </a:r>
          </a:p>
        </p:txBody>
      </p:sp>
      <p:sp>
        <p:nvSpPr>
          <p:cNvPr id="8" name="Titel 1">
            <a:extLst>
              <a:ext uri="{FF2B5EF4-FFF2-40B4-BE49-F238E27FC236}">
                <a16:creationId xmlns:a16="http://schemas.microsoft.com/office/drawing/2014/main" id="{47CA36A0-C047-4A95-95DF-D6A19C61D944}"/>
              </a:ext>
            </a:extLst>
          </p:cNvPr>
          <p:cNvSpPr txBox="1">
            <a:spLocks/>
          </p:cNvSpPr>
          <p:nvPr/>
        </p:nvSpPr>
        <p:spPr>
          <a:xfrm>
            <a:off x="3952656" y="5020062"/>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200" dirty="0">
                <a:solidFill>
                  <a:srgbClr val="004077"/>
                </a:solidFill>
                <a:latin typeface="Arial" panose="020B0604020202020204" pitchFamily="34" charset="0"/>
                <a:cs typeface="Arial" panose="020B0604020202020204" pitchFamily="34" charset="0"/>
              </a:rPr>
              <a:t>Recycle</a:t>
            </a:r>
          </a:p>
        </p:txBody>
      </p:sp>
      <p:sp>
        <p:nvSpPr>
          <p:cNvPr id="17" name="Titel 1">
            <a:extLst>
              <a:ext uri="{FF2B5EF4-FFF2-40B4-BE49-F238E27FC236}">
                <a16:creationId xmlns:a16="http://schemas.microsoft.com/office/drawing/2014/main" id="{710AB685-9133-406B-8AAD-1F9471BAC4FA}"/>
              </a:ext>
            </a:extLst>
          </p:cNvPr>
          <p:cNvSpPr txBox="1">
            <a:spLocks/>
          </p:cNvSpPr>
          <p:nvPr/>
        </p:nvSpPr>
        <p:spPr>
          <a:xfrm>
            <a:off x="468000" y="50489"/>
            <a:ext cx="8208000"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dirty="0">
                <a:solidFill>
                  <a:srgbClr val="004077"/>
                </a:solidFill>
                <a:latin typeface="Arial" panose="020B0604020202020204" pitchFamily="34" charset="0"/>
                <a:cs typeface="Arial" panose="020B0604020202020204" pitchFamily="34" charset="0"/>
              </a:rPr>
              <a:t>Gruppenarbeit</a:t>
            </a:r>
            <a:endParaRPr lang="de-DE" sz="4800" dirty="0"/>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l="68297"/>
          <a:stretch/>
        </p:blipFill>
        <p:spPr>
          <a:xfrm>
            <a:off x="3800254" y="3761840"/>
            <a:ext cx="1543492" cy="1567676"/>
          </a:xfrm>
          <a:prstGeom prst="rect">
            <a:avLst/>
          </a:prstGeom>
        </p:spPr>
      </p:pic>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31240" r="34573"/>
          <a:stretch/>
        </p:blipFill>
        <p:spPr>
          <a:xfrm>
            <a:off x="6457950" y="1208536"/>
            <a:ext cx="1664334" cy="1567676"/>
          </a:xfrm>
          <a:prstGeom prst="rect">
            <a:avLst/>
          </a:prstGeom>
        </p:spPr>
      </p:pic>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r="69612"/>
          <a:stretch/>
        </p:blipFill>
        <p:spPr>
          <a:xfrm>
            <a:off x="922953" y="1229802"/>
            <a:ext cx="1479409" cy="1567676"/>
          </a:xfrm>
          <a:prstGeom prst="rect">
            <a:avLst/>
          </a:prstGeom>
        </p:spPr>
      </p:pic>
      <p:sp>
        <p:nvSpPr>
          <p:cNvPr id="9" name="Textplatzhalter 8"/>
          <p:cNvSpPr>
            <a:spLocks noGrp="1"/>
          </p:cNvSpPr>
          <p:nvPr>
            <p:ph type="body" sz="quarter" idx="13"/>
          </p:nvPr>
        </p:nvSpPr>
        <p:spPr/>
        <p:txBody>
          <a:bodyPr>
            <a:normAutofit fontScale="25000" lnSpcReduction="20000"/>
          </a:bodyPr>
          <a:lstStyle/>
          <a:p>
            <a:endParaRPr lang="de-DE"/>
          </a:p>
        </p:txBody>
      </p:sp>
      <p:sp>
        <p:nvSpPr>
          <p:cNvPr id="13" name="Textplatzhalter 6"/>
          <p:cNvSpPr txBox="1">
            <a:spLocks/>
          </p:cNvSpPr>
          <p:nvPr/>
        </p:nvSpPr>
        <p:spPr>
          <a:xfrm>
            <a:off x="3778469" y="6204596"/>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de-DE" sz="800" dirty="0">
                <a:solidFill>
                  <a:schemeClr val="bg1">
                    <a:lumMod val="65000"/>
                  </a:schemeClr>
                </a:solidFill>
                <a:latin typeface="Arial" panose="020B0604020202020204" pitchFamily="34" charset="0"/>
                <a:cs typeface="Arial" panose="020B0604020202020204" pitchFamily="34" charset="0"/>
              </a:rPr>
              <a:t>Bildquelle: Ostfalia Hochschule für angewandte Wissenschaften</a:t>
            </a:r>
          </a:p>
        </p:txBody>
      </p:sp>
    </p:spTree>
    <p:extLst>
      <p:ext uri="{BB962C8B-B14F-4D97-AF65-F5344CB8AC3E}">
        <p14:creationId xmlns:p14="http://schemas.microsoft.com/office/powerpoint/2010/main" val="2755771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A36A0-C047-4A95-95DF-D6A19C61D944}"/>
              </a:ext>
            </a:extLst>
          </p:cNvPr>
          <p:cNvSpPr>
            <a:spLocks noGrp="1"/>
          </p:cNvSpPr>
          <p:nvPr>
            <p:ph type="title"/>
          </p:nvPr>
        </p:nvSpPr>
        <p:spPr>
          <a:xfrm>
            <a:off x="3429314" y="2538299"/>
            <a:ext cx="7886700" cy="1152000"/>
          </a:xfrm>
        </p:spPr>
        <p:txBody>
          <a:bodyPr>
            <a:normAutofit/>
          </a:bodyPr>
          <a:lstStyle/>
          <a:p>
            <a:pPr>
              <a:lnSpc>
                <a:spcPct val="100000"/>
              </a:lnSpc>
            </a:pPr>
            <a:r>
              <a:rPr lang="de-DE" sz="2200" dirty="0">
                <a:solidFill>
                  <a:schemeClr val="bg1">
                    <a:lumMod val="75000"/>
                  </a:schemeClr>
                </a:solidFill>
                <a:latin typeface="Arial" panose="020B0604020202020204" pitchFamily="34" charset="0"/>
                <a:cs typeface="Arial" panose="020B0604020202020204" pitchFamily="34" charset="0"/>
              </a:rPr>
              <a:t>Anpacken</a:t>
            </a:r>
            <a:endParaRPr lang="en-US" sz="2200" dirty="0">
              <a:solidFill>
                <a:schemeClr val="bg1">
                  <a:lumMod val="75000"/>
                </a:schemeClr>
              </a:solidFill>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43</a:t>
            </a:fld>
            <a:endParaRPr lang="en-US">
              <a:solidFill>
                <a:srgbClr val="003A79">
                  <a:tint val="75000"/>
                </a:srgbClr>
              </a:solidFill>
            </a:endParaRPr>
          </a:p>
        </p:txBody>
      </p:sp>
      <p:sp>
        <p:nvSpPr>
          <p:cNvPr id="6" name="Titel 1">
            <a:extLst>
              <a:ext uri="{FF2B5EF4-FFF2-40B4-BE49-F238E27FC236}">
                <a16:creationId xmlns:a16="http://schemas.microsoft.com/office/drawing/2014/main" id="{47CA36A0-C047-4A95-95DF-D6A19C61D944}"/>
              </a:ext>
            </a:extLst>
          </p:cNvPr>
          <p:cNvSpPr txBox="1">
            <a:spLocks/>
          </p:cNvSpPr>
          <p:nvPr/>
        </p:nvSpPr>
        <p:spPr>
          <a:xfrm>
            <a:off x="1112277" y="2466758"/>
            <a:ext cx="1417531"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200" dirty="0" err="1">
                <a:solidFill>
                  <a:srgbClr val="004077"/>
                </a:solidFill>
                <a:latin typeface="Arial" panose="020B0604020202020204" pitchFamily="34" charset="0"/>
                <a:cs typeface="Arial" panose="020B0604020202020204" pitchFamily="34" charset="0"/>
              </a:rPr>
              <a:t>Reduce</a:t>
            </a:r>
            <a:endParaRPr lang="de-DE" sz="2200" dirty="0">
              <a:solidFill>
                <a:srgbClr val="004077"/>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47CA36A0-C047-4A95-95DF-D6A19C61D944}"/>
              </a:ext>
            </a:extLst>
          </p:cNvPr>
          <p:cNvSpPr txBox="1">
            <a:spLocks/>
          </p:cNvSpPr>
          <p:nvPr/>
        </p:nvSpPr>
        <p:spPr>
          <a:xfrm>
            <a:off x="6793005" y="2422589"/>
            <a:ext cx="1119076"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200" dirty="0">
                <a:solidFill>
                  <a:srgbClr val="004077"/>
                </a:solidFill>
                <a:latin typeface="Arial" panose="020B0604020202020204" pitchFamily="34" charset="0"/>
                <a:cs typeface="Arial" panose="020B0604020202020204" pitchFamily="34" charset="0"/>
              </a:rPr>
              <a:t>Reuse</a:t>
            </a:r>
          </a:p>
        </p:txBody>
      </p:sp>
      <p:sp>
        <p:nvSpPr>
          <p:cNvPr id="8" name="Titel 1">
            <a:extLst>
              <a:ext uri="{FF2B5EF4-FFF2-40B4-BE49-F238E27FC236}">
                <a16:creationId xmlns:a16="http://schemas.microsoft.com/office/drawing/2014/main" id="{47CA36A0-C047-4A95-95DF-D6A19C61D944}"/>
              </a:ext>
            </a:extLst>
          </p:cNvPr>
          <p:cNvSpPr txBox="1">
            <a:spLocks/>
          </p:cNvSpPr>
          <p:nvPr/>
        </p:nvSpPr>
        <p:spPr>
          <a:xfrm>
            <a:off x="3952656" y="5020062"/>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200" dirty="0">
                <a:solidFill>
                  <a:srgbClr val="004077"/>
                </a:solidFill>
                <a:latin typeface="Arial" panose="020B0604020202020204" pitchFamily="34" charset="0"/>
                <a:cs typeface="Arial" panose="020B0604020202020204" pitchFamily="34" charset="0"/>
              </a:rPr>
              <a:t>Recycle</a:t>
            </a:r>
          </a:p>
        </p:txBody>
      </p:sp>
      <p:sp>
        <p:nvSpPr>
          <p:cNvPr id="17" name="Titel 1">
            <a:extLst>
              <a:ext uri="{FF2B5EF4-FFF2-40B4-BE49-F238E27FC236}">
                <a16:creationId xmlns:a16="http://schemas.microsoft.com/office/drawing/2014/main" id="{710AB685-9133-406B-8AAD-1F9471BAC4FA}"/>
              </a:ext>
            </a:extLst>
          </p:cNvPr>
          <p:cNvSpPr txBox="1">
            <a:spLocks/>
          </p:cNvSpPr>
          <p:nvPr/>
        </p:nvSpPr>
        <p:spPr>
          <a:xfrm>
            <a:off x="468000" y="50489"/>
            <a:ext cx="8208000"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dirty="0">
                <a:solidFill>
                  <a:srgbClr val="004077"/>
                </a:solidFill>
                <a:latin typeface="Arial" panose="020B0604020202020204" pitchFamily="34" charset="0"/>
                <a:cs typeface="Arial" panose="020B0604020202020204" pitchFamily="34" charset="0"/>
              </a:rPr>
              <a:t>Gruppenarbeit</a:t>
            </a:r>
            <a:endParaRPr lang="de-DE" sz="4800" dirty="0"/>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l="68297"/>
          <a:stretch/>
        </p:blipFill>
        <p:spPr>
          <a:xfrm>
            <a:off x="3800254" y="3761840"/>
            <a:ext cx="1543492" cy="1567676"/>
          </a:xfrm>
          <a:prstGeom prst="rect">
            <a:avLst/>
          </a:prstGeom>
        </p:spPr>
      </p:pic>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31240" r="34573"/>
          <a:stretch/>
        </p:blipFill>
        <p:spPr>
          <a:xfrm>
            <a:off x="6457950" y="1208536"/>
            <a:ext cx="1664334" cy="1567676"/>
          </a:xfrm>
          <a:prstGeom prst="rect">
            <a:avLst/>
          </a:prstGeom>
        </p:spPr>
      </p:pic>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r="69612"/>
          <a:stretch/>
        </p:blipFill>
        <p:spPr>
          <a:xfrm>
            <a:off x="922953" y="1229802"/>
            <a:ext cx="1479409" cy="1567676"/>
          </a:xfrm>
          <a:prstGeom prst="rect">
            <a:avLst/>
          </a:prstGeom>
        </p:spPr>
      </p:pic>
      <p:sp>
        <p:nvSpPr>
          <p:cNvPr id="12" name="Titel 1">
            <a:extLst>
              <a:ext uri="{FF2B5EF4-FFF2-40B4-BE49-F238E27FC236}">
                <a16:creationId xmlns:a16="http://schemas.microsoft.com/office/drawing/2014/main" id="{47CA36A0-C047-4A95-95DF-D6A19C61D944}"/>
              </a:ext>
            </a:extLst>
          </p:cNvPr>
          <p:cNvSpPr txBox="1">
            <a:spLocks/>
          </p:cNvSpPr>
          <p:nvPr/>
        </p:nvSpPr>
        <p:spPr>
          <a:xfrm>
            <a:off x="428818" y="3154407"/>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solidFill>
                  <a:srgbClr val="004077"/>
                </a:solidFill>
                <a:latin typeface="Arial" panose="020B0604020202020204" pitchFamily="34" charset="0"/>
                <a:cs typeface="Arial" panose="020B0604020202020204" pitchFamily="34" charset="0"/>
              </a:rPr>
              <a:t>refuse</a:t>
            </a:r>
            <a:endParaRPr lang="de-DE" sz="1800" dirty="0">
              <a:solidFill>
                <a:srgbClr val="004077"/>
              </a:solidFill>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47CA36A0-C047-4A95-95DF-D6A19C61D944}"/>
              </a:ext>
            </a:extLst>
          </p:cNvPr>
          <p:cNvSpPr txBox="1">
            <a:spLocks/>
          </p:cNvSpPr>
          <p:nvPr/>
        </p:nvSpPr>
        <p:spPr>
          <a:xfrm>
            <a:off x="4176924" y="1726597"/>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solidFill>
                  <a:srgbClr val="004077"/>
                </a:solidFill>
                <a:latin typeface="Arial" panose="020B0604020202020204" pitchFamily="34" charset="0"/>
                <a:cs typeface="Arial" panose="020B0604020202020204" pitchFamily="34" charset="0"/>
              </a:rPr>
              <a:t>rethink</a:t>
            </a:r>
            <a:endParaRPr lang="de-DE" sz="1800" dirty="0">
              <a:solidFill>
                <a:srgbClr val="004077"/>
              </a:solidFill>
              <a:latin typeface="Arial" panose="020B0604020202020204" pitchFamily="34" charset="0"/>
              <a:cs typeface="Arial" panose="020B0604020202020204" pitchFamily="34" charset="0"/>
            </a:endParaRPr>
          </a:p>
        </p:txBody>
      </p:sp>
      <p:sp>
        <p:nvSpPr>
          <p:cNvPr id="14" name="Titel 1">
            <a:extLst>
              <a:ext uri="{FF2B5EF4-FFF2-40B4-BE49-F238E27FC236}">
                <a16:creationId xmlns:a16="http://schemas.microsoft.com/office/drawing/2014/main" id="{47CA36A0-C047-4A95-95DF-D6A19C61D944}"/>
              </a:ext>
            </a:extLst>
          </p:cNvPr>
          <p:cNvSpPr txBox="1">
            <a:spLocks/>
          </p:cNvSpPr>
          <p:nvPr/>
        </p:nvSpPr>
        <p:spPr>
          <a:xfrm>
            <a:off x="1543050" y="3708782"/>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err="1">
                <a:solidFill>
                  <a:srgbClr val="004077"/>
                </a:solidFill>
                <a:latin typeface="Arial" panose="020B0604020202020204" pitchFamily="34" charset="0"/>
                <a:cs typeface="Arial" panose="020B0604020202020204" pitchFamily="34" charset="0"/>
              </a:rPr>
              <a:t>rechoose</a:t>
            </a:r>
            <a:endParaRPr lang="de-DE" sz="1800" dirty="0">
              <a:solidFill>
                <a:srgbClr val="004077"/>
              </a:solidFill>
              <a:latin typeface="Arial" panose="020B0604020202020204" pitchFamily="34" charset="0"/>
              <a:cs typeface="Arial" panose="020B0604020202020204" pitchFamily="34" charset="0"/>
            </a:endParaRPr>
          </a:p>
        </p:txBody>
      </p:sp>
      <p:sp>
        <p:nvSpPr>
          <p:cNvPr id="15" name="Titel 1">
            <a:extLst>
              <a:ext uri="{FF2B5EF4-FFF2-40B4-BE49-F238E27FC236}">
                <a16:creationId xmlns:a16="http://schemas.microsoft.com/office/drawing/2014/main" id="{47CA36A0-C047-4A95-95DF-D6A19C61D944}"/>
              </a:ext>
            </a:extLst>
          </p:cNvPr>
          <p:cNvSpPr txBox="1">
            <a:spLocks/>
          </p:cNvSpPr>
          <p:nvPr/>
        </p:nvSpPr>
        <p:spPr>
          <a:xfrm>
            <a:off x="4372168" y="713057"/>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solidFill>
                  <a:srgbClr val="004077"/>
                </a:solidFill>
                <a:latin typeface="Arial" panose="020B0604020202020204" pitchFamily="34" charset="0"/>
                <a:cs typeface="Arial" panose="020B0604020202020204" pitchFamily="34" charset="0"/>
              </a:rPr>
              <a:t>repair</a:t>
            </a:r>
            <a:endParaRPr lang="de-DE" sz="1800" dirty="0">
              <a:solidFill>
                <a:srgbClr val="004077"/>
              </a:solidFill>
              <a:latin typeface="Arial" panose="020B0604020202020204" pitchFamily="34" charset="0"/>
              <a:cs typeface="Arial" panose="020B0604020202020204" pitchFamily="34" charset="0"/>
            </a:endParaRPr>
          </a:p>
        </p:txBody>
      </p:sp>
      <p:sp>
        <p:nvSpPr>
          <p:cNvPr id="9" name="Textplatzhalter 8"/>
          <p:cNvSpPr>
            <a:spLocks noGrp="1"/>
          </p:cNvSpPr>
          <p:nvPr>
            <p:ph type="body" sz="quarter" idx="13"/>
          </p:nvPr>
        </p:nvSpPr>
        <p:spPr/>
        <p:txBody>
          <a:bodyPr>
            <a:normAutofit fontScale="25000" lnSpcReduction="20000"/>
          </a:bodyPr>
          <a:lstStyle/>
          <a:p>
            <a:endParaRPr lang="de-DE"/>
          </a:p>
        </p:txBody>
      </p:sp>
      <p:sp>
        <p:nvSpPr>
          <p:cNvPr id="18" name="Textplatzhalter 6"/>
          <p:cNvSpPr txBox="1">
            <a:spLocks/>
          </p:cNvSpPr>
          <p:nvPr/>
        </p:nvSpPr>
        <p:spPr>
          <a:xfrm>
            <a:off x="3778469" y="6204596"/>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de-DE" sz="800" dirty="0">
                <a:solidFill>
                  <a:schemeClr val="bg1">
                    <a:lumMod val="65000"/>
                  </a:schemeClr>
                </a:solidFill>
                <a:latin typeface="Arial" panose="020B0604020202020204" pitchFamily="34" charset="0"/>
                <a:cs typeface="Arial" panose="020B0604020202020204" pitchFamily="34" charset="0"/>
              </a:rPr>
              <a:t>Bildquelle: Ostfalia Hochschule für angewandte Wissenschaften</a:t>
            </a:r>
          </a:p>
        </p:txBody>
      </p:sp>
      <p:sp>
        <p:nvSpPr>
          <p:cNvPr id="19" name="Titel 1">
            <a:extLst>
              <a:ext uri="{FF2B5EF4-FFF2-40B4-BE49-F238E27FC236}">
                <a16:creationId xmlns:a16="http://schemas.microsoft.com/office/drawing/2014/main" id="{47CA36A0-C047-4A95-95DF-D6A19C61D944}"/>
              </a:ext>
            </a:extLst>
          </p:cNvPr>
          <p:cNvSpPr txBox="1">
            <a:spLocks/>
          </p:cNvSpPr>
          <p:nvPr/>
        </p:nvSpPr>
        <p:spPr>
          <a:xfrm>
            <a:off x="3090428" y="1172222"/>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solidFill>
                  <a:srgbClr val="004077"/>
                </a:solidFill>
                <a:latin typeface="Arial" panose="020B0604020202020204" pitchFamily="34" charset="0"/>
                <a:cs typeface="Arial" panose="020B0604020202020204" pitchFamily="34" charset="0"/>
              </a:rPr>
              <a:t>replace</a:t>
            </a:r>
            <a:endParaRPr lang="de-DE" sz="1800" dirty="0">
              <a:solidFill>
                <a:srgbClr val="0040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834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A36A0-C047-4A95-95DF-D6A19C61D944}"/>
              </a:ext>
            </a:extLst>
          </p:cNvPr>
          <p:cNvSpPr>
            <a:spLocks noGrp="1"/>
          </p:cNvSpPr>
          <p:nvPr>
            <p:ph type="title"/>
          </p:nvPr>
        </p:nvSpPr>
        <p:spPr>
          <a:xfrm>
            <a:off x="3429314" y="2538299"/>
            <a:ext cx="7886700" cy="1152000"/>
          </a:xfrm>
        </p:spPr>
        <p:txBody>
          <a:bodyPr>
            <a:normAutofit/>
          </a:bodyPr>
          <a:lstStyle/>
          <a:p>
            <a:pPr>
              <a:lnSpc>
                <a:spcPct val="100000"/>
              </a:lnSpc>
            </a:pPr>
            <a:r>
              <a:rPr lang="de-DE" sz="2200" dirty="0">
                <a:solidFill>
                  <a:schemeClr val="bg1">
                    <a:lumMod val="75000"/>
                  </a:schemeClr>
                </a:solidFill>
                <a:latin typeface="Arial" panose="020B0604020202020204" pitchFamily="34" charset="0"/>
                <a:cs typeface="Arial" panose="020B0604020202020204" pitchFamily="34" charset="0"/>
              </a:rPr>
              <a:t>Anpacken</a:t>
            </a:r>
            <a:endParaRPr lang="en-US" sz="2200" dirty="0">
              <a:solidFill>
                <a:schemeClr val="bg1">
                  <a:lumMod val="75000"/>
                </a:schemeClr>
              </a:solidFill>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44</a:t>
            </a:fld>
            <a:endParaRPr lang="en-US">
              <a:solidFill>
                <a:srgbClr val="003A79">
                  <a:tint val="75000"/>
                </a:srgbClr>
              </a:solidFill>
            </a:endParaRPr>
          </a:p>
        </p:txBody>
      </p:sp>
      <p:sp>
        <p:nvSpPr>
          <p:cNvPr id="6" name="Titel 1">
            <a:extLst>
              <a:ext uri="{FF2B5EF4-FFF2-40B4-BE49-F238E27FC236}">
                <a16:creationId xmlns:a16="http://schemas.microsoft.com/office/drawing/2014/main" id="{47CA36A0-C047-4A95-95DF-D6A19C61D944}"/>
              </a:ext>
            </a:extLst>
          </p:cNvPr>
          <p:cNvSpPr txBox="1">
            <a:spLocks/>
          </p:cNvSpPr>
          <p:nvPr/>
        </p:nvSpPr>
        <p:spPr>
          <a:xfrm>
            <a:off x="1112277" y="2466758"/>
            <a:ext cx="1417531"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200" dirty="0" err="1">
                <a:solidFill>
                  <a:srgbClr val="004077"/>
                </a:solidFill>
                <a:latin typeface="Arial" panose="020B0604020202020204" pitchFamily="34" charset="0"/>
                <a:cs typeface="Arial" panose="020B0604020202020204" pitchFamily="34" charset="0"/>
              </a:rPr>
              <a:t>Reduce</a:t>
            </a:r>
            <a:endParaRPr lang="de-DE" sz="2200" dirty="0">
              <a:solidFill>
                <a:srgbClr val="004077"/>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47CA36A0-C047-4A95-95DF-D6A19C61D944}"/>
              </a:ext>
            </a:extLst>
          </p:cNvPr>
          <p:cNvSpPr txBox="1">
            <a:spLocks/>
          </p:cNvSpPr>
          <p:nvPr/>
        </p:nvSpPr>
        <p:spPr>
          <a:xfrm>
            <a:off x="6793005" y="2422589"/>
            <a:ext cx="1119076"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200" dirty="0">
                <a:solidFill>
                  <a:srgbClr val="004077"/>
                </a:solidFill>
                <a:latin typeface="Arial" panose="020B0604020202020204" pitchFamily="34" charset="0"/>
                <a:cs typeface="Arial" panose="020B0604020202020204" pitchFamily="34" charset="0"/>
              </a:rPr>
              <a:t>Reuse</a:t>
            </a:r>
          </a:p>
        </p:txBody>
      </p:sp>
      <p:sp>
        <p:nvSpPr>
          <p:cNvPr id="8" name="Titel 1">
            <a:extLst>
              <a:ext uri="{FF2B5EF4-FFF2-40B4-BE49-F238E27FC236}">
                <a16:creationId xmlns:a16="http://schemas.microsoft.com/office/drawing/2014/main" id="{47CA36A0-C047-4A95-95DF-D6A19C61D944}"/>
              </a:ext>
            </a:extLst>
          </p:cNvPr>
          <p:cNvSpPr txBox="1">
            <a:spLocks/>
          </p:cNvSpPr>
          <p:nvPr/>
        </p:nvSpPr>
        <p:spPr>
          <a:xfrm>
            <a:off x="3952656" y="5020062"/>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200" dirty="0">
                <a:solidFill>
                  <a:srgbClr val="004077"/>
                </a:solidFill>
                <a:latin typeface="Arial" panose="020B0604020202020204" pitchFamily="34" charset="0"/>
                <a:cs typeface="Arial" panose="020B0604020202020204" pitchFamily="34" charset="0"/>
              </a:rPr>
              <a:t>Recycle</a:t>
            </a:r>
          </a:p>
        </p:txBody>
      </p:sp>
      <p:sp>
        <p:nvSpPr>
          <p:cNvPr id="17" name="Titel 1">
            <a:extLst>
              <a:ext uri="{FF2B5EF4-FFF2-40B4-BE49-F238E27FC236}">
                <a16:creationId xmlns:a16="http://schemas.microsoft.com/office/drawing/2014/main" id="{710AB685-9133-406B-8AAD-1F9471BAC4FA}"/>
              </a:ext>
            </a:extLst>
          </p:cNvPr>
          <p:cNvSpPr txBox="1">
            <a:spLocks/>
          </p:cNvSpPr>
          <p:nvPr/>
        </p:nvSpPr>
        <p:spPr>
          <a:xfrm>
            <a:off x="468000" y="50489"/>
            <a:ext cx="8208000"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dirty="0">
                <a:solidFill>
                  <a:srgbClr val="004077"/>
                </a:solidFill>
                <a:latin typeface="Arial" panose="020B0604020202020204" pitchFamily="34" charset="0"/>
                <a:cs typeface="Arial" panose="020B0604020202020204" pitchFamily="34" charset="0"/>
              </a:rPr>
              <a:t>Gruppenarbeit</a:t>
            </a:r>
            <a:endParaRPr lang="de-DE" sz="4800" dirty="0"/>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l="68297"/>
          <a:stretch/>
        </p:blipFill>
        <p:spPr>
          <a:xfrm>
            <a:off x="3800254" y="3761840"/>
            <a:ext cx="1543492" cy="1567676"/>
          </a:xfrm>
          <a:prstGeom prst="rect">
            <a:avLst/>
          </a:prstGeom>
        </p:spPr>
      </p:pic>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31240" r="34573"/>
          <a:stretch/>
        </p:blipFill>
        <p:spPr>
          <a:xfrm>
            <a:off x="6457950" y="1208536"/>
            <a:ext cx="1664334" cy="1567676"/>
          </a:xfrm>
          <a:prstGeom prst="rect">
            <a:avLst/>
          </a:prstGeom>
        </p:spPr>
      </p:pic>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r="69612"/>
          <a:stretch/>
        </p:blipFill>
        <p:spPr>
          <a:xfrm>
            <a:off x="922953" y="1229802"/>
            <a:ext cx="1479409" cy="1567676"/>
          </a:xfrm>
          <a:prstGeom prst="rect">
            <a:avLst/>
          </a:prstGeom>
        </p:spPr>
      </p:pic>
      <p:sp>
        <p:nvSpPr>
          <p:cNvPr id="12" name="Titel 1">
            <a:extLst>
              <a:ext uri="{FF2B5EF4-FFF2-40B4-BE49-F238E27FC236}">
                <a16:creationId xmlns:a16="http://schemas.microsoft.com/office/drawing/2014/main" id="{47CA36A0-C047-4A95-95DF-D6A19C61D944}"/>
              </a:ext>
            </a:extLst>
          </p:cNvPr>
          <p:cNvSpPr txBox="1">
            <a:spLocks/>
          </p:cNvSpPr>
          <p:nvPr/>
        </p:nvSpPr>
        <p:spPr>
          <a:xfrm>
            <a:off x="428818" y="3154407"/>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solidFill>
                  <a:srgbClr val="004077"/>
                </a:solidFill>
                <a:latin typeface="Arial" panose="020B0604020202020204" pitchFamily="34" charset="0"/>
                <a:cs typeface="Arial" panose="020B0604020202020204" pitchFamily="34" charset="0"/>
              </a:rPr>
              <a:t>refuse</a:t>
            </a:r>
            <a:endParaRPr lang="de-DE" sz="1800" dirty="0">
              <a:solidFill>
                <a:srgbClr val="004077"/>
              </a:solidFill>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47CA36A0-C047-4A95-95DF-D6A19C61D944}"/>
              </a:ext>
            </a:extLst>
          </p:cNvPr>
          <p:cNvSpPr txBox="1">
            <a:spLocks/>
          </p:cNvSpPr>
          <p:nvPr/>
        </p:nvSpPr>
        <p:spPr>
          <a:xfrm>
            <a:off x="4176924" y="1726597"/>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solidFill>
                  <a:srgbClr val="004077"/>
                </a:solidFill>
                <a:latin typeface="Arial" panose="020B0604020202020204" pitchFamily="34" charset="0"/>
                <a:cs typeface="Arial" panose="020B0604020202020204" pitchFamily="34" charset="0"/>
              </a:rPr>
              <a:t>rethink</a:t>
            </a:r>
            <a:endParaRPr lang="de-DE" sz="1800" dirty="0">
              <a:solidFill>
                <a:srgbClr val="004077"/>
              </a:solidFill>
              <a:latin typeface="Arial" panose="020B0604020202020204" pitchFamily="34" charset="0"/>
              <a:cs typeface="Arial" panose="020B0604020202020204" pitchFamily="34" charset="0"/>
            </a:endParaRPr>
          </a:p>
        </p:txBody>
      </p:sp>
      <p:sp>
        <p:nvSpPr>
          <p:cNvPr id="14" name="Titel 1">
            <a:extLst>
              <a:ext uri="{FF2B5EF4-FFF2-40B4-BE49-F238E27FC236}">
                <a16:creationId xmlns:a16="http://schemas.microsoft.com/office/drawing/2014/main" id="{47CA36A0-C047-4A95-95DF-D6A19C61D944}"/>
              </a:ext>
            </a:extLst>
          </p:cNvPr>
          <p:cNvSpPr txBox="1">
            <a:spLocks/>
          </p:cNvSpPr>
          <p:nvPr/>
        </p:nvSpPr>
        <p:spPr>
          <a:xfrm>
            <a:off x="1543050" y="3708782"/>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err="1">
                <a:solidFill>
                  <a:srgbClr val="004077"/>
                </a:solidFill>
                <a:latin typeface="Arial" panose="020B0604020202020204" pitchFamily="34" charset="0"/>
                <a:cs typeface="Arial" panose="020B0604020202020204" pitchFamily="34" charset="0"/>
              </a:rPr>
              <a:t>rechoose</a:t>
            </a:r>
            <a:endParaRPr lang="de-DE" sz="1800" dirty="0">
              <a:solidFill>
                <a:srgbClr val="004077"/>
              </a:solidFill>
              <a:latin typeface="Arial" panose="020B0604020202020204" pitchFamily="34" charset="0"/>
              <a:cs typeface="Arial" panose="020B0604020202020204" pitchFamily="34" charset="0"/>
            </a:endParaRPr>
          </a:p>
        </p:txBody>
      </p:sp>
      <p:sp>
        <p:nvSpPr>
          <p:cNvPr id="15" name="Titel 1">
            <a:extLst>
              <a:ext uri="{FF2B5EF4-FFF2-40B4-BE49-F238E27FC236}">
                <a16:creationId xmlns:a16="http://schemas.microsoft.com/office/drawing/2014/main" id="{47CA36A0-C047-4A95-95DF-D6A19C61D944}"/>
              </a:ext>
            </a:extLst>
          </p:cNvPr>
          <p:cNvSpPr txBox="1">
            <a:spLocks/>
          </p:cNvSpPr>
          <p:nvPr/>
        </p:nvSpPr>
        <p:spPr>
          <a:xfrm>
            <a:off x="4372168" y="713057"/>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solidFill>
                  <a:srgbClr val="004077"/>
                </a:solidFill>
                <a:latin typeface="Arial" panose="020B0604020202020204" pitchFamily="34" charset="0"/>
                <a:cs typeface="Arial" panose="020B0604020202020204" pitchFamily="34" charset="0"/>
              </a:rPr>
              <a:t>repair</a:t>
            </a:r>
            <a:endParaRPr lang="de-DE" sz="1800" dirty="0">
              <a:solidFill>
                <a:srgbClr val="004077"/>
              </a:solidFill>
              <a:latin typeface="Arial" panose="020B0604020202020204" pitchFamily="34" charset="0"/>
              <a:cs typeface="Arial" panose="020B0604020202020204" pitchFamily="34" charset="0"/>
            </a:endParaRPr>
          </a:p>
        </p:txBody>
      </p:sp>
      <p:sp>
        <p:nvSpPr>
          <p:cNvPr id="9" name="Textplatzhalter 8"/>
          <p:cNvSpPr>
            <a:spLocks noGrp="1"/>
          </p:cNvSpPr>
          <p:nvPr>
            <p:ph type="body" sz="quarter" idx="13"/>
          </p:nvPr>
        </p:nvSpPr>
        <p:spPr/>
        <p:txBody>
          <a:bodyPr>
            <a:normAutofit fontScale="25000" lnSpcReduction="20000"/>
          </a:bodyPr>
          <a:lstStyle/>
          <a:p>
            <a:endParaRPr lang="de-DE"/>
          </a:p>
        </p:txBody>
      </p:sp>
      <p:sp>
        <p:nvSpPr>
          <p:cNvPr id="18" name="Textplatzhalter 6"/>
          <p:cNvSpPr txBox="1">
            <a:spLocks/>
          </p:cNvSpPr>
          <p:nvPr/>
        </p:nvSpPr>
        <p:spPr>
          <a:xfrm>
            <a:off x="3778469" y="6204596"/>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de-DE" sz="800" dirty="0">
                <a:solidFill>
                  <a:schemeClr val="bg1">
                    <a:lumMod val="65000"/>
                  </a:schemeClr>
                </a:solidFill>
                <a:latin typeface="Arial" panose="020B0604020202020204" pitchFamily="34" charset="0"/>
                <a:cs typeface="Arial" panose="020B0604020202020204" pitchFamily="34" charset="0"/>
              </a:rPr>
              <a:t>Bildquelle: Ostfalia Hochschule für angewandte Wissenschaften</a:t>
            </a:r>
          </a:p>
        </p:txBody>
      </p:sp>
      <p:sp>
        <p:nvSpPr>
          <p:cNvPr id="19" name="Titel 1">
            <a:extLst>
              <a:ext uri="{FF2B5EF4-FFF2-40B4-BE49-F238E27FC236}">
                <a16:creationId xmlns:a16="http://schemas.microsoft.com/office/drawing/2014/main" id="{47CA36A0-C047-4A95-95DF-D6A19C61D944}"/>
              </a:ext>
            </a:extLst>
          </p:cNvPr>
          <p:cNvSpPr txBox="1">
            <a:spLocks/>
          </p:cNvSpPr>
          <p:nvPr/>
        </p:nvSpPr>
        <p:spPr>
          <a:xfrm>
            <a:off x="3090428" y="1172222"/>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solidFill>
                  <a:srgbClr val="004077"/>
                </a:solidFill>
                <a:latin typeface="Arial" panose="020B0604020202020204" pitchFamily="34" charset="0"/>
                <a:cs typeface="Arial" panose="020B0604020202020204" pitchFamily="34" charset="0"/>
              </a:rPr>
              <a:t>replace</a:t>
            </a:r>
            <a:endParaRPr lang="de-DE" sz="1800" dirty="0">
              <a:solidFill>
                <a:srgbClr val="0040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3843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1564" y="2487840"/>
            <a:ext cx="7886700" cy="1325563"/>
          </a:xfrm>
        </p:spPr>
        <p:txBody>
          <a:bodyPr/>
          <a:lstStyle/>
          <a:p>
            <a:pPr algn="ctr"/>
            <a:r>
              <a:rPr lang="de-DE" dirty="0"/>
              <a:t>Ausblick</a:t>
            </a:r>
          </a:p>
        </p:txBody>
      </p:sp>
      <p:sp>
        <p:nvSpPr>
          <p:cNvPr id="4" name="Foliennummernplatzhalter 3"/>
          <p:cNvSpPr>
            <a:spLocks noGrp="1"/>
          </p:cNvSpPr>
          <p:nvPr>
            <p:ph type="sldNum" sz="quarter" idx="12"/>
          </p:nvPr>
        </p:nvSpPr>
        <p:spPr/>
        <p:txBody>
          <a:bodyPr/>
          <a:lstStyle/>
          <a:p>
            <a:fld id="{70C9534A-BDEF-4E2F-87B7-7CFE3C6EE2A5}" type="slidenum">
              <a:rPr lang="de-DE" smtClean="0">
                <a:solidFill>
                  <a:srgbClr val="003A79">
                    <a:tint val="75000"/>
                  </a:srgbClr>
                </a:solidFill>
              </a:rPr>
              <a:pPr/>
              <a:t>45</a:t>
            </a:fld>
            <a:endParaRPr lang="de-DE">
              <a:solidFill>
                <a:srgbClr val="003A79">
                  <a:tint val="75000"/>
                </a:srgbClr>
              </a:solidFill>
            </a:endParaRPr>
          </a:p>
        </p:txBody>
      </p:sp>
      <p:sp>
        <p:nvSpPr>
          <p:cNvPr id="5" name="Textplatzhalter 4"/>
          <p:cNvSpPr>
            <a:spLocks noGrp="1"/>
          </p:cNvSpPr>
          <p:nvPr>
            <p:ph type="body" sz="quarter" idx="13"/>
          </p:nvPr>
        </p:nvSpPr>
        <p:spPr/>
        <p:txBody>
          <a:bodyPr>
            <a:normAutofit fontScale="25000" lnSpcReduction="20000"/>
          </a:bodyPr>
          <a:lstStyle/>
          <a:p>
            <a:endParaRPr lang="de-DE"/>
          </a:p>
        </p:txBody>
      </p:sp>
    </p:spTree>
    <p:extLst>
      <p:ext uri="{BB962C8B-B14F-4D97-AF65-F5344CB8AC3E}">
        <p14:creationId xmlns:p14="http://schemas.microsoft.com/office/powerpoint/2010/main" val="2030795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0C9534A-BDEF-4E2F-87B7-7CFE3C6EE2A5}" type="slidenum">
              <a:rPr lang="de-DE" smtClean="0">
                <a:solidFill>
                  <a:srgbClr val="003A79">
                    <a:tint val="75000"/>
                  </a:srgbClr>
                </a:solidFill>
              </a:rPr>
              <a:pPr/>
              <a:t>46</a:t>
            </a:fld>
            <a:endParaRPr lang="de-DE">
              <a:solidFill>
                <a:srgbClr val="003A79">
                  <a:tint val="75000"/>
                </a:srgbClr>
              </a:solidFill>
            </a:endParaRPr>
          </a:p>
        </p:txBody>
      </p:sp>
      <p:sp>
        <p:nvSpPr>
          <p:cNvPr id="5" name="Textplatzhalter 4"/>
          <p:cNvSpPr>
            <a:spLocks noGrp="1"/>
          </p:cNvSpPr>
          <p:nvPr>
            <p:ph type="body" sz="quarter" idx="13"/>
          </p:nvPr>
        </p:nvSpPr>
        <p:spPr/>
        <p:txBody>
          <a:bodyPr>
            <a:normAutofit fontScale="25000" lnSpcReduction="20000"/>
          </a:bodyPr>
          <a:lstStyle/>
          <a:p>
            <a:endParaRPr lang="de-DE"/>
          </a:p>
        </p:txBody>
      </p:sp>
      <p:sp>
        <p:nvSpPr>
          <p:cNvPr id="7" name="Titel 1">
            <a:extLst>
              <a:ext uri="{FF2B5EF4-FFF2-40B4-BE49-F238E27FC236}">
                <a16:creationId xmlns:a16="http://schemas.microsoft.com/office/drawing/2014/main" id="{710AB685-9133-406B-8AAD-1F9471BAC4FA}"/>
              </a:ext>
            </a:extLst>
          </p:cNvPr>
          <p:cNvSpPr txBox="1">
            <a:spLocks/>
          </p:cNvSpPr>
          <p:nvPr/>
        </p:nvSpPr>
        <p:spPr>
          <a:xfrm>
            <a:off x="468000" y="50489"/>
            <a:ext cx="8208000"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dirty="0">
                <a:solidFill>
                  <a:srgbClr val="004077"/>
                </a:solidFill>
                <a:latin typeface="Arial" panose="020B0604020202020204" pitchFamily="34" charset="0"/>
                <a:cs typeface="Arial" panose="020B0604020202020204" pitchFamily="34" charset="0"/>
              </a:rPr>
              <a:t>Hoffnung</a:t>
            </a:r>
            <a:endParaRPr lang="de-DE" sz="4800" dirty="0"/>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550" y="1402433"/>
            <a:ext cx="7334250" cy="4183799"/>
          </a:xfrm>
          <a:prstGeom prst="rect">
            <a:avLst/>
          </a:prstGeom>
        </p:spPr>
      </p:pic>
      <p:sp>
        <p:nvSpPr>
          <p:cNvPr id="11" name="Textplatzhalter 6"/>
          <p:cNvSpPr txBox="1">
            <a:spLocks/>
          </p:cNvSpPr>
          <p:nvPr/>
        </p:nvSpPr>
        <p:spPr>
          <a:xfrm>
            <a:off x="2732690" y="6160240"/>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800" dirty="0">
                <a:solidFill>
                  <a:schemeClr val="bg1">
                    <a:lumMod val="65000"/>
                  </a:schemeClr>
                </a:solidFill>
                <a:latin typeface="Arial" panose="020B0604020202020204" pitchFamily="34" charset="0"/>
                <a:cs typeface="Arial" panose="020B0604020202020204" pitchFamily="34" charset="0"/>
              </a:rPr>
              <a:t>Quelle: https://theoceancleanup.com/</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300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0C9534A-BDEF-4E2F-87B7-7CFE3C6EE2A5}" type="slidenum">
              <a:rPr lang="de-DE" smtClean="0">
                <a:solidFill>
                  <a:srgbClr val="003A79">
                    <a:tint val="75000"/>
                  </a:srgbClr>
                </a:solidFill>
              </a:rPr>
              <a:pPr/>
              <a:t>47</a:t>
            </a:fld>
            <a:endParaRPr lang="de-DE">
              <a:solidFill>
                <a:srgbClr val="003A79">
                  <a:tint val="75000"/>
                </a:srgbClr>
              </a:solidFill>
            </a:endParaRPr>
          </a:p>
        </p:txBody>
      </p:sp>
      <p:sp>
        <p:nvSpPr>
          <p:cNvPr id="5" name="Textplatzhalter 4"/>
          <p:cNvSpPr>
            <a:spLocks noGrp="1"/>
          </p:cNvSpPr>
          <p:nvPr>
            <p:ph type="body" sz="quarter" idx="13"/>
          </p:nvPr>
        </p:nvSpPr>
        <p:spPr/>
        <p:txBody>
          <a:bodyPr>
            <a:normAutofit fontScale="25000" lnSpcReduction="20000"/>
          </a:bodyPr>
          <a:lstStyle/>
          <a:p>
            <a:endParaRPr lang="de-DE"/>
          </a:p>
        </p:txBody>
      </p:sp>
      <p:sp>
        <p:nvSpPr>
          <p:cNvPr id="7" name="Titel 1">
            <a:extLst>
              <a:ext uri="{FF2B5EF4-FFF2-40B4-BE49-F238E27FC236}">
                <a16:creationId xmlns:a16="http://schemas.microsoft.com/office/drawing/2014/main" id="{710AB685-9133-406B-8AAD-1F9471BAC4FA}"/>
              </a:ext>
            </a:extLst>
          </p:cNvPr>
          <p:cNvSpPr txBox="1">
            <a:spLocks/>
          </p:cNvSpPr>
          <p:nvPr/>
        </p:nvSpPr>
        <p:spPr>
          <a:xfrm>
            <a:off x="468000" y="50489"/>
            <a:ext cx="8208000"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dirty="0">
                <a:solidFill>
                  <a:srgbClr val="004077"/>
                </a:solidFill>
                <a:latin typeface="Arial" panose="020B0604020202020204" pitchFamily="34" charset="0"/>
                <a:cs typeface="Arial" panose="020B0604020202020204" pitchFamily="34" charset="0"/>
              </a:rPr>
              <a:t>Hoffnung</a:t>
            </a:r>
            <a:endParaRPr lang="de-DE" sz="4800" dirty="0"/>
          </a:p>
        </p:txBody>
      </p:sp>
      <p:sp>
        <p:nvSpPr>
          <p:cNvPr id="11" name="Textplatzhalter 6"/>
          <p:cNvSpPr txBox="1">
            <a:spLocks/>
          </p:cNvSpPr>
          <p:nvPr/>
        </p:nvSpPr>
        <p:spPr>
          <a:xfrm>
            <a:off x="2732690" y="6160240"/>
            <a:ext cx="4793048" cy="6977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800" dirty="0">
                <a:solidFill>
                  <a:schemeClr val="bg1">
                    <a:lumMod val="65000"/>
                  </a:schemeClr>
                </a:solidFill>
                <a:latin typeface="Arial" panose="020B0604020202020204" pitchFamily="34" charset="0"/>
                <a:cs typeface="Arial" panose="020B0604020202020204" pitchFamily="34" charset="0"/>
              </a:rPr>
              <a:t>Quelle: links, rechts: https://mitvergnuegen.com/2018/11-coole-unternehmen-die-aus-plastik-neue-produkte-herstellen/; </a:t>
            </a:r>
            <a:r>
              <a:rPr lang="de-DE" sz="800" dirty="0" err="1">
                <a:solidFill>
                  <a:schemeClr val="bg1">
                    <a:lumMod val="65000"/>
                  </a:schemeClr>
                </a:solidFill>
                <a:latin typeface="Arial" panose="020B0604020202020204" pitchFamily="34" charset="0"/>
                <a:cs typeface="Arial" panose="020B0604020202020204" pitchFamily="34" charset="0"/>
              </a:rPr>
              <a:t>mitte</a:t>
            </a:r>
            <a:r>
              <a:rPr lang="de-DE" sz="800" dirty="0">
                <a:solidFill>
                  <a:schemeClr val="bg1">
                    <a:lumMod val="65000"/>
                  </a:schemeClr>
                </a:solidFill>
                <a:latin typeface="Arial" panose="020B0604020202020204" pitchFamily="34" charset="0"/>
                <a:cs typeface="Arial" panose="020B0604020202020204" pitchFamily="34" charset="0"/>
              </a:rPr>
              <a:t>: https://www.avocadostore.at/products/56747-lovely-sparks-top-blue-maou;</a:t>
            </a:r>
          </a:p>
        </p:txBody>
      </p:sp>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14833" r="13922"/>
          <a:stretch/>
        </p:blipFill>
        <p:spPr>
          <a:xfrm>
            <a:off x="557559" y="1335586"/>
            <a:ext cx="2348205" cy="3878250"/>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473" y="1335586"/>
            <a:ext cx="2553297" cy="3878250"/>
          </a:xfrm>
          <a:prstGeom prst="rect">
            <a:avLst/>
          </a:prstGeom>
        </p:spPr>
      </p:pic>
      <p:sp>
        <p:nvSpPr>
          <p:cNvPr id="10" name="Titel 1">
            <a:extLst>
              <a:ext uri="{FF2B5EF4-FFF2-40B4-BE49-F238E27FC236}">
                <a16:creationId xmlns:a16="http://schemas.microsoft.com/office/drawing/2014/main" id="{47CA36A0-C047-4A95-95DF-D6A19C61D944}"/>
              </a:ext>
            </a:extLst>
          </p:cNvPr>
          <p:cNvSpPr txBox="1">
            <a:spLocks/>
          </p:cNvSpPr>
          <p:nvPr/>
        </p:nvSpPr>
        <p:spPr>
          <a:xfrm>
            <a:off x="3659174" y="5008240"/>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solidFill>
                  <a:srgbClr val="004077"/>
                </a:solidFill>
                <a:latin typeface="Arial" panose="020B0604020202020204" pitchFamily="34" charset="0"/>
                <a:cs typeface="Arial" panose="020B0604020202020204" pitchFamily="34" charset="0"/>
              </a:rPr>
              <a:t>Blue </a:t>
            </a:r>
            <a:r>
              <a:rPr lang="en-US" sz="1800" dirty="0" err="1">
                <a:solidFill>
                  <a:srgbClr val="004077"/>
                </a:solidFill>
                <a:latin typeface="Arial" panose="020B0604020202020204" pitchFamily="34" charset="0"/>
                <a:cs typeface="Arial" panose="020B0604020202020204" pitchFamily="34" charset="0"/>
              </a:rPr>
              <a:t>Maou</a:t>
            </a:r>
            <a:endParaRPr lang="de-DE" sz="1800" dirty="0">
              <a:solidFill>
                <a:srgbClr val="004077"/>
              </a:solidFill>
              <a:latin typeface="Arial" panose="020B0604020202020204" pitchFamily="34" charset="0"/>
              <a:cs typeface="Arial" panose="020B0604020202020204" pitchFamily="34" charset="0"/>
            </a:endParaRPr>
          </a:p>
        </p:txBody>
      </p:sp>
      <p:sp>
        <p:nvSpPr>
          <p:cNvPr id="12" name="Titel 1">
            <a:extLst>
              <a:ext uri="{FF2B5EF4-FFF2-40B4-BE49-F238E27FC236}">
                <a16:creationId xmlns:a16="http://schemas.microsoft.com/office/drawing/2014/main" id="{47CA36A0-C047-4A95-95DF-D6A19C61D944}"/>
              </a:ext>
            </a:extLst>
          </p:cNvPr>
          <p:cNvSpPr txBox="1">
            <a:spLocks/>
          </p:cNvSpPr>
          <p:nvPr/>
        </p:nvSpPr>
        <p:spPr>
          <a:xfrm>
            <a:off x="1000128" y="5008240"/>
            <a:ext cx="1553277"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solidFill>
                  <a:srgbClr val="004077"/>
                </a:solidFill>
                <a:latin typeface="Arial" panose="020B0604020202020204" pitchFamily="34" charset="0"/>
                <a:cs typeface="Arial" panose="020B0604020202020204" pitchFamily="34" charset="0"/>
              </a:rPr>
              <a:t>Pentatonic</a:t>
            </a:r>
            <a:endParaRPr lang="de-DE" sz="1800" dirty="0">
              <a:solidFill>
                <a:srgbClr val="004077"/>
              </a:solidFill>
              <a:latin typeface="Arial" panose="020B0604020202020204" pitchFamily="34" charset="0"/>
              <a:cs typeface="Arial" panose="020B0604020202020204" pitchFamily="34" charset="0"/>
            </a:endParaRPr>
          </a:p>
        </p:txBody>
      </p:sp>
      <p:pic>
        <p:nvPicPr>
          <p:cNvPr id="6" name="Grafik 5"/>
          <p:cNvPicPr>
            <a:picLocks noChangeAspect="1"/>
          </p:cNvPicPr>
          <p:nvPr/>
        </p:nvPicPr>
        <p:blipFill rotWithShape="1">
          <a:blip r:embed="rId5">
            <a:extLst>
              <a:ext uri="{28A0092B-C50C-407E-A947-70E740481C1C}">
                <a14:useLocalDpi xmlns:a14="http://schemas.microsoft.com/office/drawing/2010/main" val="0"/>
              </a:ext>
            </a:extLst>
          </a:blip>
          <a:srcRect l="1679" t="2402" r="4739" b="2114"/>
          <a:stretch/>
        </p:blipFill>
        <p:spPr>
          <a:xfrm>
            <a:off x="6000479" y="1335586"/>
            <a:ext cx="2569809" cy="3878250"/>
          </a:xfrm>
          <a:prstGeom prst="rect">
            <a:avLst/>
          </a:prstGeom>
        </p:spPr>
      </p:pic>
      <p:sp>
        <p:nvSpPr>
          <p:cNvPr id="13" name="Titel 1">
            <a:extLst>
              <a:ext uri="{FF2B5EF4-FFF2-40B4-BE49-F238E27FC236}">
                <a16:creationId xmlns:a16="http://schemas.microsoft.com/office/drawing/2014/main" id="{47CA36A0-C047-4A95-95DF-D6A19C61D944}"/>
              </a:ext>
            </a:extLst>
          </p:cNvPr>
          <p:cNvSpPr txBox="1">
            <a:spLocks/>
          </p:cNvSpPr>
          <p:nvPr/>
        </p:nvSpPr>
        <p:spPr>
          <a:xfrm>
            <a:off x="6494199" y="5018414"/>
            <a:ext cx="7886700"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err="1">
                <a:solidFill>
                  <a:srgbClr val="004077"/>
                </a:solidFill>
                <a:latin typeface="Arial" panose="020B0604020202020204" pitchFamily="34" charset="0"/>
                <a:cs typeface="Arial" panose="020B0604020202020204" pitchFamily="34" charset="0"/>
              </a:rPr>
              <a:t>mimycri</a:t>
            </a:r>
            <a:endParaRPr lang="de-DE" sz="1800" dirty="0">
              <a:solidFill>
                <a:srgbClr val="0040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6091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0C9534A-BDEF-4E2F-87B7-7CFE3C6EE2A5}" type="slidenum">
              <a:rPr lang="de-DE" smtClean="0">
                <a:solidFill>
                  <a:srgbClr val="003A79">
                    <a:tint val="75000"/>
                  </a:srgbClr>
                </a:solidFill>
              </a:rPr>
              <a:pPr/>
              <a:t>48</a:t>
            </a:fld>
            <a:endParaRPr lang="de-DE">
              <a:solidFill>
                <a:srgbClr val="003A79">
                  <a:tint val="75000"/>
                </a:srgbClr>
              </a:solidFill>
            </a:endParaRPr>
          </a:p>
        </p:txBody>
      </p:sp>
      <p:sp>
        <p:nvSpPr>
          <p:cNvPr id="5" name="Textplatzhalter 4"/>
          <p:cNvSpPr>
            <a:spLocks noGrp="1"/>
          </p:cNvSpPr>
          <p:nvPr>
            <p:ph type="body" sz="quarter" idx="13"/>
          </p:nvPr>
        </p:nvSpPr>
        <p:spPr/>
        <p:txBody>
          <a:bodyPr>
            <a:normAutofit fontScale="25000" lnSpcReduction="20000"/>
          </a:bodyPr>
          <a:lstStyle/>
          <a:p>
            <a:endParaRPr lang="de-DE"/>
          </a:p>
        </p:txBody>
      </p:sp>
      <p:sp>
        <p:nvSpPr>
          <p:cNvPr id="7" name="Titel 1">
            <a:extLst>
              <a:ext uri="{FF2B5EF4-FFF2-40B4-BE49-F238E27FC236}">
                <a16:creationId xmlns:a16="http://schemas.microsoft.com/office/drawing/2014/main" id="{710AB685-9133-406B-8AAD-1F9471BAC4FA}"/>
              </a:ext>
            </a:extLst>
          </p:cNvPr>
          <p:cNvSpPr txBox="1">
            <a:spLocks/>
          </p:cNvSpPr>
          <p:nvPr/>
        </p:nvSpPr>
        <p:spPr>
          <a:xfrm>
            <a:off x="468000" y="50489"/>
            <a:ext cx="8208000"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dirty="0">
                <a:solidFill>
                  <a:srgbClr val="004077"/>
                </a:solidFill>
                <a:latin typeface="Arial" panose="020B0604020202020204" pitchFamily="34" charset="0"/>
                <a:cs typeface="Arial" panose="020B0604020202020204" pitchFamily="34" charset="0"/>
              </a:rPr>
              <a:t>Hoffnung</a:t>
            </a:r>
            <a:endParaRPr lang="de-DE" sz="4800"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1257300"/>
            <a:ext cx="7609234" cy="4368800"/>
          </a:xfrm>
          <a:prstGeom prst="rect">
            <a:avLst/>
          </a:prstGeom>
        </p:spPr>
      </p:pic>
      <p:sp>
        <p:nvSpPr>
          <p:cNvPr id="10" name="Textplatzhalter 6"/>
          <p:cNvSpPr txBox="1">
            <a:spLocks/>
          </p:cNvSpPr>
          <p:nvPr/>
        </p:nvSpPr>
        <p:spPr>
          <a:xfrm>
            <a:off x="2732690" y="6160240"/>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800" dirty="0">
                <a:solidFill>
                  <a:schemeClr val="bg1">
                    <a:lumMod val="65000"/>
                  </a:schemeClr>
                </a:solidFill>
                <a:latin typeface="Arial" panose="020B0604020202020204" pitchFamily="34" charset="0"/>
                <a:cs typeface="Arial" panose="020B0604020202020204" pitchFamily="34" charset="0"/>
              </a:rPr>
              <a:t>Bildquelle: https://www.3dnatives.com/de/million-waves-project-3d-010220191/#!</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3338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0C9534A-BDEF-4E2F-87B7-7CFE3C6EE2A5}" type="slidenum">
              <a:rPr lang="de-DE" smtClean="0">
                <a:solidFill>
                  <a:srgbClr val="003A79">
                    <a:tint val="75000"/>
                  </a:srgbClr>
                </a:solidFill>
              </a:rPr>
              <a:pPr/>
              <a:t>49</a:t>
            </a:fld>
            <a:endParaRPr lang="de-DE">
              <a:solidFill>
                <a:srgbClr val="003A79">
                  <a:tint val="75000"/>
                </a:srgbClr>
              </a:solidFill>
            </a:endParaRPr>
          </a:p>
        </p:txBody>
      </p:sp>
      <p:sp>
        <p:nvSpPr>
          <p:cNvPr id="5" name="Textplatzhalter 4"/>
          <p:cNvSpPr>
            <a:spLocks noGrp="1"/>
          </p:cNvSpPr>
          <p:nvPr>
            <p:ph type="body" sz="quarter" idx="13"/>
          </p:nvPr>
        </p:nvSpPr>
        <p:spPr/>
        <p:txBody>
          <a:bodyPr>
            <a:normAutofit fontScale="25000" lnSpcReduction="20000"/>
          </a:bodyPr>
          <a:lstStyle/>
          <a:p>
            <a:endParaRPr lang="de-DE"/>
          </a:p>
        </p:txBody>
      </p:sp>
      <p:sp>
        <p:nvSpPr>
          <p:cNvPr id="7" name="Titel 1">
            <a:extLst>
              <a:ext uri="{FF2B5EF4-FFF2-40B4-BE49-F238E27FC236}">
                <a16:creationId xmlns:a16="http://schemas.microsoft.com/office/drawing/2014/main" id="{710AB685-9133-406B-8AAD-1F9471BAC4FA}"/>
              </a:ext>
            </a:extLst>
          </p:cNvPr>
          <p:cNvSpPr txBox="1">
            <a:spLocks/>
          </p:cNvSpPr>
          <p:nvPr/>
        </p:nvSpPr>
        <p:spPr>
          <a:xfrm>
            <a:off x="468000" y="50489"/>
            <a:ext cx="8208000" cy="82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dirty="0">
                <a:solidFill>
                  <a:srgbClr val="004077"/>
                </a:solidFill>
                <a:latin typeface="Arial" panose="020B0604020202020204" pitchFamily="34" charset="0"/>
                <a:cs typeface="Arial" panose="020B0604020202020204" pitchFamily="34" charset="0"/>
              </a:rPr>
              <a:t>Hoffnung</a:t>
            </a:r>
            <a:endParaRPr lang="de-DE" sz="4800"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08" y="1347451"/>
            <a:ext cx="7593584" cy="4340226"/>
          </a:xfrm>
          <a:prstGeom prst="rect">
            <a:avLst/>
          </a:prstGeom>
        </p:spPr>
      </p:pic>
      <p:sp>
        <p:nvSpPr>
          <p:cNvPr id="8" name="Textplatzhalter 6"/>
          <p:cNvSpPr txBox="1">
            <a:spLocks/>
          </p:cNvSpPr>
          <p:nvPr/>
        </p:nvSpPr>
        <p:spPr>
          <a:xfrm>
            <a:off x="2732690" y="6160240"/>
            <a:ext cx="4793048" cy="292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800" dirty="0">
                <a:solidFill>
                  <a:schemeClr val="bg1">
                    <a:lumMod val="65000"/>
                  </a:schemeClr>
                </a:solidFill>
                <a:latin typeface="Arial" panose="020B0604020202020204" pitchFamily="34" charset="0"/>
                <a:cs typeface="Arial" panose="020B0604020202020204" pitchFamily="34" charset="0"/>
              </a:rPr>
              <a:t>Bildquelle: https://www.3dnatives.com/de/umwelt-3ddruck-21012016/#!</a:t>
            </a:r>
          </a:p>
          <a:p>
            <a:pPr algn="just"/>
            <a:endParaRPr lang="de-DE" sz="800" dirty="0">
              <a:solidFill>
                <a:schemeClr val="bg1">
                  <a:lumMod val="65000"/>
                </a:schemeClr>
              </a:solidFill>
              <a:latin typeface="Arial" panose="020B0604020202020204" pitchFamily="34" charset="0"/>
              <a:cs typeface="Arial" panose="020B0604020202020204" pitchFamily="34" charset="0"/>
            </a:endParaRPr>
          </a:p>
          <a:p>
            <a:pPr algn="just"/>
            <a:endParaRPr lang="de-DE" sz="8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79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5</a:t>
            </a:fld>
            <a:endParaRPr lang="en-US">
              <a:solidFill>
                <a:srgbClr val="003A79">
                  <a:tint val="75000"/>
                </a:srgbClr>
              </a:solidFill>
            </a:endParaRPr>
          </a:p>
        </p:txBody>
      </p:sp>
      <p:sp>
        <p:nvSpPr>
          <p:cNvPr id="9" name="Inhaltsplatzhalter 9"/>
          <p:cNvSpPr>
            <a:spLocks noGrp="1"/>
          </p:cNvSpPr>
          <p:nvPr>
            <p:ph sz="half" idx="4294967295"/>
          </p:nvPr>
        </p:nvSpPr>
        <p:spPr>
          <a:xfrm>
            <a:off x="467999" y="1031481"/>
            <a:ext cx="6619238" cy="4744108"/>
          </a:xfrm>
          <a:prstGeom prst="rect">
            <a:avLst/>
          </a:prstGeom>
        </p:spPr>
        <p:txBody>
          <a:bodyPr>
            <a:normAutofit/>
          </a:bodyPr>
          <a:lstStyle/>
          <a:p>
            <a:pPr marL="0" indent="0">
              <a:buNone/>
            </a:pPr>
            <a:r>
              <a:rPr lang="de-DE" sz="2400" b="1" dirty="0"/>
              <a:t>Elastomere</a:t>
            </a:r>
            <a:r>
              <a:rPr lang="de-DE" sz="2400" dirty="0"/>
              <a:t>: </a:t>
            </a:r>
          </a:p>
          <a:p>
            <a:pPr marL="0" indent="0">
              <a:buNone/>
            </a:pPr>
            <a:r>
              <a:rPr lang="de-DE" sz="1400" dirty="0"/>
              <a:t>Belastung 		</a:t>
            </a:r>
            <a:r>
              <a:rPr lang="de-DE" sz="1400" dirty="0">
                <a:sym typeface="Wingdings" panose="05000000000000000000" pitchFamily="2" charset="2"/>
              </a:rPr>
              <a:t> Verformung</a:t>
            </a:r>
          </a:p>
          <a:p>
            <a:pPr marL="0" indent="0">
              <a:buNone/>
            </a:pPr>
            <a:r>
              <a:rPr lang="de-DE" sz="1400" dirty="0">
                <a:sym typeface="Wingdings" panose="05000000000000000000" pitchFamily="2" charset="2"/>
              </a:rPr>
              <a:t>ohne Belastung 	 ursprüngliche Form</a:t>
            </a:r>
          </a:p>
          <a:p>
            <a:pPr marL="0" indent="0">
              <a:buNone/>
            </a:pPr>
            <a:endParaRPr lang="de-DE" sz="2400" dirty="0">
              <a:sym typeface="Wingdings" panose="05000000000000000000" pitchFamily="2" charset="2"/>
            </a:endParaRPr>
          </a:p>
          <a:p>
            <a:pPr marL="0" indent="0">
              <a:buNone/>
            </a:pPr>
            <a:endParaRPr lang="de-DE" sz="800" dirty="0">
              <a:sym typeface="Wingdings" panose="05000000000000000000" pitchFamily="2" charset="2"/>
            </a:endParaRPr>
          </a:p>
        </p:txBody>
      </p:sp>
      <p:sp>
        <p:nvSpPr>
          <p:cNvPr id="7"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Unterteilung</a:t>
            </a:r>
            <a:r>
              <a:rPr lang="en-US" sz="2200" dirty="0">
                <a:solidFill>
                  <a:srgbClr val="003A79"/>
                </a:solidFill>
                <a:latin typeface="Arial" panose="020B0604020202020204" pitchFamily="34" charset="0"/>
                <a:cs typeface="Arial" panose="020B0604020202020204" pitchFamily="34" charset="0"/>
              </a:rPr>
              <a:t> von </a:t>
            </a:r>
            <a:r>
              <a:rPr lang="en-US" sz="2200" dirty="0" err="1">
                <a:solidFill>
                  <a:srgbClr val="003A79"/>
                </a:solidFill>
                <a:latin typeface="Arial" panose="020B0604020202020204" pitchFamily="34" charset="0"/>
                <a:cs typeface="Arial" panose="020B0604020202020204" pitchFamily="34" charset="0"/>
              </a:rPr>
              <a:t>Kunststoffen</a:t>
            </a:r>
            <a:r>
              <a:rPr lang="en-US" sz="2200" dirty="0">
                <a:solidFill>
                  <a:srgbClr val="003A79"/>
                </a:solidFill>
                <a:latin typeface="Arial" panose="020B0604020202020204" pitchFamily="34" charset="0"/>
                <a:cs typeface="Arial" panose="020B0604020202020204" pitchFamily="34" charset="0"/>
              </a:rPr>
              <a:t> </a:t>
            </a:r>
          </a:p>
        </p:txBody>
      </p:sp>
      <p:sp>
        <p:nvSpPr>
          <p:cNvPr id="12" name="Textplatzhalter 6"/>
          <p:cNvSpPr txBox="1">
            <a:spLocks/>
          </p:cNvSpPr>
          <p:nvPr/>
        </p:nvSpPr>
        <p:spPr>
          <a:xfrm>
            <a:off x="2693602" y="6148721"/>
            <a:ext cx="5980498" cy="442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 kern="120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800" dirty="0">
                <a:latin typeface="Arial" panose="020B0604020202020204" pitchFamily="34" charset="0"/>
                <a:ea typeface="Arial" panose="020B0604020202020204" pitchFamily="34" charset="0"/>
                <a:cs typeface="Arial" panose="020B0604020202020204" pitchFamily="34" charset="0"/>
              </a:rPr>
              <a:t>Quelle: </a:t>
            </a:r>
            <a:r>
              <a:rPr lang="de-DE" sz="800" dirty="0" err="1">
                <a:latin typeface="Arial" panose="020B0604020202020204" pitchFamily="34" charset="0"/>
                <a:ea typeface="Arial" panose="020B0604020202020204" pitchFamily="34" charset="0"/>
                <a:cs typeface="Arial" panose="020B0604020202020204" pitchFamily="34" charset="0"/>
              </a:rPr>
              <a:t>Ostfalia</a:t>
            </a:r>
            <a:r>
              <a:rPr lang="de-DE" sz="800" dirty="0">
                <a:latin typeface="Arial" panose="020B0604020202020204" pitchFamily="34" charset="0"/>
                <a:ea typeface="Arial" panose="020B0604020202020204" pitchFamily="34" charset="0"/>
                <a:cs typeface="Arial" panose="020B0604020202020204" pitchFamily="34" charset="0"/>
              </a:rPr>
              <a:t> Hochschule für angewandte Wissenschaften</a:t>
            </a:r>
            <a:endParaRPr lang="de-DE" sz="800" dirty="0">
              <a:latin typeface="Arial" panose="020B0604020202020204" pitchFamily="34" charset="0"/>
              <a:cs typeface="Arial" panose="020B0604020202020204" pitchFamily="34" charset="0"/>
            </a:endParaRPr>
          </a:p>
          <a:p>
            <a:pPr algn="just"/>
            <a:endParaRPr lang="de-DE" sz="800"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rotWithShape="1">
          <a:blip r:embed="rId5" cstate="hqprint">
            <a:extLst>
              <a:ext uri="{28A0092B-C50C-407E-A947-70E740481C1C}">
                <a14:useLocalDpi xmlns:a14="http://schemas.microsoft.com/office/drawing/2010/main" val="0"/>
              </a:ext>
            </a:extLst>
          </a:blip>
          <a:srcRect l="32000" b="26302"/>
          <a:stretch/>
        </p:blipFill>
        <p:spPr>
          <a:xfrm rot="5400000">
            <a:off x="361032" y="3238155"/>
            <a:ext cx="3005217" cy="2442784"/>
          </a:xfrm>
          <a:prstGeom prst="rect">
            <a:avLst/>
          </a:prstGeom>
        </p:spPr>
      </p:pic>
      <p:pic>
        <p:nvPicPr>
          <p:cNvPr id="5" name="Elasto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2004"/>
          <a:stretch/>
        </p:blipFill>
        <p:spPr>
          <a:xfrm>
            <a:off x="3448651" y="2386006"/>
            <a:ext cx="2235200" cy="3576149"/>
          </a:xfrm>
          <a:prstGeom prst="rect">
            <a:avLst/>
          </a:prstGeom>
        </p:spPr>
      </p:pic>
      <p:pic>
        <p:nvPicPr>
          <p:cNvPr id="8" name="Grafik 7"/>
          <p:cNvPicPr>
            <a:picLocks noChangeAspect="1"/>
          </p:cNvPicPr>
          <p:nvPr/>
        </p:nvPicPr>
        <p:blipFill rotWithShape="1">
          <a:blip r:embed="rId7" cstate="hqprint">
            <a:extLst>
              <a:ext uri="{28A0092B-C50C-407E-A947-70E740481C1C}">
                <a14:useLocalDpi xmlns:a14="http://schemas.microsoft.com/office/drawing/2010/main" val="0"/>
              </a:ext>
            </a:extLst>
          </a:blip>
          <a:srcRect l="13223" b="13223"/>
          <a:stretch/>
        </p:blipFill>
        <p:spPr>
          <a:xfrm rot="5400000">
            <a:off x="5702515" y="3286624"/>
            <a:ext cx="3031067" cy="2273300"/>
          </a:xfrm>
          <a:prstGeom prst="rect">
            <a:avLst/>
          </a:prstGeom>
        </p:spPr>
      </p:pic>
      <p:sp>
        <p:nvSpPr>
          <p:cNvPr id="13" name="Inhaltsplatzhalter 9"/>
          <p:cNvSpPr>
            <a:spLocks noGrp="1"/>
          </p:cNvSpPr>
          <p:nvPr>
            <p:ph sz="half" idx="4294967295"/>
          </p:nvPr>
        </p:nvSpPr>
        <p:spPr>
          <a:xfrm>
            <a:off x="1326312" y="2541980"/>
            <a:ext cx="1205289" cy="556054"/>
          </a:xfrm>
          <a:prstGeom prst="rect">
            <a:avLst/>
          </a:prstGeom>
        </p:spPr>
        <p:txBody>
          <a:bodyPr/>
          <a:lstStyle/>
          <a:p>
            <a:pPr marL="0" indent="0">
              <a:buNone/>
            </a:pPr>
            <a:r>
              <a:rPr lang="de-DE" sz="2400" b="1" dirty="0"/>
              <a:t>Vorher</a:t>
            </a:r>
            <a:endParaRPr lang="de-DE" sz="1400" dirty="0"/>
          </a:p>
        </p:txBody>
      </p:sp>
      <p:sp>
        <p:nvSpPr>
          <p:cNvPr id="14" name="Inhaltsplatzhalter 9"/>
          <p:cNvSpPr>
            <a:spLocks noGrp="1"/>
          </p:cNvSpPr>
          <p:nvPr>
            <p:ph sz="half" idx="4294967295"/>
          </p:nvPr>
        </p:nvSpPr>
        <p:spPr>
          <a:xfrm>
            <a:off x="6681175" y="2495126"/>
            <a:ext cx="1366596" cy="654908"/>
          </a:xfrm>
          <a:prstGeom prst="rect">
            <a:avLst/>
          </a:prstGeom>
        </p:spPr>
        <p:txBody>
          <a:bodyPr/>
          <a:lstStyle/>
          <a:p>
            <a:pPr marL="0" indent="0">
              <a:buNone/>
            </a:pPr>
            <a:r>
              <a:rPr lang="de-DE" sz="2400" b="1" dirty="0"/>
              <a:t>Nachher</a:t>
            </a:r>
            <a:endParaRPr lang="de-DE" sz="1400" dirty="0"/>
          </a:p>
        </p:txBody>
      </p:sp>
    </p:spTree>
    <p:extLst>
      <p:ext uri="{BB962C8B-B14F-4D97-AF65-F5344CB8AC3E}">
        <p14:creationId xmlns:p14="http://schemas.microsoft.com/office/powerpoint/2010/main" val="33456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2" presetClass="mediacall" presetSubtype="0" fill="hold" nodeType="withEffect">
                                  <p:stCondLst>
                                    <p:cond delay="0"/>
                                  </p:stCondLst>
                                  <p:childTnLst>
                                    <p:cmd type="call" cmd="togglePause">
                                      <p:cBhvr>
                                        <p:cTn id="14" dur="1"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5"/>
                </p:tgtEl>
              </p:cMediaNode>
            </p:video>
          </p:childTnLst>
        </p:cTn>
      </p:par>
    </p:tnLst>
    <p:bldLst>
      <p:bldP spid="13" grpId="0" build="p"/>
      <p:bldP spid="1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3B5B468-DCDD-4067-A45C-4CA09A942E99}"/>
              </a:ext>
            </a:extLst>
          </p:cNvPr>
          <p:cNvSpPr>
            <a:spLocks noGrp="1"/>
          </p:cNvSpPr>
          <p:nvPr>
            <p:ph type="sldNum" sz="quarter" idx="10"/>
          </p:nvPr>
        </p:nvSpPr>
        <p:spPr/>
        <p:txBody>
          <a:bodyPr/>
          <a:lstStyle/>
          <a:p>
            <a:fld id="{504C1DE9-5E13-4FDB-A606-8C9294287525}" type="slidenum">
              <a:rPr lang="de-DE" smtClean="0"/>
              <a:pPr/>
              <a:t>50</a:t>
            </a:fld>
            <a:endParaRPr lang="de-DE"/>
          </a:p>
        </p:txBody>
      </p:sp>
      <p:pic>
        <p:nvPicPr>
          <p:cNvPr id="3" name="Grafik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80030" y="1978830"/>
            <a:ext cx="2493857" cy="2849547"/>
          </a:xfrm>
          <a:prstGeom prst="rect">
            <a:avLst/>
          </a:prstGeom>
        </p:spPr>
      </p:pic>
      <p:sp>
        <p:nvSpPr>
          <p:cNvPr id="4" name="Textfeld 3"/>
          <p:cNvSpPr txBox="1"/>
          <p:nvPr/>
        </p:nvSpPr>
        <p:spPr>
          <a:xfrm>
            <a:off x="526211" y="3403603"/>
            <a:ext cx="4908973" cy="461665"/>
          </a:xfrm>
          <a:prstGeom prst="rect">
            <a:avLst/>
          </a:prstGeom>
          <a:noFill/>
        </p:spPr>
        <p:txBody>
          <a:bodyPr wrap="none" rtlCol="0">
            <a:spAutoFit/>
          </a:bodyPr>
          <a:lstStyle/>
          <a:p>
            <a:r>
              <a:rPr lang="de-DE" sz="2400" b="1"/>
              <a:t>Vielen Dank für die Aufmerksamkeit!</a:t>
            </a:r>
          </a:p>
        </p:txBody>
      </p:sp>
      <p:sp>
        <p:nvSpPr>
          <p:cNvPr id="5" name="Textfeld 4"/>
          <p:cNvSpPr txBox="1"/>
          <p:nvPr/>
        </p:nvSpPr>
        <p:spPr>
          <a:xfrm>
            <a:off x="526211" y="4156848"/>
            <a:ext cx="3039871" cy="1200329"/>
          </a:xfrm>
          <a:prstGeom prst="rect">
            <a:avLst/>
          </a:prstGeom>
          <a:noFill/>
        </p:spPr>
        <p:txBody>
          <a:bodyPr wrap="none" rtlCol="0">
            <a:spAutoFit/>
          </a:bodyPr>
          <a:lstStyle/>
          <a:p>
            <a:r>
              <a:rPr lang="de-DE" sz="2400" dirty="0"/>
              <a:t>Kontakt:</a:t>
            </a:r>
          </a:p>
          <a:p>
            <a:r>
              <a:rPr lang="de-DE" sz="2400">
                <a:hlinkClick r:id="rId4"/>
              </a:rPr>
              <a:t>franz.haas@ostfalia.de</a:t>
            </a:r>
            <a:endParaRPr lang="de-DE" sz="2400"/>
          </a:p>
          <a:p>
            <a:r>
              <a:rPr lang="de-DE" sz="2400"/>
              <a:t>05331 </a:t>
            </a:r>
            <a:r>
              <a:rPr lang="de-DE" sz="2400" dirty="0"/>
              <a:t>939-45760</a:t>
            </a:r>
          </a:p>
        </p:txBody>
      </p:sp>
    </p:spTree>
    <p:extLst>
      <p:ext uri="{BB962C8B-B14F-4D97-AF65-F5344CB8AC3E}">
        <p14:creationId xmlns:p14="http://schemas.microsoft.com/office/powerpoint/2010/main" val="129205671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D341733-F61E-4F83-94F0-8857D9380A67}"/>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6</a:t>
            </a:fld>
            <a:endParaRPr lang="en-US">
              <a:solidFill>
                <a:srgbClr val="003A79">
                  <a:tint val="75000"/>
                </a:srgbClr>
              </a:solidFill>
            </a:endParaRPr>
          </a:p>
        </p:txBody>
      </p:sp>
      <p:sp>
        <p:nvSpPr>
          <p:cNvPr id="9" name="Inhaltsplatzhalter 9"/>
          <p:cNvSpPr>
            <a:spLocks noGrp="1"/>
          </p:cNvSpPr>
          <p:nvPr>
            <p:ph sz="half" idx="4294967295"/>
          </p:nvPr>
        </p:nvSpPr>
        <p:spPr>
          <a:xfrm>
            <a:off x="467999" y="1006602"/>
            <a:ext cx="4582091" cy="1576244"/>
          </a:xfrm>
          <a:prstGeom prst="rect">
            <a:avLst/>
          </a:prstGeom>
        </p:spPr>
        <p:txBody>
          <a:bodyPr/>
          <a:lstStyle/>
          <a:p>
            <a:pPr marL="0" indent="0">
              <a:buNone/>
            </a:pPr>
            <a:r>
              <a:rPr lang="de-DE" sz="2400" b="1" dirty="0">
                <a:sym typeface="Wingdings" panose="05000000000000000000" pitchFamily="2" charset="2"/>
              </a:rPr>
              <a:t>Duroplaste</a:t>
            </a:r>
            <a:r>
              <a:rPr lang="de-DE" sz="2400" dirty="0">
                <a:sym typeface="Wingdings" panose="05000000000000000000" pitchFamily="2" charset="2"/>
              </a:rPr>
              <a:t>: </a:t>
            </a:r>
          </a:p>
          <a:p>
            <a:pPr marL="0" indent="0">
              <a:buNone/>
            </a:pPr>
            <a:r>
              <a:rPr lang="de-DE" sz="1400" dirty="0">
                <a:sym typeface="Wingdings" panose="05000000000000000000" pitchFamily="2" charset="2"/>
              </a:rPr>
              <a:t>bei starker Erhitzung Zersetzung ohne Verformung,</a:t>
            </a:r>
          </a:p>
          <a:p>
            <a:pPr marL="0" indent="0">
              <a:buNone/>
            </a:pPr>
            <a:r>
              <a:rPr lang="de-DE" sz="1400" dirty="0">
                <a:sym typeface="Wingdings" panose="05000000000000000000" pitchFamily="2" charset="2"/>
              </a:rPr>
              <a:t>Nicht Verformbar</a:t>
            </a:r>
            <a:endParaRPr lang="de-DE" sz="1400" dirty="0"/>
          </a:p>
          <a:p>
            <a:pPr marL="0" indent="0">
              <a:buNone/>
            </a:pPr>
            <a:endParaRPr lang="de-DE" dirty="0"/>
          </a:p>
          <a:p>
            <a:endParaRPr lang="de-DE" dirty="0"/>
          </a:p>
        </p:txBody>
      </p:sp>
      <p:sp>
        <p:nvSpPr>
          <p:cNvPr id="7"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Unterteilung</a:t>
            </a:r>
            <a:r>
              <a:rPr lang="en-US" sz="2200" dirty="0">
                <a:solidFill>
                  <a:srgbClr val="003A79"/>
                </a:solidFill>
                <a:latin typeface="Arial" panose="020B0604020202020204" pitchFamily="34" charset="0"/>
                <a:cs typeface="Arial" panose="020B0604020202020204" pitchFamily="34" charset="0"/>
              </a:rPr>
              <a:t> von </a:t>
            </a:r>
            <a:r>
              <a:rPr lang="en-US" sz="2200" dirty="0" err="1">
                <a:solidFill>
                  <a:srgbClr val="003A79"/>
                </a:solidFill>
                <a:latin typeface="Arial" panose="020B0604020202020204" pitchFamily="34" charset="0"/>
                <a:cs typeface="Arial" panose="020B0604020202020204" pitchFamily="34" charset="0"/>
              </a:rPr>
              <a:t>Kunststoffen</a:t>
            </a:r>
            <a:r>
              <a:rPr lang="en-US" sz="2200" dirty="0">
                <a:solidFill>
                  <a:srgbClr val="003A79"/>
                </a:solidFill>
                <a:latin typeface="Arial" panose="020B0604020202020204" pitchFamily="34" charset="0"/>
                <a:cs typeface="Arial" panose="020B0604020202020204" pitchFamily="34" charset="0"/>
              </a:rPr>
              <a:t> </a:t>
            </a:r>
          </a:p>
        </p:txBody>
      </p:sp>
      <p:sp>
        <p:nvSpPr>
          <p:cNvPr id="12" name="Textplatzhalter 6"/>
          <p:cNvSpPr txBox="1">
            <a:spLocks/>
          </p:cNvSpPr>
          <p:nvPr/>
        </p:nvSpPr>
        <p:spPr>
          <a:xfrm>
            <a:off x="2693602" y="6148721"/>
            <a:ext cx="5980498" cy="442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 kern="120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800" dirty="0">
                <a:latin typeface="Arial" panose="020B0604020202020204" pitchFamily="34" charset="0"/>
                <a:ea typeface="Arial" panose="020B0604020202020204" pitchFamily="34" charset="0"/>
                <a:cs typeface="Arial" panose="020B0604020202020204" pitchFamily="34" charset="0"/>
              </a:rPr>
              <a:t>Quelle: </a:t>
            </a:r>
            <a:r>
              <a:rPr lang="de-DE" sz="800" dirty="0" err="1">
                <a:latin typeface="Arial" panose="020B0604020202020204" pitchFamily="34" charset="0"/>
                <a:ea typeface="Arial" panose="020B0604020202020204" pitchFamily="34" charset="0"/>
                <a:cs typeface="Arial" panose="020B0604020202020204" pitchFamily="34" charset="0"/>
              </a:rPr>
              <a:t>Ostfalia</a:t>
            </a:r>
            <a:r>
              <a:rPr lang="de-DE" sz="800" dirty="0">
                <a:latin typeface="Arial" panose="020B0604020202020204" pitchFamily="34" charset="0"/>
                <a:ea typeface="Arial" panose="020B0604020202020204" pitchFamily="34" charset="0"/>
                <a:cs typeface="Arial" panose="020B0604020202020204" pitchFamily="34" charset="0"/>
              </a:rPr>
              <a:t> Hochschule für angewandte Wissenschaften</a:t>
            </a:r>
            <a:endParaRPr lang="de-DE" sz="800" dirty="0">
              <a:latin typeface="Arial" panose="020B0604020202020204" pitchFamily="34" charset="0"/>
              <a:cs typeface="Arial" panose="020B0604020202020204" pitchFamily="34" charset="0"/>
            </a:endParaRPr>
          </a:p>
          <a:p>
            <a:endParaRPr lang="de-DE" sz="800" dirty="0">
              <a:latin typeface="Arial" panose="020B0604020202020204" pitchFamily="34" charset="0"/>
              <a:cs typeface="Arial" panose="020B0604020202020204" pitchFamily="34" charset="0"/>
            </a:endParaRPr>
          </a:p>
          <a:p>
            <a:pPr algn="just"/>
            <a:endParaRPr lang="de-DE" sz="800" dirty="0">
              <a:latin typeface="Arial" panose="020B0604020202020204" pitchFamily="34" charset="0"/>
              <a:cs typeface="Arial" panose="020B0604020202020204" pitchFamily="34" charset="0"/>
            </a:endParaRPr>
          </a:p>
        </p:txBody>
      </p:sp>
      <p:sp>
        <p:nvSpPr>
          <p:cNvPr id="2" name="Textplatzhalter 1"/>
          <p:cNvSpPr>
            <a:spLocks noGrp="1"/>
          </p:cNvSpPr>
          <p:nvPr>
            <p:ph type="body" sz="quarter" idx="13"/>
          </p:nvPr>
        </p:nvSpPr>
        <p:spPr/>
        <p:txBody>
          <a:bodyPr>
            <a:normAutofit fontScale="25000" lnSpcReduction="20000"/>
          </a:bodyPr>
          <a:lstStyle/>
          <a:p>
            <a:endParaRPr lang="de-DE"/>
          </a:p>
        </p:txBody>
      </p:sp>
      <p:pic>
        <p:nvPicPr>
          <p:cNvPr id="5" name="Duropl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6200" b="8424"/>
          <a:stretch/>
        </p:blipFill>
        <p:spPr>
          <a:xfrm>
            <a:off x="3227047" y="1801504"/>
            <a:ext cx="2760075" cy="3698544"/>
          </a:xfrm>
          <a:prstGeom prst="rect">
            <a:avLst/>
          </a:prstGeom>
        </p:spPr>
      </p:pic>
      <p:pic>
        <p:nvPicPr>
          <p:cNvPr id="15" name="Grafik 14"/>
          <p:cNvPicPr>
            <a:picLocks noChangeAspect="1"/>
          </p:cNvPicPr>
          <p:nvPr/>
        </p:nvPicPr>
        <p:blipFill rotWithShape="1">
          <a:blip r:embed="rId6" cstate="hqprint">
            <a:extLst>
              <a:ext uri="{28A0092B-C50C-407E-A947-70E740481C1C}">
                <a14:useLocalDpi xmlns:a14="http://schemas.microsoft.com/office/drawing/2010/main" val="0"/>
              </a:ext>
            </a:extLst>
          </a:blip>
          <a:srcRect l="45845" t="20706" r="7945"/>
          <a:stretch/>
        </p:blipFill>
        <p:spPr>
          <a:xfrm rot="5400000">
            <a:off x="6355548" y="3131973"/>
            <a:ext cx="1917411" cy="2467621"/>
          </a:xfrm>
          <a:prstGeom prst="rect">
            <a:avLst/>
          </a:prstGeom>
        </p:spPr>
      </p:pic>
      <p:pic>
        <p:nvPicPr>
          <p:cNvPr id="16" name="Grafik 15"/>
          <p:cNvPicPr>
            <a:picLocks noChangeAspect="1"/>
          </p:cNvPicPr>
          <p:nvPr/>
        </p:nvPicPr>
        <p:blipFill rotWithShape="1">
          <a:blip r:embed="rId6" cstate="hqprint">
            <a:extLst>
              <a:ext uri="{28A0092B-C50C-407E-A947-70E740481C1C}">
                <a14:useLocalDpi xmlns:a14="http://schemas.microsoft.com/office/drawing/2010/main" val="0"/>
              </a:ext>
            </a:extLst>
          </a:blip>
          <a:srcRect l="45845" t="20706" r="7945"/>
          <a:stretch/>
        </p:blipFill>
        <p:spPr>
          <a:xfrm rot="5400000">
            <a:off x="956010" y="3103551"/>
            <a:ext cx="1917411" cy="2467621"/>
          </a:xfrm>
          <a:prstGeom prst="rect">
            <a:avLst/>
          </a:prstGeom>
        </p:spPr>
      </p:pic>
      <p:sp>
        <p:nvSpPr>
          <p:cNvPr id="17" name="Inhaltsplatzhalter 9"/>
          <p:cNvSpPr>
            <a:spLocks noGrp="1"/>
          </p:cNvSpPr>
          <p:nvPr>
            <p:ph sz="half" idx="4294967295"/>
          </p:nvPr>
        </p:nvSpPr>
        <p:spPr>
          <a:xfrm>
            <a:off x="1273953" y="2949806"/>
            <a:ext cx="1205289" cy="556054"/>
          </a:xfrm>
          <a:prstGeom prst="rect">
            <a:avLst/>
          </a:prstGeom>
        </p:spPr>
        <p:txBody>
          <a:bodyPr/>
          <a:lstStyle/>
          <a:p>
            <a:pPr marL="0" indent="0">
              <a:buNone/>
            </a:pPr>
            <a:r>
              <a:rPr lang="de-DE" sz="2400" b="1" dirty="0"/>
              <a:t>Vorher</a:t>
            </a:r>
            <a:endParaRPr lang="de-DE" sz="1400" dirty="0"/>
          </a:p>
        </p:txBody>
      </p:sp>
      <p:sp>
        <p:nvSpPr>
          <p:cNvPr id="18" name="Inhaltsplatzhalter 9"/>
          <p:cNvSpPr>
            <a:spLocks noGrp="1"/>
          </p:cNvSpPr>
          <p:nvPr>
            <p:ph sz="half" idx="4294967295"/>
          </p:nvPr>
        </p:nvSpPr>
        <p:spPr>
          <a:xfrm>
            <a:off x="6503451" y="2949806"/>
            <a:ext cx="1366596" cy="654908"/>
          </a:xfrm>
          <a:prstGeom prst="rect">
            <a:avLst/>
          </a:prstGeom>
        </p:spPr>
        <p:txBody>
          <a:bodyPr/>
          <a:lstStyle/>
          <a:p>
            <a:pPr marL="0" indent="0">
              <a:buNone/>
            </a:pPr>
            <a:r>
              <a:rPr lang="de-DE" sz="2400" b="1" dirty="0"/>
              <a:t>Nachher</a:t>
            </a:r>
            <a:endParaRPr lang="de-DE" sz="1400" dirty="0"/>
          </a:p>
        </p:txBody>
      </p:sp>
    </p:spTree>
    <p:extLst>
      <p:ext uri="{BB962C8B-B14F-4D97-AF65-F5344CB8AC3E}">
        <p14:creationId xmlns:p14="http://schemas.microsoft.com/office/powerpoint/2010/main" val="189233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2" presetClass="mediacall" presetSubtype="0" fill="hold" nodeType="withEffect">
                                  <p:stCondLst>
                                    <p:cond delay="0"/>
                                  </p:stCondLst>
                                  <p:childTnLst>
                                    <p:cmd type="call" cmd="togglePause">
                                      <p:cBhvr>
                                        <p:cTn id="14" dur="1"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childTnLst>
        </p:cTn>
      </p:par>
    </p:tnLst>
    <p:bldLst>
      <p:bldP spid="17" grpId="0" build="p"/>
      <p:bldP spid="18" grpId="0" build="p"/>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de-DE" dirty="0"/>
              <a:t>Während die Folie danach gezeigt werden kann, können verschiedene Kunststoffgegenstände den Kategorien zugeordnet werden</a:t>
            </a:r>
          </a:p>
          <a:p>
            <a:endParaRPr lang="de-DE" dirty="0"/>
          </a:p>
          <a:p>
            <a:r>
              <a:rPr lang="de-DE" dirty="0"/>
              <a:t>Wichtig sind auch Gegenstände aus Verbund- und Mehrschichtmaterialien, um damit den auf eine Schwierigkeit beim Recycling hinzuweisen. </a:t>
            </a:r>
          </a:p>
        </p:txBody>
      </p:sp>
      <p:sp>
        <p:nvSpPr>
          <p:cNvPr id="4" name="Foliennummernplatzhalter 3"/>
          <p:cNvSpPr>
            <a:spLocks noGrp="1"/>
          </p:cNvSpPr>
          <p:nvPr>
            <p:ph type="sldNum" sz="quarter" idx="12"/>
          </p:nvPr>
        </p:nvSpPr>
        <p:spPr/>
        <p:txBody>
          <a:bodyPr/>
          <a:lstStyle/>
          <a:p>
            <a:fld id="{70C9534A-BDEF-4E2F-87B7-7CFE3C6EE2A5}" type="slidenum">
              <a:rPr lang="de-DE" smtClean="0">
                <a:solidFill>
                  <a:srgbClr val="003A79">
                    <a:tint val="75000"/>
                  </a:srgbClr>
                </a:solidFill>
              </a:rPr>
              <a:pPr/>
              <a:t>7</a:t>
            </a:fld>
            <a:endParaRPr lang="de-DE">
              <a:solidFill>
                <a:srgbClr val="003A79">
                  <a:tint val="75000"/>
                </a:srgbClr>
              </a:solidFill>
            </a:endParaRPr>
          </a:p>
        </p:txBody>
      </p:sp>
      <p:sp>
        <p:nvSpPr>
          <p:cNvPr id="5" name="Textplatzhalter 4"/>
          <p:cNvSpPr>
            <a:spLocks noGrp="1"/>
          </p:cNvSpPr>
          <p:nvPr>
            <p:ph type="body" sz="quarter" idx="13"/>
          </p:nvPr>
        </p:nvSpPr>
        <p:spPr/>
        <p:txBody>
          <a:bodyPr>
            <a:normAutofit fontScale="25000" lnSpcReduction="20000"/>
          </a:bodyPr>
          <a:lstStyle/>
          <a:p>
            <a:endParaRPr lang="de-DE"/>
          </a:p>
        </p:txBody>
      </p:sp>
      <p:sp>
        <p:nvSpPr>
          <p:cNvPr id="6"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Gruppenarbeit</a:t>
            </a:r>
            <a:endParaRPr lang="en-US" sz="2200" dirty="0">
              <a:solidFill>
                <a:srgbClr val="003A7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046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5DF99FD9-CD92-4235-B42E-4B8DB583F7EF}"/>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8</a:t>
            </a:fld>
            <a:endParaRPr lang="en-US">
              <a:solidFill>
                <a:srgbClr val="003A79">
                  <a:tint val="75000"/>
                </a:srgbClr>
              </a:solidFill>
            </a:endParaRPr>
          </a:p>
        </p:txBody>
      </p:sp>
      <p:pic>
        <p:nvPicPr>
          <p:cNvPr id="6" name="image34.png">
            <a:extLst>
              <a:ext uri="{FF2B5EF4-FFF2-40B4-BE49-F238E27FC236}">
                <a16:creationId xmlns:a16="http://schemas.microsoft.com/office/drawing/2014/main" id="{B517B82B-86BC-4E3D-8F93-08CF134AA24C}"/>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376" b="1080"/>
          <a:stretch/>
        </p:blipFill>
        <p:spPr>
          <a:xfrm>
            <a:off x="786134" y="1600200"/>
            <a:ext cx="7637045" cy="3873500"/>
          </a:xfrm>
          <a:prstGeom prst="rect">
            <a:avLst/>
          </a:prstGeom>
          <a:ln/>
        </p:spPr>
      </p:pic>
      <p:sp>
        <p:nvSpPr>
          <p:cNvPr id="7"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a:solidFill>
                  <a:srgbClr val="003A79"/>
                </a:solidFill>
                <a:latin typeface="Arial" panose="020B0604020202020204" pitchFamily="34" charset="0"/>
                <a:cs typeface="Arial" panose="020B0604020202020204" pitchFamily="34" charset="0"/>
              </a:rPr>
              <a:t>Recycling-code</a:t>
            </a:r>
          </a:p>
        </p:txBody>
      </p:sp>
      <p:sp>
        <p:nvSpPr>
          <p:cNvPr id="8" name="Textplatzhalter 6"/>
          <p:cNvSpPr txBox="1">
            <a:spLocks/>
          </p:cNvSpPr>
          <p:nvPr/>
        </p:nvSpPr>
        <p:spPr>
          <a:xfrm>
            <a:off x="2732690" y="6160240"/>
            <a:ext cx="4793048" cy="5612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chemeClr val="bg1">
                    <a:lumMod val="65000"/>
                  </a:schemeClr>
                </a:solidFill>
                <a:latin typeface="Arial" panose="020B0604020202020204" pitchFamily="34" charset="0"/>
                <a:cs typeface="Arial" panose="020B0604020202020204" pitchFamily="34" charset="0"/>
              </a:rPr>
              <a:t>Quelle: Adobe Stock. (23.11.21). Von https://stock.adobe.com/images/vector-plastic-waste-resin-codes-recycling-icons/300833403</a:t>
            </a:r>
          </a:p>
        </p:txBody>
      </p:sp>
    </p:spTree>
    <p:extLst>
      <p:ext uri="{BB962C8B-B14F-4D97-AF65-F5344CB8AC3E}">
        <p14:creationId xmlns:p14="http://schemas.microsoft.com/office/powerpoint/2010/main" val="1563863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5DF99FD9-CD92-4235-B42E-4B8DB583F7EF}"/>
              </a:ext>
            </a:extLst>
          </p:cNvPr>
          <p:cNvSpPr>
            <a:spLocks noGrp="1"/>
          </p:cNvSpPr>
          <p:nvPr>
            <p:ph type="sldNum" sz="quarter" idx="12"/>
          </p:nvPr>
        </p:nvSpPr>
        <p:spPr/>
        <p:txBody>
          <a:bodyPr/>
          <a:lstStyle/>
          <a:p>
            <a:fld id="{70C9534A-BDEF-4E2F-87B7-7CFE3C6EE2A5}" type="slidenum">
              <a:rPr lang="en-US" smtClean="0">
                <a:solidFill>
                  <a:srgbClr val="003A79">
                    <a:tint val="75000"/>
                  </a:srgbClr>
                </a:solidFill>
              </a:rPr>
              <a:pPr/>
              <a:t>9</a:t>
            </a:fld>
            <a:endParaRPr lang="en-US">
              <a:solidFill>
                <a:srgbClr val="003A79">
                  <a:tint val="75000"/>
                </a:srgbClr>
              </a:solidFill>
            </a:endParaRPr>
          </a:p>
        </p:txBody>
      </p:sp>
      <p:sp>
        <p:nvSpPr>
          <p:cNvPr id="7" name="Titel 1">
            <a:extLst>
              <a:ext uri="{FF2B5EF4-FFF2-40B4-BE49-F238E27FC236}">
                <a16:creationId xmlns:a16="http://schemas.microsoft.com/office/drawing/2014/main" id="{47CA36A0-C047-4A95-95DF-D6A19C61D944}"/>
              </a:ext>
            </a:extLst>
          </p:cNvPr>
          <p:cNvSpPr>
            <a:spLocks noGrp="1"/>
          </p:cNvSpPr>
          <p:nvPr>
            <p:ph type="title"/>
          </p:nvPr>
        </p:nvSpPr>
        <p:spPr>
          <a:xfrm>
            <a:off x="467999" y="0"/>
            <a:ext cx="7886700" cy="1152000"/>
          </a:xfrm>
        </p:spPr>
        <p:txBody>
          <a:bodyPr>
            <a:normAutofit/>
          </a:bodyPr>
          <a:lstStyle/>
          <a:p>
            <a:pPr>
              <a:lnSpc>
                <a:spcPct val="100000"/>
              </a:lnSpc>
            </a:pPr>
            <a:r>
              <a:rPr lang="en-US" sz="2200" dirty="0" err="1">
                <a:solidFill>
                  <a:srgbClr val="003A79"/>
                </a:solidFill>
                <a:latin typeface="Arial" panose="020B0604020202020204" pitchFamily="34" charset="0"/>
                <a:cs typeface="Arial" panose="020B0604020202020204" pitchFamily="34" charset="0"/>
              </a:rPr>
              <a:t>Kennzeichnungspflicht</a:t>
            </a:r>
            <a:r>
              <a:rPr lang="en-US" sz="2200" dirty="0">
                <a:solidFill>
                  <a:srgbClr val="003A79"/>
                </a:solidFill>
                <a:latin typeface="Arial" panose="020B0604020202020204" pitchFamily="34" charset="0"/>
                <a:cs typeface="Arial" panose="020B0604020202020204" pitchFamily="34" charset="0"/>
              </a:rPr>
              <a:t> EU</a:t>
            </a:r>
          </a:p>
        </p:txBody>
      </p:sp>
      <p:sp>
        <p:nvSpPr>
          <p:cNvPr id="8" name="Textplatzhalter 6"/>
          <p:cNvSpPr txBox="1">
            <a:spLocks/>
          </p:cNvSpPr>
          <p:nvPr/>
        </p:nvSpPr>
        <p:spPr>
          <a:xfrm>
            <a:off x="2732690" y="6160240"/>
            <a:ext cx="4793048" cy="5612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chemeClr val="bg1">
                    <a:lumMod val="65000"/>
                  </a:schemeClr>
                </a:solidFill>
                <a:latin typeface="Arial" panose="020B0604020202020204" pitchFamily="34" charset="0"/>
                <a:cs typeface="Arial" panose="020B0604020202020204" pitchFamily="34" charset="0"/>
              </a:rPr>
              <a:t>Quelle: European </a:t>
            </a:r>
            <a:r>
              <a:rPr lang="de-DE" sz="800" dirty="0" err="1">
                <a:solidFill>
                  <a:schemeClr val="bg1">
                    <a:lumMod val="65000"/>
                  </a:schemeClr>
                </a:solidFill>
                <a:latin typeface="Arial" panose="020B0604020202020204" pitchFamily="34" charset="0"/>
                <a:cs typeface="Arial" panose="020B0604020202020204" pitchFamily="34" charset="0"/>
              </a:rPr>
              <a:t>Comission</a:t>
            </a:r>
            <a:r>
              <a:rPr lang="de-DE" sz="800" dirty="0">
                <a:solidFill>
                  <a:schemeClr val="bg1">
                    <a:lumMod val="65000"/>
                  </a:schemeClr>
                </a:solidFill>
                <a:latin typeface="Arial" panose="020B0604020202020204" pitchFamily="34" charset="0"/>
                <a:cs typeface="Arial" panose="020B0604020202020204" pitchFamily="34" charset="0"/>
              </a:rPr>
              <a:t>. (13.10.22). Von https://environment.ec.europa.eu/topics/plastics/single-use-plastics/sups-marking-specifications_en</a:t>
            </a:r>
          </a:p>
        </p:txBody>
      </p:sp>
      <p:pic>
        <p:nvPicPr>
          <p:cNvPr id="3" name="Inhaltsplatzhalt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29200" y="3679205"/>
            <a:ext cx="2857500" cy="1447800"/>
          </a:xfr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685411"/>
            <a:ext cx="2857500" cy="1447800"/>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940" y="3679205"/>
            <a:ext cx="2857500" cy="1447800"/>
          </a:xfrm>
          <a:prstGeom prst="rect">
            <a:avLst/>
          </a:prstGeom>
        </p:spPr>
      </p:pic>
      <p:pic>
        <p:nvPicPr>
          <p:cNvPr id="10" name="Grafi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940" y="1685411"/>
            <a:ext cx="2857500" cy="1447800"/>
          </a:xfrm>
          <a:prstGeom prst="rect">
            <a:avLst/>
          </a:prstGeom>
        </p:spPr>
      </p:pic>
    </p:spTree>
    <p:extLst>
      <p:ext uri="{BB962C8B-B14F-4D97-AF65-F5344CB8AC3E}">
        <p14:creationId xmlns:p14="http://schemas.microsoft.com/office/powerpoint/2010/main" val="215888245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6795</Words>
  <Application>Microsoft Office PowerPoint</Application>
  <PresentationFormat>Bildschirmpräsentation (4:3)</PresentationFormat>
  <Paragraphs>686</Paragraphs>
  <Slides>50</Slides>
  <Notes>50</Notes>
  <HiddenSlides>3</HiddenSlides>
  <MMClips>3</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50</vt:i4>
      </vt:variant>
    </vt:vector>
  </HeadingPairs>
  <TitlesOfParts>
    <vt:vector size="58" baseType="lpstr">
      <vt:lpstr>adobe-clean-ux</vt:lpstr>
      <vt:lpstr>Arial</vt:lpstr>
      <vt:lpstr>Calibri</vt:lpstr>
      <vt:lpstr>Calibri Light</vt:lpstr>
      <vt:lpstr>Courier New</vt:lpstr>
      <vt:lpstr>Symbol</vt:lpstr>
      <vt:lpstr>Wingdings</vt:lpstr>
      <vt:lpstr>Office</vt:lpstr>
      <vt:lpstr>PowerPoint-Präsentation</vt:lpstr>
      <vt:lpstr>PowerPoint-Präsentation</vt:lpstr>
      <vt:lpstr>Unterteilung von Kunststoffen </vt:lpstr>
      <vt:lpstr>Unterteilung von Kunststoffen </vt:lpstr>
      <vt:lpstr>Unterteilung von Kunststoffen </vt:lpstr>
      <vt:lpstr>Unterteilung von Kunststoffen </vt:lpstr>
      <vt:lpstr>Gruppenarbeit</vt:lpstr>
      <vt:lpstr>Recycling-code</vt:lpstr>
      <vt:lpstr>Kennzeichnungspflicht EU</vt:lpstr>
      <vt:lpstr>PowerPoint-Präsentation</vt:lpstr>
      <vt:lpstr>Warum ist das Thema so wichtig?</vt:lpstr>
      <vt:lpstr>Warum ist das Thema so wichtig?</vt:lpstr>
      <vt:lpstr>Warum ist das Thema so wichtig?</vt:lpstr>
      <vt:lpstr>Warum ist das Thema so wichtig?</vt:lpstr>
      <vt:lpstr>Auswirkungen von Plastik in unserer Umwelt</vt:lpstr>
      <vt:lpstr>Warum ist das Thema so wichtig?</vt:lpstr>
      <vt:lpstr>Abbauzeiten</vt:lpstr>
      <vt:lpstr>Abbauzeiten</vt:lpstr>
      <vt:lpstr>Abbauzeiten</vt:lpstr>
      <vt:lpstr>Wie lange nutzen wir es dort?</vt:lpstr>
      <vt:lpstr>Wofür wir Plastik brauchen</vt:lpstr>
      <vt:lpstr>So alt wird Plastik</vt:lpstr>
      <vt:lpstr>Beseitigung von Plastikmüll in Deutschland</vt:lpstr>
      <vt:lpstr>Wo landet deutscher Müll</vt:lpstr>
      <vt:lpstr>Recycling</vt:lpstr>
      <vt:lpstr>Downcycling</vt:lpstr>
      <vt:lpstr>Recycling</vt:lpstr>
      <vt:lpstr>PowerPoint-Präsentation</vt:lpstr>
      <vt:lpstr>Produktvielfalt aus recycelten Materialien</vt:lpstr>
      <vt:lpstr>Biokunststoffe</vt:lpstr>
      <vt:lpstr>Biokunststoffe</vt:lpstr>
      <vt:lpstr>Biokunststoffe</vt:lpstr>
      <vt:lpstr>Biokunststoffe</vt:lpstr>
      <vt:lpstr>Biokunststoffe</vt:lpstr>
      <vt:lpstr>Biomüllbeutel</vt:lpstr>
      <vt:lpstr>Biomüllbeutel</vt:lpstr>
      <vt:lpstr>Biomüllbeutel</vt:lpstr>
      <vt:lpstr>Biomüllbeutel</vt:lpstr>
      <vt:lpstr>Biomüllbeutel</vt:lpstr>
      <vt:lpstr>PowerPoint-Präsentation</vt:lpstr>
      <vt:lpstr>Anpacken!</vt:lpstr>
      <vt:lpstr>Anpacken</vt:lpstr>
      <vt:lpstr>Anpacken</vt:lpstr>
      <vt:lpstr>Anpacken</vt:lpstr>
      <vt:lpstr>Ausblick</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Artur Frost</dc:creator>
  <cp:lastModifiedBy>Artur Frost</cp:lastModifiedBy>
  <cp:revision>352</cp:revision>
  <dcterms:created xsi:type="dcterms:W3CDTF">2022-02-09T12:38:46Z</dcterms:created>
  <dcterms:modified xsi:type="dcterms:W3CDTF">2024-04-25T07:21:10Z</dcterms:modified>
</cp:coreProperties>
</file>